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13D0504-FEFF-4993-AEF9-E29F9C7054C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13D0504-FEFF-4993-AEF9-E29F9C7054C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13D0504-FEFF-4993-AEF9-E29F9C7054C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13D0504-FEFF-4993-AEF9-E29F9C7054C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3D0504-FEFF-4993-AEF9-E29F9C7054C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13D0504-FEFF-4993-AEF9-E29F9C7054C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13D0504-FEFF-4993-AEF9-E29F9C7054CA}"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13D0504-FEFF-4993-AEF9-E29F9C7054CA}"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3D0504-FEFF-4993-AEF9-E29F9C7054CA}"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3D0504-FEFF-4993-AEF9-E29F9C7054C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3D0504-FEFF-4993-AEF9-E29F9C7054C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C5448BE-BE98-4F11-A3E0-8762291AA1E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D0504-FEFF-4993-AEF9-E29F9C7054CA}"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448BE-BE98-4F11-A3E0-8762291AA1E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alomaliye.com/2006/06/16/sosyal-sigortalar-ve-genel-saglik-sigortasi-kanunu-5510-sayili-kanu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lomaliye.com/2010/05/12/sosyal-sigorta-islemleri-yonetmelig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70000" lnSpcReduction="20000"/>
          </a:bodyPr>
          <a:lstStyle/>
          <a:p>
            <a:r>
              <a:rPr lang="tr-TR" dirty="0" smtClean="0"/>
              <a:t>4. HAFTA</a:t>
            </a:r>
          </a:p>
          <a:p>
            <a:r>
              <a:rPr lang="tr-TR" dirty="0"/>
              <a:t>Sigorta Primine Tabi Olan ve Olmayan Kazançlar, Personele Ödenen Kazanç Türleri ve Sigorta Primleri, Personele Yapılan Ödemelerden Sigorta Primi Kesilecek ve Kesilmeyecek Hallerin Güncel Durumu.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b="1" dirty="0">
                <a:hlinkClick r:id="rId2"/>
              </a:rPr>
              <a:t>5510 sayılı Sosyal Sigortalar ve Genel Sağlık Sigortası Kanununun</a:t>
            </a:r>
            <a:r>
              <a:rPr lang="tr-TR" dirty="0"/>
              <a:t> 17 nci maddesinin üçüncü fıkrasında; iş kazası, meslek hastalığı, hastalık ve analık hallerinde Kanunun 4 üncü maddesinin birinci fıkrasının (a) bendi gereği sigortalı sayılanlara verilecek ödeneklerin veya bağlanacak gelirlerin hesabına esas tutulacak günlük kazancın </a:t>
            </a:r>
            <a:r>
              <a:rPr lang="tr-TR" dirty="0" smtClean="0"/>
              <a:t>hesabında.</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prim, ikramiye ve bu nitelikteki arızi ödemeler dikkate alınmış ise ödenek ve gelire esas alınacak günlük kazancın, ücret toplamının ücret alınan gün sayısına bölünmesiyle hesaplanacak günlük kazanca, %50 oranında bir ekleme yapılarak bulunan tutardan çok olamayacağı düzenlenmiştir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a:t>u itibarla, 12/5/2010 tarihli, 27579 sayılı Resmi Gazetede yayımlanan </a:t>
            </a:r>
            <a:r>
              <a:rPr lang="tr-TR" b="1" dirty="0">
                <a:hlinkClick r:id="rId2"/>
              </a:rPr>
              <a:t>Sosyal Sigorta İşlemleri Yönetmeliğinin</a:t>
            </a:r>
            <a:r>
              <a:rPr lang="tr-TR" dirty="0"/>
              <a:t> 102 nci maddesinde yapılan düzenlemeyle, aylık prim ve hizmet belgesinin “Sigorta Primine Esas Kazanç” bölümü “</a:t>
            </a:r>
            <a:r>
              <a:rPr lang="tr-TR" b="1" dirty="0"/>
              <a:t>Hak Edilen Ücret” ve “Prim, İkramiye ve Bu Nitelikteki İstihkak</a:t>
            </a:r>
            <a:r>
              <a:rPr lang="tr-TR" dirty="0"/>
              <a:t>” olmak üzere iki ayrı bölüme ayrılmış olup, aynı Yönetmeliğin geçici 23 üncü maddesi uyarınca uygulama 2010/Temmuz ayına ilişkin aylık prim ve hizmet belgesinden başlamak üzere “e-Sigorta” sistemi üzerinden 5/8/2010 tarihi itibariyle işletime açılmış bulunmaktadır.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b="1" dirty="0"/>
              <a:t> bağlamda, sigorta primine tabi olan kazançlardan;</a:t>
            </a:r>
          </a:p>
          <a:p>
            <a:r>
              <a:rPr lang="tr-TR" dirty="0"/>
              <a:t>– Sigortalının çalışmasının karşılığı olarak zamana göre, götürü, yüzde usulüne göre veya bahşiş şeklinde yapılan ya da sigortalıya tam bir çalışma karşılığı olmadan kanundan dolayı işverenin yanında çalıştığı süre ile bağlantılı olarak (yıllık izin ücreti, hafta tatili ücreti, ulusal bayram ve tatil günlerinde ödenen ücretler gibi) yapılan ödemeler </a:t>
            </a:r>
            <a:r>
              <a:rPr lang="tr-TR" dirty="0" smtClean="0"/>
              <a:t>ile,</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kıdem zammı, vardiya zammı, gece zammı, yıpranma zammı, eleman teminindeki güçlük zammı, makam tazminatı, özel hizmet tazminatı, iş riski zammı, ek görev ücreti, meslek tazminatı gibi işçinin çalışmasının karşılığı olarak çeşitli adlar altında yapılan ödemeler, “</a:t>
            </a:r>
            <a:r>
              <a:rPr lang="tr-TR" b="1" dirty="0" smtClean="0"/>
              <a:t>ücret</a:t>
            </a:r>
            <a:r>
              <a:rPr lang="tr-TR" dirty="0" smtClean="0"/>
              <a:t>”</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Sigortalının daha verimli çalışmasını ve işyerindeki üretimin arttırılmasını sağlamak için sigortalının gösterdiği başarıya göre yapılan ödemeler, “</a:t>
            </a:r>
            <a:r>
              <a:rPr lang="tr-TR" b="1" dirty="0"/>
              <a:t>prim</a:t>
            </a:r>
            <a:r>
              <a:rPr lang="tr-T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İşverenin sigortalılardan duyduğu memnuniyeti belirtmek ya da işyerine olan aidiyet duygusunu artırmak amacıyla sigortalıların başarısına ve verimliliğe bağlı olmaksızın yılbaşı, bayram, işyerinin kuruluş yıl dönümü, işçilerin evlenmesi gibi durumlara göre, yapılan ödemeler, “</a:t>
            </a:r>
            <a:r>
              <a:rPr lang="tr-TR" b="1" dirty="0"/>
              <a:t>ikramiye</a:t>
            </a:r>
            <a:r>
              <a:rPr lang="tr-T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a:t>olarak değerlendirilerek, Kuruma bildirilecektir.</a:t>
            </a:r>
          </a:p>
          <a:p>
            <a:r>
              <a:rPr lang="tr-TR" dirty="0"/>
              <a:t>Ücretler ödenip ödenmediğine bakılmaksızın hak edildikleri aya mal edilmek suretiyle prime tabi tutulacaktır. Prim, ikramiye ve bu nitelikteki istihkaklar ise öncelikle ödendiği ayın kazancına dahil edilecek ve ücret dışındaki bu ödemelerin yapıldığı ayda üst sınırın aşılması nedeniyle prime tabi tutulamayan kısmı, ödemenin yapıldığı ayı takip eden aydan başlanarak iki ayı geçmemek üzere üst sınırın altında kalan sonraki ayların prime esas kazançlarına ilâve edilerek prime tabi tutulacaktır.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280</Words>
  <Application>Microsoft Office PowerPoint</Application>
  <PresentationFormat>On-screen Show (4:3)</PresentationFormat>
  <Paragraphs>13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2020-05-08T09:13:05Z</dcterms:created>
  <dcterms:modified xsi:type="dcterms:W3CDTF">2020-05-08T09:17:23Z</dcterms:modified>
</cp:coreProperties>
</file>