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4" r:id="rId2"/>
    <p:sldId id="265" r:id="rId3"/>
    <p:sldId id="266" r:id="rId4"/>
    <p:sldId id="267" r:id="rId5"/>
    <p:sldId id="268" r:id="rId6"/>
    <p:sldId id="269" r:id="rId7"/>
    <p:sldId id="270" r:id="rId8"/>
    <p:sldId id="271" r:id="rId9"/>
    <p:sldId id="272"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1"/>
            <p14:sldId id="272"/>
            <p14:sldId id="27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err="1">
                <a:latin typeface="Book Antiqua" pitchFamily="18" charset="0"/>
              </a:rPr>
              <a:t>Thorstein</a:t>
            </a:r>
            <a:r>
              <a:rPr lang="tr-TR" sz="4000" i="1" dirty="0">
                <a:latin typeface="Book Antiqua" pitchFamily="18" charset="0"/>
              </a:rPr>
              <a:t> Veblen (1857-1929)</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Özsel Konular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00839" y="1531344"/>
            <a:ext cx="9188067" cy="4572001"/>
          </a:xfrm>
        </p:spPr>
        <p:txBody>
          <a:bodyPr>
            <a:normAutofit/>
          </a:bodyPr>
          <a:lstStyle/>
          <a:p>
            <a:pPr>
              <a:buNone/>
            </a:pPr>
            <a:r>
              <a:rPr lang="tr-TR" dirty="0">
                <a:latin typeface="Book Antiqua" panose="02040602050305030304" pitchFamily="18" charset="0"/>
              </a:rPr>
              <a:t>	</a:t>
            </a:r>
            <a:r>
              <a:rPr lang="tr-TR" b="1" u="sng" dirty="0">
                <a:latin typeface="Book Antiqua" panose="02040602050305030304" pitchFamily="18" charset="0"/>
              </a:rPr>
              <a:t>Endüstriye Karşı Ticaret: </a:t>
            </a:r>
          </a:p>
          <a:p>
            <a:pPr>
              <a:buNone/>
            </a:pPr>
            <a:r>
              <a:rPr lang="tr-TR" dirty="0">
                <a:latin typeface="Book Antiqua" panose="02040602050305030304" pitchFamily="18" charset="0"/>
              </a:rPr>
              <a:t>	Ticaret ve endüstri arasındaki farka, kendiliğinden doğal bir çatışmaya dikkat çekilir. Endüstri üretkenliğe, ticaret </a:t>
            </a:r>
            <a:r>
              <a:rPr lang="tr-TR">
                <a:latin typeface="Book Antiqua" panose="02040602050305030304" pitchFamily="18" charset="0"/>
              </a:rPr>
              <a:t>ise asalaklık </a:t>
            </a:r>
            <a:r>
              <a:rPr lang="tr-TR" dirty="0">
                <a:latin typeface="Book Antiqua" panose="02040602050305030304" pitchFamily="18" charset="0"/>
              </a:rPr>
              <a:t>ve sömürüye işaret eder. Ticaretle uğraşanlar endüstrinin üretkenliğini ve yararlılığını azaltırlar.</a:t>
            </a: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9" y="1589650"/>
            <a:ext cx="8653976" cy="4149968"/>
          </a:xfrm>
        </p:spPr>
        <p:txBody>
          <a:bodyPr>
            <a:normAutofit/>
          </a:bodyPr>
          <a:lstStyle/>
          <a:p>
            <a:r>
              <a:rPr lang="tr-TR" dirty="0" err="1">
                <a:latin typeface="Book Antiqua" panose="02040602050305030304" pitchFamily="18" charset="0"/>
              </a:rPr>
              <a:t>Veblen’in</a:t>
            </a:r>
            <a:r>
              <a:rPr lang="tr-TR" dirty="0">
                <a:latin typeface="Book Antiqua" panose="02040602050305030304" pitchFamily="18" charset="0"/>
              </a:rPr>
              <a:t> Etkilendiği Entelektüel Kaynaklar</a:t>
            </a:r>
          </a:p>
          <a:p>
            <a:r>
              <a:rPr lang="tr-TR" dirty="0">
                <a:latin typeface="Book Antiqua" panose="02040602050305030304" pitchFamily="18" charset="0"/>
              </a:rPr>
              <a:t>Yaklaşımındaki Temel Öncüller</a:t>
            </a:r>
          </a:p>
          <a:p>
            <a:pPr lvl="1"/>
            <a:r>
              <a:rPr lang="tr-TR" dirty="0">
                <a:latin typeface="Book Antiqua" panose="02040602050305030304" pitchFamily="18" charset="0"/>
              </a:rPr>
              <a:t>İnsan Doğası</a:t>
            </a:r>
          </a:p>
          <a:p>
            <a:pPr lvl="1"/>
            <a:r>
              <a:rPr lang="tr-TR" dirty="0">
                <a:latin typeface="Book Antiqua" panose="02040602050305030304" pitchFamily="18" charset="0"/>
              </a:rPr>
              <a:t>Endüstriyel Sanatlar</a:t>
            </a:r>
          </a:p>
          <a:p>
            <a:pPr lvl="1"/>
            <a:r>
              <a:rPr lang="tr-TR" dirty="0">
                <a:latin typeface="Book Antiqua" panose="02040602050305030304" pitchFamily="18" charset="0"/>
              </a:rPr>
              <a:t>Kültürel Gecikme</a:t>
            </a:r>
          </a:p>
          <a:p>
            <a:pPr lvl="1"/>
            <a:r>
              <a:rPr lang="tr-TR" dirty="0">
                <a:latin typeface="Book Antiqua" panose="02040602050305030304" pitchFamily="18" charset="0"/>
              </a:rPr>
              <a:t>Kültürel Ödünç Alma</a:t>
            </a:r>
          </a:p>
          <a:p>
            <a:r>
              <a:rPr lang="tr-TR" dirty="0">
                <a:latin typeface="Book Antiqua" panose="02040602050305030304" pitchFamily="18" charset="0"/>
              </a:rPr>
              <a:t>Özsel Konular</a:t>
            </a:r>
          </a:p>
          <a:p>
            <a:pPr lvl="1"/>
            <a:r>
              <a:rPr lang="tr-TR" dirty="0">
                <a:latin typeface="Book Antiqua" panose="02040602050305030304" pitchFamily="18" charset="0"/>
              </a:rPr>
              <a:t>Aylak Sınıfın Kuramı</a:t>
            </a:r>
          </a:p>
          <a:p>
            <a:pPr lvl="1"/>
            <a:r>
              <a:rPr lang="tr-TR" dirty="0">
                <a:latin typeface="Book Antiqua" panose="02040602050305030304" pitchFamily="18" charset="0"/>
              </a:rPr>
              <a:t>Endüstriye Karşı Ticaret</a:t>
            </a: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Etkilendiği Entelektüel Kaynaklar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693" y="1633717"/>
            <a:ext cx="8653976" cy="4149968"/>
          </a:xfrm>
        </p:spPr>
        <p:txBody>
          <a:bodyPr>
            <a:normAutofit/>
          </a:bodyPr>
          <a:lstStyle/>
          <a:p>
            <a:pPr>
              <a:buNone/>
            </a:pPr>
            <a:r>
              <a:rPr lang="tr-TR" u="sng" dirty="0" err="1">
                <a:effectLst>
                  <a:outerShdw blurRad="38100" dist="38100" dir="2700000" algn="tl">
                    <a:srgbClr val="000000">
                      <a:alpha val="43137"/>
                    </a:srgbClr>
                  </a:outerShdw>
                </a:effectLst>
                <a:latin typeface="Book Antiqua" panose="02040602050305030304" pitchFamily="18" charset="0"/>
              </a:rPr>
              <a:t>Veblen’in</a:t>
            </a:r>
            <a:r>
              <a:rPr lang="tr-TR" u="sng" dirty="0">
                <a:effectLst>
                  <a:outerShdw blurRad="38100" dist="38100" dir="2700000" algn="tl">
                    <a:srgbClr val="000000">
                      <a:alpha val="43137"/>
                    </a:srgbClr>
                  </a:outerShdw>
                </a:effectLst>
                <a:latin typeface="Book Antiqua" panose="02040602050305030304" pitchFamily="18" charset="0"/>
              </a:rPr>
              <a:t> Etkilendiği Entelektüel Kaynaklar</a:t>
            </a:r>
          </a:p>
          <a:p>
            <a:pPr>
              <a:buNone/>
            </a:pPr>
            <a:endParaRPr lang="tr-TR" dirty="0">
              <a:latin typeface="Book Antiqua" panose="02040602050305030304" pitchFamily="18" charset="0"/>
            </a:endParaRPr>
          </a:p>
          <a:p>
            <a:pPr>
              <a:buNone/>
            </a:pPr>
            <a:r>
              <a:rPr lang="tr-TR" dirty="0">
                <a:latin typeface="Book Antiqua" panose="02040602050305030304" pitchFamily="18" charset="0"/>
              </a:rPr>
              <a:t>	</a:t>
            </a:r>
            <a:r>
              <a:rPr lang="tr-TR" dirty="0" err="1">
                <a:latin typeface="Book Antiqua" panose="02040602050305030304" pitchFamily="18" charset="0"/>
              </a:rPr>
              <a:t>Veblen’in</a:t>
            </a:r>
            <a:r>
              <a:rPr lang="tr-TR" dirty="0">
                <a:latin typeface="Book Antiqua" panose="02040602050305030304" pitchFamily="18" charset="0"/>
              </a:rPr>
              <a:t> etkilendiği kaynaklar </a:t>
            </a:r>
            <a:r>
              <a:rPr lang="tr-TR" dirty="0" err="1">
                <a:latin typeface="Book Antiqua" panose="02040602050305030304" pitchFamily="18" charset="0"/>
              </a:rPr>
              <a:t>Marxçı</a:t>
            </a:r>
            <a:r>
              <a:rPr lang="tr-TR" dirty="0">
                <a:latin typeface="Book Antiqua" panose="02040602050305030304" pitchFamily="18" charset="0"/>
              </a:rPr>
              <a:t>, evrimci ve ekonomi yaklaşımlarıdır. Her üç yaklaşımdan da etkilenmekle birlikte, kendine özgü bir yaklaşım geliştirmiş ve döneminin kapitalizmi üzerine eleştirel bir bakış sergilemiştir.</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Yaklaşımındaki Temel Öncüller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692" y="1633717"/>
            <a:ext cx="8893635" cy="4216240"/>
          </a:xfrm>
        </p:spPr>
        <p:txBody>
          <a:bodyPr>
            <a:normAutofit/>
          </a:bodyPr>
          <a:lstStyle/>
          <a:p>
            <a:pPr>
              <a:buNone/>
            </a:pPr>
            <a:r>
              <a:rPr lang="tr-TR" b="1" u="sng" dirty="0">
                <a:latin typeface="Book Antiqua" panose="02040602050305030304" pitchFamily="18" charset="0"/>
              </a:rPr>
              <a:t>İnsan Doğası</a:t>
            </a:r>
          </a:p>
          <a:p>
            <a:pPr>
              <a:buNone/>
            </a:pPr>
            <a:r>
              <a:rPr lang="tr-TR" dirty="0">
                <a:latin typeface="Book Antiqua" panose="02040602050305030304" pitchFamily="18" charset="0"/>
              </a:rPr>
              <a:t>	Bu kısımda </a:t>
            </a:r>
            <a:r>
              <a:rPr lang="tr-TR" dirty="0" err="1">
                <a:latin typeface="Book Antiqua" panose="02040602050305030304" pitchFamily="18" charset="0"/>
              </a:rPr>
              <a:t>Veblen’in</a:t>
            </a:r>
            <a:r>
              <a:rPr lang="tr-TR" dirty="0">
                <a:latin typeface="Book Antiqua" panose="02040602050305030304" pitchFamily="18" charset="0"/>
              </a:rPr>
              <a:t> insan doğasına ilişkin yaklaşımı işçilik içgüdüsü, anne-baba eğilimi, boş merak, öykünme boyutlarıyla birlikte ele alınmaktadır.</a:t>
            </a:r>
          </a:p>
          <a:p>
            <a:pPr lvl="1"/>
            <a:r>
              <a:rPr lang="tr-TR" u="sng" dirty="0">
                <a:latin typeface="Book Antiqua" panose="02040602050305030304" pitchFamily="18" charset="0"/>
              </a:rPr>
              <a:t>İnsan doğası: </a:t>
            </a:r>
            <a:r>
              <a:rPr lang="tr-TR" dirty="0">
                <a:latin typeface="Book Antiqua" panose="02040602050305030304" pitchFamily="18" charset="0"/>
              </a:rPr>
              <a:t>İnsanın sahip olduğu değişik türde doğuştan gelen içgüdüler vardır. Bunların bir kısmı “yönelimselci eylem” otomatik davranışları, “içgüdüsel eylem” ise bilinçlilik/zekayı ve uygum sağlamayı içerir. İçgüdüsel eylem araçlar yaratır ve araçları kurumlaştırır.</a:t>
            </a: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Yaklaşımındaki Temel Öncüller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692" y="1633717"/>
            <a:ext cx="8893635" cy="4216240"/>
          </a:xfrm>
        </p:spPr>
        <p:txBody>
          <a:bodyPr>
            <a:normAutofit/>
          </a:bodyPr>
          <a:lstStyle/>
          <a:p>
            <a:pPr>
              <a:buNone/>
            </a:pPr>
            <a:r>
              <a:rPr lang="tr-TR" b="1" u="sng" dirty="0">
                <a:latin typeface="Book Antiqua" panose="02040602050305030304" pitchFamily="18" charset="0"/>
              </a:rPr>
              <a:t>İnsan Doğası</a:t>
            </a:r>
            <a:endParaRPr lang="tr-TR" dirty="0">
              <a:latin typeface="Book Antiqua" panose="02040602050305030304" pitchFamily="18" charset="0"/>
            </a:endParaRPr>
          </a:p>
          <a:p>
            <a:pPr lvl="1"/>
            <a:r>
              <a:rPr lang="tr-TR" u="sng" dirty="0">
                <a:latin typeface="Book Antiqua" panose="02040602050305030304" pitchFamily="18" charset="0"/>
              </a:rPr>
              <a:t>İşçilik içgüdüsü: </a:t>
            </a:r>
            <a:r>
              <a:rPr lang="tr-TR" dirty="0">
                <a:latin typeface="Book Antiqua" panose="02040602050305030304" pitchFamily="18" charset="0"/>
              </a:rPr>
              <a:t>Elverişli araçların etkili kullanımı içerir. Bu içgüdü mikro düzeyde birey açısından teknik verimliliği artırır, makro düzeyde toplum açısından teknolojik gelişmeyi sağlar.</a:t>
            </a:r>
          </a:p>
          <a:p>
            <a:pPr lvl="1"/>
            <a:r>
              <a:rPr lang="tr-TR" u="sng" dirty="0">
                <a:latin typeface="Book Antiqua" panose="02040602050305030304" pitchFamily="18" charset="0"/>
              </a:rPr>
              <a:t>Anne-baba eğilimi</a:t>
            </a:r>
            <a:r>
              <a:rPr lang="tr-TR" dirty="0">
                <a:latin typeface="Book Antiqua" panose="02040602050305030304" pitchFamily="18" charset="0"/>
              </a:rPr>
              <a:t>: Bu içgüdünün işçilik içgüdüsüne benzer şekilde bir hedefi vardır: “Gelecek kuşakların esenliği için bencil olmayan bir özen duyma – grupta yaşamın en yüksek verimlilikte ve dolulukta olmasına yönelik bir meyil” olarak tanımlanır.</a:t>
            </a: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Yaklaşımındaki Temel Öncüller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692" y="1633717"/>
            <a:ext cx="8893635" cy="4216240"/>
          </a:xfrm>
        </p:spPr>
        <p:txBody>
          <a:bodyPr>
            <a:normAutofit/>
          </a:bodyPr>
          <a:lstStyle/>
          <a:p>
            <a:pPr>
              <a:buNone/>
            </a:pPr>
            <a:r>
              <a:rPr lang="tr-TR" b="1" u="sng" dirty="0">
                <a:latin typeface="Book Antiqua" panose="02040602050305030304" pitchFamily="18" charset="0"/>
              </a:rPr>
              <a:t>İnsan Doğası</a:t>
            </a:r>
            <a:endParaRPr lang="tr-TR" dirty="0">
              <a:latin typeface="Book Antiqua" panose="02040602050305030304" pitchFamily="18" charset="0"/>
            </a:endParaRPr>
          </a:p>
          <a:p>
            <a:pPr lvl="1"/>
            <a:r>
              <a:rPr lang="tr-TR" u="sng" dirty="0">
                <a:latin typeface="Book Antiqua" panose="02040602050305030304" pitchFamily="18" charset="0"/>
              </a:rPr>
              <a:t>Boş merak</a:t>
            </a:r>
            <a:r>
              <a:rPr lang="tr-TR" dirty="0">
                <a:latin typeface="Book Antiqua" panose="02040602050305030304" pitchFamily="18" charset="0"/>
              </a:rPr>
              <a:t>: Bu içgüdü, insanları az ya da çok ısrarlı olarak bir şeyleri bilme arzusu olarak ayırt edilebilir. Bu merak uzun vadede sistematik bilgimizde kazanımlara yol açar. </a:t>
            </a:r>
          </a:p>
          <a:p>
            <a:pPr lvl="1"/>
            <a:r>
              <a:rPr lang="tr-TR" u="sng" dirty="0">
                <a:latin typeface="Book Antiqua" panose="02040602050305030304" pitchFamily="18" charset="0"/>
              </a:rPr>
              <a:t>Öykünme: </a:t>
            </a:r>
            <a:r>
              <a:rPr lang="tr-TR" dirty="0">
                <a:latin typeface="Book Antiqua" panose="02040602050305030304" pitchFamily="18" charset="0"/>
              </a:rPr>
              <a:t>Başarılı ve seçkin kişilere öykünme veya meziyetli bulunan bir işte çalışmaya öykünme bu içgüdü kapsamında ele alınabilir. </a:t>
            </a: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Yaklaşımındaki Temel Öncüller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70692" y="1633717"/>
            <a:ext cx="8893635" cy="4216240"/>
          </a:xfrm>
        </p:spPr>
        <p:txBody>
          <a:bodyPr>
            <a:normAutofit/>
          </a:bodyPr>
          <a:lstStyle/>
          <a:p>
            <a:pPr>
              <a:buNone/>
            </a:pPr>
            <a:r>
              <a:rPr lang="tr-TR" b="1" u="sng" dirty="0">
                <a:latin typeface="Book Antiqua" panose="02040602050305030304" pitchFamily="18" charset="0"/>
              </a:rPr>
              <a:t>Endüstriyel Sanatlar</a:t>
            </a:r>
          </a:p>
          <a:p>
            <a:pPr>
              <a:buNone/>
            </a:pPr>
            <a:r>
              <a:rPr lang="tr-TR" dirty="0">
                <a:latin typeface="Book Antiqua" panose="02040602050305030304" pitchFamily="18" charset="0"/>
              </a:rPr>
              <a:t>	Endüstriyel sanatlar teknolojik üretim ve ilişkili ortak bir bilgi sistemini içerir. Endüstriyel sanatlar tarihsel bir süreç içinde sürekli değiştirilerek geliştirilir. Endüstriyel sanatlar bireyler tarafından katkı yapılmakla birlikte kolektif olarak paylaşılır.</a:t>
            </a:r>
          </a:p>
          <a:p>
            <a:pPr>
              <a:buNone/>
            </a:pPr>
            <a:endParaRPr lang="tr-TR" b="1" u="sng" dirty="0">
              <a:latin typeface="Book Antiqua" panose="02040602050305030304" pitchFamily="18" charset="0"/>
            </a:endParaRP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Yaklaşımındaki Temel Öncüller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00839" y="1531345"/>
            <a:ext cx="10399922" cy="4373696"/>
          </a:xfrm>
        </p:spPr>
        <p:txBody>
          <a:bodyPr>
            <a:normAutofit fontScale="92500"/>
          </a:bodyPr>
          <a:lstStyle/>
          <a:p>
            <a:pPr>
              <a:buNone/>
            </a:pPr>
            <a:r>
              <a:rPr lang="tr-TR" dirty="0">
                <a:latin typeface="Book Antiqua" panose="02040602050305030304" pitchFamily="18" charset="0"/>
              </a:rPr>
              <a:t>	</a:t>
            </a:r>
            <a:r>
              <a:rPr lang="tr-TR" b="1" u="sng" dirty="0">
                <a:latin typeface="Book Antiqua" panose="02040602050305030304" pitchFamily="18" charset="0"/>
              </a:rPr>
              <a:t>Kültürel Gecikme</a:t>
            </a:r>
          </a:p>
          <a:p>
            <a:pPr>
              <a:buNone/>
            </a:pPr>
            <a:r>
              <a:rPr lang="tr-TR" dirty="0">
                <a:latin typeface="Book Antiqua" panose="02040602050305030304" pitchFamily="18" charset="0"/>
              </a:rPr>
              <a:t>	Bilimsel ve pratik uygulamalar gelişirken, ilişkili olarak yürümesi gereken hukuk, karşılıklı yükümlülükler ve görenekler geride kalır. </a:t>
            </a:r>
            <a:r>
              <a:rPr lang="tr-TR" dirty="0" err="1">
                <a:latin typeface="Book Antiqua" panose="02040602050305030304" pitchFamily="18" charset="0"/>
              </a:rPr>
              <a:t>Veblen’e</a:t>
            </a:r>
            <a:r>
              <a:rPr lang="tr-TR" dirty="0">
                <a:latin typeface="Book Antiqua" panose="02040602050305030304" pitchFamily="18" charset="0"/>
              </a:rPr>
              <a:t> göre bu rahat bir şekilde giderilebilecekken, sanayinin mülkiyet yapısı nedeniyle gecikmeye uğramaktadır.	</a:t>
            </a:r>
          </a:p>
          <a:p>
            <a:pPr>
              <a:buNone/>
            </a:pPr>
            <a:r>
              <a:rPr lang="tr-TR" dirty="0">
                <a:latin typeface="Book Antiqua" panose="02040602050305030304" pitchFamily="18" charset="0"/>
              </a:rPr>
              <a:t>	</a:t>
            </a:r>
            <a:r>
              <a:rPr lang="tr-TR" b="1" u="sng" dirty="0">
                <a:latin typeface="Book Antiqua" panose="02040602050305030304" pitchFamily="18" charset="0"/>
              </a:rPr>
              <a:t>Kültürel Ödünç Alma</a:t>
            </a:r>
          </a:p>
          <a:p>
            <a:pPr>
              <a:buNone/>
            </a:pPr>
            <a:r>
              <a:rPr lang="tr-TR" dirty="0">
                <a:latin typeface="Book Antiqua" panose="02040602050305030304" pitchFamily="18" charset="0"/>
              </a:rPr>
              <a:t>	</a:t>
            </a:r>
            <a:r>
              <a:rPr lang="tr-TR" dirty="0" err="1">
                <a:latin typeface="Book Antiqua" panose="02040602050305030304" pitchFamily="18" charset="0"/>
              </a:rPr>
              <a:t>Veblen’e</a:t>
            </a:r>
            <a:r>
              <a:rPr lang="tr-TR" dirty="0">
                <a:latin typeface="Book Antiqua" panose="02040602050305030304" pitchFamily="18" charset="0"/>
              </a:rPr>
              <a:t> göre kültürler arası ödünç almada belli bir </a:t>
            </a:r>
            <a:r>
              <a:rPr lang="tr-TR" dirty="0" err="1">
                <a:latin typeface="Book Antiqua" panose="02040602050305030304" pitchFamily="18" charset="0"/>
              </a:rPr>
              <a:t>öge</a:t>
            </a:r>
            <a:r>
              <a:rPr lang="tr-TR" dirty="0">
                <a:latin typeface="Book Antiqua" panose="02040602050305030304" pitchFamily="18" charset="0"/>
              </a:rPr>
              <a:t> ödünç alınırken, bu </a:t>
            </a:r>
            <a:r>
              <a:rPr lang="tr-TR" dirty="0" err="1">
                <a:latin typeface="Book Antiqua" panose="02040602050305030304" pitchFamily="18" charset="0"/>
              </a:rPr>
              <a:t>ögenin</a:t>
            </a:r>
            <a:r>
              <a:rPr lang="tr-TR" dirty="0">
                <a:latin typeface="Book Antiqua" panose="02040602050305030304" pitchFamily="18" charset="0"/>
              </a:rPr>
              <a:t> ardındaki ritüel vb. diğer parçalar (“bagajlar”) bırakılmakta,  böylece hızlı bir benimseme ve yeni bir yorum gerçekleşmektedir.</a:t>
            </a:r>
          </a:p>
          <a:p>
            <a:pPr>
              <a:buNone/>
            </a:pPr>
            <a:endParaRPr lang="tr-TR" dirty="0">
              <a:latin typeface="Book Antiqua" panose="02040602050305030304" pitchFamily="18" charset="0"/>
            </a:endParaRP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462707" y="117976"/>
            <a:ext cx="11314323" cy="1292184"/>
          </a:xfrm>
        </p:spPr>
        <p:txBody>
          <a:bodyPr>
            <a:normAutofit/>
          </a:bodyPr>
          <a:lstStyle/>
          <a:p>
            <a:pPr algn="ctr"/>
            <a:r>
              <a:rPr lang="tr-TR" dirty="0" err="1">
                <a:latin typeface="Book Antiqua" pitchFamily="18" charset="0"/>
              </a:rPr>
              <a:t>Thorstein</a:t>
            </a:r>
            <a:r>
              <a:rPr lang="tr-TR" dirty="0">
                <a:latin typeface="Book Antiqua" pitchFamily="18" charset="0"/>
              </a:rPr>
              <a:t> Veblen – </a:t>
            </a:r>
            <a:r>
              <a:rPr lang="tr-TR" b="1" i="1" dirty="0">
                <a:latin typeface="Book Antiqua" panose="02040602050305030304" pitchFamily="18" charset="0"/>
              </a:rPr>
              <a:t>Özsel Konular</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00839" y="1531345"/>
            <a:ext cx="10399922" cy="4373696"/>
          </a:xfrm>
        </p:spPr>
        <p:txBody>
          <a:bodyPr>
            <a:normAutofit fontScale="92500" lnSpcReduction="20000"/>
          </a:bodyPr>
          <a:lstStyle/>
          <a:p>
            <a:pPr>
              <a:buNone/>
            </a:pPr>
            <a:r>
              <a:rPr lang="tr-TR" dirty="0">
                <a:latin typeface="Book Antiqua" panose="02040602050305030304" pitchFamily="18" charset="0"/>
              </a:rPr>
              <a:t>	Bu başlık altında </a:t>
            </a:r>
            <a:r>
              <a:rPr lang="tr-TR" dirty="0" err="1">
                <a:latin typeface="Book Antiqua" panose="02040602050305030304" pitchFamily="18" charset="0"/>
              </a:rPr>
              <a:t>Veblen’in</a:t>
            </a:r>
            <a:r>
              <a:rPr lang="tr-TR" dirty="0">
                <a:latin typeface="Book Antiqua" panose="02040602050305030304" pitchFamily="18" charset="0"/>
              </a:rPr>
              <a:t> </a:t>
            </a:r>
            <a:r>
              <a:rPr lang="tr-TR" i="1" dirty="0">
                <a:latin typeface="Book Antiqua" panose="02040602050305030304" pitchFamily="18" charset="0"/>
              </a:rPr>
              <a:t>Aylak Sınıfın Kuramı </a:t>
            </a:r>
            <a:r>
              <a:rPr lang="tr-TR" dirty="0">
                <a:latin typeface="Book Antiqua" panose="02040602050305030304" pitchFamily="18" charset="0"/>
              </a:rPr>
              <a:t>başlıklı çalışması değerlendirilmektedir.</a:t>
            </a:r>
          </a:p>
          <a:p>
            <a:pPr>
              <a:buNone/>
            </a:pPr>
            <a:endParaRPr lang="tr-TR" dirty="0">
              <a:latin typeface="Book Antiqua" panose="02040602050305030304" pitchFamily="18" charset="0"/>
            </a:endParaRPr>
          </a:p>
          <a:p>
            <a:pPr>
              <a:buNone/>
            </a:pPr>
            <a:r>
              <a:rPr lang="tr-TR" b="1" u="sng" dirty="0">
                <a:latin typeface="Book Antiqua" panose="02040602050305030304" pitchFamily="18" charset="0"/>
              </a:rPr>
              <a:t>Aylak Sınıfın Kuramı</a:t>
            </a:r>
          </a:p>
          <a:p>
            <a:pPr>
              <a:buNone/>
            </a:pPr>
            <a:r>
              <a:rPr lang="tr-TR" dirty="0">
                <a:latin typeface="Book Antiqua" panose="02040602050305030304" pitchFamily="18" charset="0"/>
              </a:rPr>
              <a:t>	Aylak Sınıfın Kuramı çalışmasında Veblen mülkiyet ile aylaklık arasında ilişki kurarak, servet, statü ve tüketim ilişkilerini inceler. Tarihsel süreç içinde işçilik içgüdüsü değerli olarak görülürken, yerini servet sahibi olmaya bırakmıştır.  Servet sahibi bir sınıf, sahip olduğu servet sayesinde gösterişçi bir hayat yaşamaya başlamıştır. Böylece modern toplumda “gösterişçi aylaklık”, çalışmayan ve kendi servetini pahalı tüketim faaliyetlerine yönlendirerek sürdürmeye çalışanların yaşam biçimi olarak adlandırılır. </a:t>
            </a:r>
          </a:p>
          <a:p>
            <a:pPr>
              <a:buNone/>
            </a:pPr>
            <a:endParaRPr lang="tr-TR" dirty="0">
              <a:latin typeface="Book Antiqua" panose="02040602050305030304" pitchFamily="18" charset="0"/>
            </a:endParaRPr>
          </a:p>
          <a:p>
            <a:endParaRPr lang="tr-TR" dirty="0">
              <a:latin typeface="Book Antiqua" panose="02040602050305030304" pitchFamily="18" charset="0"/>
            </a:endParaRP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321</TotalTime>
  <Words>228</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Book Antiqua</vt:lpstr>
      <vt:lpstr>Calibri</vt:lpstr>
      <vt:lpstr>Verdana</vt:lpstr>
      <vt:lpstr>Wingdings 2</vt:lpstr>
      <vt:lpstr>Görünüş</vt:lpstr>
      <vt:lpstr>KLASİK SOSYOLOJİ KURAMLARI Thorstein Veblen (1857-1929)</vt:lpstr>
      <vt:lpstr>Thorstein Veblen - Ders İçeriği</vt:lpstr>
      <vt:lpstr>Thorstein Veblen – Etkilendiği Entelektüel Kaynaklar</vt:lpstr>
      <vt:lpstr>Thorstein Veblen – Yaklaşımındaki Temel Öncüller</vt:lpstr>
      <vt:lpstr>Thorstein Veblen – Yaklaşımındaki Temel Öncüller</vt:lpstr>
      <vt:lpstr>Thorstein Veblen – Yaklaşımındaki Temel Öncüller</vt:lpstr>
      <vt:lpstr>Thorstein Veblen – Yaklaşımındaki Temel Öncüller</vt:lpstr>
      <vt:lpstr>Thorstein Veblen – Yaklaşımındaki Temel Öncüller</vt:lpstr>
      <vt:lpstr>Thorstein Veblen – Özsel Konular</vt:lpstr>
      <vt:lpstr>Thorstein Veblen – Özsel Konular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286</cp:revision>
  <dcterms:created xsi:type="dcterms:W3CDTF">2018-03-24T09:54:46Z</dcterms:created>
  <dcterms:modified xsi:type="dcterms:W3CDTF">2020-05-04T11:39:38Z</dcterms:modified>
</cp:coreProperties>
</file>