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9" r:id="rId4"/>
    <p:sldId id="258" r:id="rId5"/>
    <p:sldId id="269" r:id="rId6"/>
    <p:sldId id="271" r:id="rId7"/>
    <p:sldId id="270" r:id="rId8"/>
    <p:sldId id="272" r:id="rId9"/>
    <p:sldId id="268" r:id="rId10"/>
    <p:sldId id="264" r:id="rId11"/>
    <p:sldId id="260" r:id="rId12"/>
    <p:sldId id="265" r:id="rId13"/>
    <p:sldId id="262" r:id="rId14"/>
    <p:sldId id="263" r:id="rId1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2" d="100"/>
          <a:sy n="72" d="100"/>
        </p:scale>
        <p:origin x="660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 için tıklatın</a:t>
            </a:r>
            <a:endParaRPr lang="en-GB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  <a:endParaRPr lang="en-GB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5CE60F-7CE4-4070-8AD0-62B0568C2981}" type="datetimeFigureOut">
              <a:rPr lang="en-GB" smtClean="0"/>
              <a:t>29/04/2024</a:t>
            </a:fld>
            <a:endParaRPr lang="en-GB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B048B2-B56F-4724-9FF0-8C6CF8915ED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590678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GB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GB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5CE60F-7CE4-4070-8AD0-62B0568C2981}" type="datetimeFigureOut">
              <a:rPr lang="en-GB" smtClean="0"/>
              <a:t>29/04/2024</a:t>
            </a:fld>
            <a:endParaRPr lang="en-GB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B048B2-B56F-4724-9FF0-8C6CF8915ED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6574522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  <a:endParaRPr lang="en-GB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GB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5CE60F-7CE4-4070-8AD0-62B0568C2981}" type="datetimeFigureOut">
              <a:rPr lang="en-GB" smtClean="0"/>
              <a:t>29/04/2024</a:t>
            </a:fld>
            <a:endParaRPr lang="en-GB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B048B2-B56F-4724-9FF0-8C6CF8915ED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288574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GB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GB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5CE60F-7CE4-4070-8AD0-62B0568C2981}" type="datetimeFigureOut">
              <a:rPr lang="en-GB" smtClean="0"/>
              <a:t>29/04/2024</a:t>
            </a:fld>
            <a:endParaRPr lang="en-GB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B048B2-B56F-4724-9FF0-8C6CF8915ED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259481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 için tıklatın</a:t>
            </a:r>
            <a:endParaRPr lang="en-GB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5CE60F-7CE4-4070-8AD0-62B0568C2981}" type="datetimeFigureOut">
              <a:rPr lang="en-GB" smtClean="0"/>
              <a:t>29/04/2024</a:t>
            </a:fld>
            <a:endParaRPr lang="en-GB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B048B2-B56F-4724-9FF0-8C6CF8915ED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728570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GB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GB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GB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5CE60F-7CE4-4070-8AD0-62B0568C2981}" type="datetimeFigureOut">
              <a:rPr lang="en-GB" smtClean="0"/>
              <a:t>29/04/2024</a:t>
            </a:fld>
            <a:endParaRPr lang="en-GB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B048B2-B56F-4724-9FF0-8C6CF8915ED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779442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/>
              <a:t>Asıl başlık stili için tıklatın</a:t>
            </a:r>
            <a:endParaRPr lang="en-GB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GB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GB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5CE60F-7CE4-4070-8AD0-62B0568C2981}" type="datetimeFigureOut">
              <a:rPr lang="en-GB" smtClean="0"/>
              <a:t>29/04/2024</a:t>
            </a:fld>
            <a:endParaRPr lang="en-GB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B048B2-B56F-4724-9FF0-8C6CF8915ED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717640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GB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5CE60F-7CE4-4070-8AD0-62B0568C2981}" type="datetimeFigureOut">
              <a:rPr lang="en-GB" smtClean="0"/>
              <a:t>29/04/2024</a:t>
            </a:fld>
            <a:endParaRPr lang="en-GB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B048B2-B56F-4724-9FF0-8C6CF8915ED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743258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5CE60F-7CE4-4070-8AD0-62B0568C2981}" type="datetimeFigureOut">
              <a:rPr lang="en-GB" smtClean="0"/>
              <a:t>29/04/2024</a:t>
            </a:fld>
            <a:endParaRPr lang="en-GB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B048B2-B56F-4724-9FF0-8C6CF8915ED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272302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 için tıklatın</a:t>
            </a:r>
            <a:endParaRPr lang="en-GB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GB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5CE60F-7CE4-4070-8AD0-62B0568C2981}" type="datetimeFigureOut">
              <a:rPr lang="en-GB" smtClean="0"/>
              <a:t>29/04/2024</a:t>
            </a:fld>
            <a:endParaRPr lang="en-GB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B048B2-B56F-4724-9FF0-8C6CF8915ED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861254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 için tıklatın</a:t>
            </a:r>
            <a:endParaRPr lang="en-GB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5CE60F-7CE4-4070-8AD0-62B0568C2981}" type="datetimeFigureOut">
              <a:rPr lang="en-GB" smtClean="0"/>
              <a:t>29/04/2024</a:t>
            </a:fld>
            <a:endParaRPr lang="en-GB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B048B2-B56F-4724-9FF0-8C6CF8915ED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148847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 için tıklatın</a:t>
            </a:r>
            <a:endParaRPr lang="en-GB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GB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5CE60F-7CE4-4070-8AD0-62B0568C2981}" type="datetimeFigureOut">
              <a:rPr lang="en-GB" smtClean="0"/>
              <a:t>29/04/2024</a:t>
            </a:fld>
            <a:endParaRPr lang="en-GB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1B048B2-B56F-4724-9FF0-8C6CF8915ED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682467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semanticscholar.org/author/Emre-Elba%C5%9F%C4%B1/113151441" TargetMode="External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semanticscholar.org/author/H.-%C3%96zdemir/143809716" TargetMode="Externa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pPr>
              <a:spcAft>
                <a:spcPts val="0"/>
              </a:spcAft>
              <a:defRPr/>
            </a:pPr>
            <a:r>
              <a:rPr lang="tr-TR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Meriç Havzası (01) </a:t>
            </a:r>
            <a:br>
              <a:rPr lang="tr-TR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tr-TR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Marmara Suları Havzası (02)   </a:t>
            </a:r>
            <a:br>
              <a:rPr lang="tr-TR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tr-TR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Susurluk Havzası (03)</a:t>
            </a:r>
            <a:endParaRPr lang="en-GB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4098427"/>
            <a:ext cx="9144000" cy="1655762"/>
          </a:xfrm>
        </p:spPr>
        <p:txBody>
          <a:bodyPr/>
          <a:lstStyle/>
          <a:p>
            <a:r>
              <a:rPr lang="tr-TR" altLang="tr-TR" dirty="0"/>
              <a:t>TÜRKİYE TOPRAKLARI VE SULARI</a:t>
            </a:r>
            <a:br>
              <a:rPr lang="tr-TR" altLang="tr-TR" dirty="0"/>
            </a:br>
            <a:r>
              <a:rPr lang="en-GB" altLang="en-US" dirty="0"/>
              <a:t>THUS1006</a:t>
            </a:r>
            <a:endParaRPr lang="tr-TR" altLang="en-US" dirty="0"/>
          </a:p>
          <a:p>
            <a:br>
              <a:rPr lang="tr-TR" altLang="en-US" dirty="0"/>
            </a:br>
            <a:endParaRPr lang="en-GB" dirty="0"/>
          </a:p>
        </p:txBody>
      </p:sp>
      <p:sp>
        <p:nvSpPr>
          <p:cNvPr id="4" name="2 Alt Başlık"/>
          <p:cNvSpPr txBox="1">
            <a:spLocks/>
          </p:cNvSpPr>
          <p:nvPr/>
        </p:nvSpPr>
        <p:spPr>
          <a:xfrm>
            <a:off x="1524000" y="5373688"/>
            <a:ext cx="9143999" cy="13684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r-TR" altLang="tr-TR" dirty="0" err="1"/>
              <a:t>Prof.Dr</a:t>
            </a:r>
            <a:r>
              <a:rPr lang="tr-TR" altLang="tr-TR" dirty="0"/>
              <a:t>. Hasan Sabri Öztürk</a:t>
            </a:r>
          </a:p>
          <a:p>
            <a:r>
              <a:rPr lang="tr-TR" altLang="tr-TR" dirty="0"/>
              <a:t>hozturk@agri.ankara.edu.tr</a:t>
            </a:r>
          </a:p>
          <a:p>
            <a:r>
              <a:rPr lang="tr-TR" altLang="tr-TR" dirty="0"/>
              <a:t>2023-2024</a:t>
            </a:r>
          </a:p>
          <a:p>
            <a:endParaRPr lang="tr-TR" altLang="tr-TR" dirty="0"/>
          </a:p>
          <a:p>
            <a:endParaRPr lang="tr-TR" altLang="tr-TR" dirty="0"/>
          </a:p>
        </p:txBody>
      </p:sp>
    </p:spTree>
    <p:extLst>
      <p:ext uri="{BB962C8B-B14F-4D97-AF65-F5344CB8AC3E}">
        <p14:creationId xmlns:p14="http://schemas.microsoft.com/office/powerpoint/2010/main" val="228347096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Marmara Suları Havzası (02)</a:t>
            </a:r>
            <a:endParaRPr lang="en-GB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42926" y="1740456"/>
            <a:ext cx="8096250" cy="4067175"/>
          </a:xfrm>
          <a:prstGeom prst="rect">
            <a:avLst/>
          </a:prstGeom>
        </p:spPr>
      </p:pic>
      <p:sp>
        <p:nvSpPr>
          <p:cNvPr id="5" name="Dikdörtgen 4"/>
          <p:cNvSpPr/>
          <p:nvPr/>
        </p:nvSpPr>
        <p:spPr>
          <a:xfrm>
            <a:off x="838200" y="5807631"/>
            <a:ext cx="260840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dirty="0" err="1">
                <a:solidFill>
                  <a:srgbClr val="777777"/>
                </a:solidFill>
                <a:latin typeface="Roboto"/>
              </a:rPr>
              <a:t>Uluğtekin</a:t>
            </a:r>
            <a:r>
              <a:rPr lang="tr-TR" dirty="0">
                <a:solidFill>
                  <a:srgbClr val="777777"/>
                </a:solidFill>
                <a:latin typeface="Roboto"/>
              </a:rPr>
              <a:t> ve ark. , </a:t>
            </a:r>
            <a:r>
              <a:rPr lang="en-GB" dirty="0">
                <a:solidFill>
                  <a:srgbClr val="777777"/>
                </a:solidFill>
                <a:latin typeface="Roboto"/>
              </a:rPr>
              <a:t>2009</a:t>
            </a:r>
            <a:endParaRPr lang="en-GB" b="0" i="0" dirty="0">
              <a:solidFill>
                <a:srgbClr val="777777"/>
              </a:solidFill>
              <a:effectLst/>
              <a:latin typeface="Roboto"/>
            </a:endParaRPr>
          </a:p>
        </p:txBody>
      </p:sp>
    </p:spTree>
    <p:extLst>
      <p:ext uri="{BB962C8B-B14F-4D97-AF65-F5344CB8AC3E}">
        <p14:creationId xmlns:p14="http://schemas.microsoft.com/office/powerpoint/2010/main" val="298733172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Genel özellikleri</a:t>
            </a:r>
            <a:endParaRPr lang="en-GB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GB" dirty="0"/>
              <a:t>Marmara </a:t>
            </a:r>
            <a:r>
              <a:rPr lang="en-GB" dirty="0" err="1"/>
              <a:t>Denizi’nin</a:t>
            </a:r>
            <a:r>
              <a:rPr lang="en-GB" dirty="0"/>
              <a:t> </a:t>
            </a:r>
            <a:r>
              <a:rPr lang="en-GB" dirty="0" err="1"/>
              <a:t>kuzeyinde</a:t>
            </a:r>
            <a:r>
              <a:rPr lang="en-GB" dirty="0"/>
              <a:t> </a:t>
            </a:r>
            <a:r>
              <a:rPr lang="en-GB" dirty="0" err="1"/>
              <a:t>yer</a:t>
            </a:r>
            <a:r>
              <a:rPr lang="en-GB" dirty="0"/>
              <a:t> </a:t>
            </a:r>
            <a:r>
              <a:rPr lang="en-GB" dirty="0" err="1"/>
              <a:t>alan</a:t>
            </a:r>
            <a:r>
              <a:rPr lang="en-GB" dirty="0"/>
              <a:t> </a:t>
            </a:r>
            <a:r>
              <a:rPr lang="en-GB" dirty="0" err="1"/>
              <a:t>havzaların</a:t>
            </a:r>
            <a:r>
              <a:rPr lang="en-GB" dirty="0"/>
              <a:t> </a:t>
            </a:r>
            <a:r>
              <a:rPr lang="en-GB" dirty="0" err="1"/>
              <a:t>güney</a:t>
            </a:r>
            <a:r>
              <a:rPr lang="en-GB" dirty="0"/>
              <a:t> </a:t>
            </a:r>
            <a:r>
              <a:rPr lang="en-GB" dirty="0" err="1"/>
              <a:t>havzalarına</a:t>
            </a:r>
            <a:r>
              <a:rPr lang="en-GB" dirty="0"/>
              <a:t> </a:t>
            </a:r>
            <a:r>
              <a:rPr lang="en-GB" dirty="0" err="1"/>
              <a:t>kıyasla</a:t>
            </a:r>
            <a:r>
              <a:rPr lang="en-GB" dirty="0"/>
              <a:t> </a:t>
            </a:r>
            <a:r>
              <a:rPr lang="en-GB" dirty="0" err="1"/>
              <a:t>daha</a:t>
            </a:r>
            <a:r>
              <a:rPr lang="en-GB" dirty="0"/>
              <a:t> </a:t>
            </a:r>
            <a:r>
              <a:rPr lang="en-GB" dirty="0" err="1"/>
              <a:t>kısa</a:t>
            </a:r>
            <a:r>
              <a:rPr lang="en-GB" dirty="0"/>
              <a:t> </a:t>
            </a:r>
            <a:r>
              <a:rPr lang="en-GB" dirty="0" err="1"/>
              <a:t>boylu</a:t>
            </a:r>
            <a:r>
              <a:rPr lang="en-GB" dirty="0"/>
              <a:t>, </a:t>
            </a:r>
            <a:r>
              <a:rPr lang="en-GB" dirty="0" err="1"/>
              <a:t>uzunlamasına</a:t>
            </a:r>
            <a:r>
              <a:rPr lang="en-GB" dirty="0"/>
              <a:t>, </a:t>
            </a:r>
            <a:r>
              <a:rPr lang="en-GB" dirty="0" err="1"/>
              <a:t>düşük</a:t>
            </a:r>
            <a:r>
              <a:rPr lang="en-GB" dirty="0"/>
              <a:t> </a:t>
            </a:r>
            <a:r>
              <a:rPr lang="en-GB" dirty="0" err="1"/>
              <a:t>drenaj</a:t>
            </a:r>
            <a:r>
              <a:rPr lang="en-GB" dirty="0"/>
              <a:t> </a:t>
            </a:r>
            <a:r>
              <a:rPr lang="en-GB" dirty="0" err="1"/>
              <a:t>yoğunluğuna</a:t>
            </a:r>
            <a:r>
              <a:rPr lang="en-GB" dirty="0"/>
              <a:t> </a:t>
            </a:r>
            <a:r>
              <a:rPr lang="en-GB" dirty="0" err="1"/>
              <a:t>ve</a:t>
            </a:r>
            <a:r>
              <a:rPr lang="en-GB" dirty="0"/>
              <a:t> </a:t>
            </a:r>
            <a:r>
              <a:rPr lang="en-GB" dirty="0" err="1"/>
              <a:t>yüksek</a:t>
            </a:r>
            <a:r>
              <a:rPr lang="en-GB" dirty="0"/>
              <a:t> </a:t>
            </a:r>
            <a:r>
              <a:rPr lang="en-GB" dirty="0" err="1"/>
              <a:t>yükseklik</a:t>
            </a:r>
            <a:r>
              <a:rPr lang="en-GB" dirty="0"/>
              <a:t>/</a:t>
            </a:r>
            <a:r>
              <a:rPr lang="en-GB" dirty="0" err="1"/>
              <a:t>alan</a:t>
            </a:r>
            <a:r>
              <a:rPr lang="en-GB" dirty="0"/>
              <a:t> </a:t>
            </a:r>
            <a:r>
              <a:rPr lang="en-GB" dirty="0" err="1"/>
              <a:t>dağılımın</a:t>
            </a:r>
            <a:r>
              <a:rPr lang="tr-TR" dirty="0"/>
              <a:t>a</a:t>
            </a:r>
            <a:r>
              <a:rPr lang="en-GB" dirty="0"/>
              <a:t>  </a:t>
            </a:r>
            <a:r>
              <a:rPr lang="en-GB" dirty="0" err="1"/>
              <a:t>sahip</a:t>
            </a:r>
            <a:r>
              <a:rPr lang="en-GB" dirty="0"/>
              <a:t>, </a:t>
            </a:r>
            <a:r>
              <a:rPr lang="en-GB" dirty="0" err="1"/>
              <a:t>tektonik</a:t>
            </a:r>
            <a:r>
              <a:rPr lang="en-GB" dirty="0"/>
              <a:t> </a:t>
            </a:r>
            <a:r>
              <a:rPr lang="en-GB" dirty="0" err="1"/>
              <a:t>olarak</a:t>
            </a:r>
            <a:r>
              <a:rPr lang="en-GB" dirty="0"/>
              <a:t> </a:t>
            </a:r>
            <a:r>
              <a:rPr lang="en-GB" dirty="0" err="1"/>
              <a:t>daha</a:t>
            </a:r>
            <a:r>
              <a:rPr lang="en-GB" dirty="0"/>
              <a:t> </a:t>
            </a:r>
            <a:r>
              <a:rPr lang="en-GB" dirty="0" err="1"/>
              <a:t>genç</a:t>
            </a:r>
            <a:r>
              <a:rPr lang="en-GB" dirty="0"/>
              <a:t> </a:t>
            </a:r>
            <a:r>
              <a:rPr lang="en-GB" dirty="0" err="1"/>
              <a:t>havzalar</a:t>
            </a:r>
            <a:r>
              <a:rPr lang="en-GB" dirty="0"/>
              <a:t> </a:t>
            </a:r>
            <a:r>
              <a:rPr lang="en-GB" dirty="0" err="1"/>
              <a:t>olduğu</a:t>
            </a:r>
            <a:r>
              <a:rPr lang="en-GB" dirty="0"/>
              <a:t> </a:t>
            </a:r>
            <a:r>
              <a:rPr lang="en-GB" dirty="0" err="1"/>
              <a:t>ortaya</a:t>
            </a:r>
            <a:r>
              <a:rPr lang="en-GB" dirty="0"/>
              <a:t> </a:t>
            </a:r>
            <a:r>
              <a:rPr lang="en-GB" dirty="0" err="1"/>
              <a:t>konmuştur</a:t>
            </a:r>
            <a:r>
              <a:rPr lang="tr-TR" dirty="0"/>
              <a:t> (Elbaşı ve  Özdemir, 2018).</a:t>
            </a:r>
          </a:p>
          <a:p>
            <a:endParaRPr lang="tr-TR" dirty="0"/>
          </a:p>
          <a:p>
            <a:r>
              <a:rPr lang="tr-TR" dirty="0"/>
              <a:t> Yaygın toprak tipleri</a:t>
            </a:r>
          </a:p>
          <a:p>
            <a:pPr lvl="1"/>
            <a:r>
              <a:rPr lang="en-GB" dirty="0" err="1"/>
              <a:t>Kireçsiz</a:t>
            </a:r>
            <a:r>
              <a:rPr lang="en-GB" dirty="0"/>
              <a:t> </a:t>
            </a:r>
            <a:r>
              <a:rPr lang="en-GB" dirty="0" err="1"/>
              <a:t>kahverengi</a:t>
            </a:r>
            <a:r>
              <a:rPr lang="en-GB" dirty="0"/>
              <a:t> </a:t>
            </a:r>
            <a:r>
              <a:rPr lang="en-GB" dirty="0" err="1"/>
              <a:t>orman</a:t>
            </a:r>
            <a:endParaRPr lang="tr-TR" dirty="0"/>
          </a:p>
          <a:p>
            <a:pPr lvl="1"/>
            <a:r>
              <a:rPr lang="en-GB" dirty="0" err="1"/>
              <a:t>Alüviyal</a:t>
            </a:r>
            <a:r>
              <a:rPr lang="en-GB" dirty="0"/>
              <a:t> </a:t>
            </a:r>
            <a:endParaRPr lang="tr-TR" dirty="0"/>
          </a:p>
          <a:p>
            <a:pPr lvl="1"/>
            <a:r>
              <a:rPr lang="en-GB" dirty="0" err="1"/>
              <a:t>Kırmızı-kahverengi</a:t>
            </a:r>
            <a:r>
              <a:rPr lang="en-GB" dirty="0"/>
              <a:t> </a:t>
            </a:r>
            <a:r>
              <a:rPr lang="en-GB" dirty="0" err="1"/>
              <a:t>akdeniz</a:t>
            </a:r>
            <a:endParaRPr lang="tr-TR" dirty="0"/>
          </a:p>
          <a:p>
            <a:pPr lvl="1"/>
            <a:r>
              <a:rPr lang="en-GB" dirty="0" err="1"/>
              <a:t>Vertisol</a:t>
            </a:r>
            <a:endParaRPr lang="tr-TR" dirty="0"/>
          </a:p>
          <a:p>
            <a:r>
              <a:rPr lang="tr-TR" dirty="0"/>
              <a:t> 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4117971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909286"/>
          </a:xfrm>
        </p:spPr>
        <p:txBody>
          <a:bodyPr/>
          <a:lstStyle/>
          <a:p>
            <a:r>
              <a:rPr lang="tr-TR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Susurluk Havzası (03)</a:t>
            </a:r>
            <a:endParaRPr lang="en-GB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5" name="Resim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81400" y="1148498"/>
            <a:ext cx="8289096" cy="5705591"/>
          </a:xfrm>
          <a:prstGeom prst="rect">
            <a:avLst/>
          </a:prstGeom>
        </p:spPr>
      </p:pic>
      <p:sp>
        <p:nvSpPr>
          <p:cNvPr id="6" name="Dikdörtgen 5"/>
          <p:cNvSpPr/>
          <p:nvPr/>
        </p:nvSpPr>
        <p:spPr>
          <a:xfrm>
            <a:off x="838200" y="5807631"/>
            <a:ext cx="284079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u="sng" dirty="0" err="1">
                <a:solidFill>
                  <a:srgbClr val="536479"/>
                </a:solidFill>
                <a:latin typeface="Roboto"/>
                <a:hlinkClick r:id="rId3"/>
              </a:rPr>
              <a:t>Elbaşı</a:t>
            </a:r>
            <a:r>
              <a:rPr lang="tr-TR" u="sng" dirty="0">
                <a:solidFill>
                  <a:srgbClr val="536479"/>
                </a:solidFill>
                <a:latin typeface="Roboto"/>
              </a:rPr>
              <a:t> ve</a:t>
            </a:r>
            <a:r>
              <a:rPr lang="en-GB" u="sng" dirty="0">
                <a:solidFill>
                  <a:srgbClr val="536479"/>
                </a:solidFill>
                <a:latin typeface="Roboto"/>
                <a:hlinkClick r:id="rId4"/>
              </a:rPr>
              <a:t> </a:t>
            </a:r>
            <a:r>
              <a:rPr lang="en-GB" u="sng" dirty="0" err="1">
                <a:solidFill>
                  <a:srgbClr val="536479"/>
                </a:solidFill>
                <a:latin typeface="Roboto"/>
                <a:hlinkClick r:id="rId4"/>
              </a:rPr>
              <a:t>Özdemir</a:t>
            </a:r>
            <a:r>
              <a:rPr lang="tr-TR" u="sng" dirty="0">
                <a:solidFill>
                  <a:srgbClr val="536479"/>
                </a:solidFill>
                <a:latin typeface="Roboto"/>
              </a:rPr>
              <a:t>, 2014 </a:t>
            </a:r>
            <a:endParaRPr lang="en-GB" b="0" i="0" dirty="0">
              <a:solidFill>
                <a:srgbClr val="536479"/>
              </a:solidFill>
              <a:effectLst/>
              <a:latin typeface="Roboto"/>
            </a:endParaRPr>
          </a:p>
        </p:txBody>
      </p:sp>
    </p:spTree>
    <p:extLst>
      <p:ext uri="{BB962C8B-B14F-4D97-AF65-F5344CB8AC3E}">
        <p14:creationId xmlns:p14="http://schemas.microsoft.com/office/powerpoint/2010/main" val="55796496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3441700" cy="1325563"/>
          </a:xfrm>
        </p:spPr>
        <p:txBody>
          <a:bodyPr/>
          <a:lstStyle/>
          <a:p>
            <a:r>
              <a:rPr lang="tr-TR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Susurluk Havzası (03)</a:t>
            </a:r>
            <a:endParaRPr lang="en-GB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40300" y="185871"/>
            <a:ext cx="7004164" cy="6435591"/>
          </a:xfrm>
          <a:prstGeom prst="rect">
            <a:avLst/>
          </a:prstGeom>
        </p:spPr>
      </p:pic>
      <p:sp>
        <p:nvSpPr>
          <p:cNvPr id="5" name="Dikdörtgen 4"/>
          <p:cNvSpPr/>
          <p:nvPr/>
        </p:nvSpPr>
        <p:spPr>
          <a:xfrm>
            <a:off x="2620471" y="6252130"/>
            <a:ext cx="165942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dirty="0">
                <a:solidFill>
                  <a:srgbClr val="777777"/>
                </a:solidFill>
                <a:latin typeface="Roboto"/>
              </a:rPr>
              <a:t>Kazancı, </a:t>
            </a:r>
            <a:r>
              <a:rPr lang="en-GB" dirty="0">
                <a:solidFill>
                  <a:srgbClr val="777777"/>
                </a:solidFill>
                <a:latin typeface="Roboto"/>
              </a:rPr>
              <a:t>2014</a:t>
            </a:r>
            <a:endParaRPr lang="en-GB" b="0" i="0" dirty="0">
              <a:solidFill>
                <a:srgbClr val="777777"/>
              </a:solidFill>
              <a:effectLst/>
              <a:latin typeface="Roboto"/>
            </a:endParaRPr>
          </a:p>
        </p:txBody>
      </p:sp>
    </p:spTree>
    <p:extLst>
      <p:ext uri="{BB962C8B-B14F-4D97-AF65-F5344CB8AC3E}">
        <p14:creationId xmlns:p14="http://schemas.microsoft.com/office/powerpoint/2010/main" val="123516477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Susurluk Havzası (03)</a:t>
            </a:r>
            <a:endParaRPr lang="en-GB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87548" y="1283972"/>
            <a:ext cx="5354520" cy="4583293"/>
          </a:xfrm>
          <a:prstGeom prst="rect">
            <a:avLst/>
          </a:prstGeom>
        </p:spPr>
      </p:pic>
      <p:sp>
        <p:nvSpPr>
          <p:cNvPr id="6" name="AutoShape 4" descr="Susurluk Nehir Havzası Yönetim Planı"/>
          <p:cNvSpPr>
            <a:spLocks noChangeAspect="1" noChangeArrowheads="1"/>
          </p:cNvSpPr>
          <p:nvPr/>
        </p:nvSpPr>
        <p:spPr bwMode="auto">
          <a:xfrm>
            <a:off x="305072" y="5867265"/>
            <a:ext cx="5372577" cy="6444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tr-TR" dirty="0"/>
              <a:t>Tarım ve Orman Bakanlığı </a:t>
            </a:r>
            <a:r>
              <a:rPr lang="en-GB" dirty="0"/>
              <a:t>T.C. ORMAN VE SU İŞLERİ BAKANLIĞI SU YÖNETİMİ GENEL MÜDÜRLÜĞÜ</a:t>
            </a:r>
            <a:r>
              <a:rPr lang="tr-TR" dirty="0"/>
              <a:t>, 2016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71559396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Meriç Havzası (01)</a:t>
            </a:r>
            <a:endParaRPr lang="en-GB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84347" y="1575981"/>
            <a:ext cx="8833652" cy="4593499"/>
          </a:xfrm>
          <a:prstGeom prst="rect">
            <a:avLst/>
          </a:prstGeom>
        </p:spPr>
      </p:pic>
      <p:sp>
        <p:nvSpPr>
          <p:cNvPr id="5" name="Dikdörtgen 4"/>
          <p:cNvSpPr/>
          <p:nvPr/>
        </p:nvSpPr>
        <p:spPr>
          <a:xfrm>
            <a:off x="1087031" y="6176963"/>
            <a:ext cx="245445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dirty="0" err="1"/>
              <a:t>Turoğlu</a:t>
            </a:r>
            <a:r>
              <a:rPr lang="tr-TR" dirty="0"/>
              <a:t> ve </a:t>
            </a:r>
            <a:r>
              <a:rPr lang="en-GB" dirty="0" err="1"/>
              <a:t>Uludağ</a:t>
            </a:r>
            <a:r>
              <a:rPr lang="tr-TR" dirty="0"/>
              <a:t>, 2013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2166728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 dirty="0"/>
          </a:p>
        </p:txBody>
      </p:sp>
      <p:pic>
        <p:nvPicPr>
          <p:cNvPr id="6" name="Resim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11234" y="469670"/>
            <a:ext cx="8428693" cy="5688623"/>
          </a:xfrm>
          <a:prstGeom prst="rect">
            <a:avLst/>
          </a:prstGeom>
        </p:spPr>
      </p:pic>
      <p:sp>
        <p:nvSpPr>
          <p:cNvPr id="7" name="Dikdörtgen 6"/>
          <p:cNvSpPr/>
          <p:nvPr/>
        </p:nvSpPr>
        <p:spPr>
          <a:xfrm>
            <a:off x="1149532" y="6108564"/>
            <a:ext cx="306241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>
                <a:solidFill>
                  <a:srgbClr val="777777"/>
                </a:solidFill>
                <a:latin typeface="Roboto"/>
              </a:rPr>
              <a:t>Özşahin ve ark, </a:t>
            </a:r>
            <a:r>
              <a:rPr lang="en-GB" dirty="0">
                <a:solidFill>
                  <a:srgbClr val="777777"/>
                </a:solidFill>
                <a:latin typeface="Roboto"/>
              </a:rPr>
              <a:t>2018</a:t>
            </a:r>
            <a:endParaRPr lang="en-GB" b="0" i="0" dirty="0">
              <a:solidFill>
                <a:srgbClr val="777777"/>
              </a:solidFill>
              <a:effectLst/>
              <a:latin typeface="Roboto"/>
            </a:endParaRPr>
          </a:p>
        </p:txBody>
      </p:sp>
    </p:spTree>
    <p:extLst>
      <p:ext uri="{BB962C8B-B14F-4D97-AF65-F5344CB8AC3E}">
        <p14:creationId xmlns:p14="http://schemas.microsoft.com/office/powerpoint/2010/main" val="21055323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 dirty="0"/>
          </a:p>
        </p:txBody>
      </p:sp>
      <p:pic>
        <p:nvPicPr>
          <p:cNvPr id="6" name="Resim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48000" y="381000"/>
            <a:ext cx="6096000" cy="6096000"/>
          </a:xfrm>
          <a:prstGeom prst="rect">
            <a:avLst/>
          </a:prstGeom>
        </p:spPr>
      </p:pic>
      <p:sp>
        <p:nvSpPr>
          <p:cNvPr id="9" name="Dikdörtgen 8"/>
          <p:cNvSpPr/>
          <p:nvPr/>
        </p:nvSpPr>
        <p:spPr>
          <a:xfrm>
            <a:off x="1347651" y="6292334"/>
            <a:ext cx="149278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dirty="0">
                <a:solidFill>
                  <a:srgbClr val="777777"/>
                </a:solidFill>
                <a:latin typeface="Roboto"/>
              </a:rPr>
              <a:t>Tokatlı, </a:t>
            </a:r>
            <a:r>
              <a:rPr lang="en-GB" dirty="0">
                <a:solidFill>
                  <a:srgbClr val="777777"/>
                </a:solidFill>
                <a:latin typeface="Roboto"/>
              </a:rPr>
              <a:t>2019</a:t>
            </a:r>
            <a:endParaRPr lang="en-GB" b="0" i="0" dirty="0">
              <a:solidFill>
                <a:srgbClr val="777777"/>
              </a:solidFill>
              <a:effectLst/>
              <a:latin typeface="Roboto"/>
            </a:endParaRPr>
          </a:p>
        </p:txBody>
      </p:sp>
    </p:spTree>
    <p:extLst>
      <p:ext uri="{BB962C8B-B14F-4D97-AF65-F5344CB8AC3E}">
        <p14:creationId xmlns:p14="http://schemas.microsoft.com/office/powerpoint/2010/main" val="401101712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/>
              <a:t>Meriç-Ergene</a:t>
            </a:r>
            <a:r>
              <a:rPr lang="en-GB" dirty="0"/>
              <a:t> </a:t>
            </a:r>
            <a:r>
              <a:rPr lang="en-GB" dirty="0" err="1"/>
              <a:t>Havzası</a:t>
            </a:r>
            <a:endParaRPr lang="en-GB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GB" dirty="0" err="1"/>
              <a:t>Türkiye’nin</a:t>
            </a:r>
            <a:r>
              <a:rPr lang="en-GB" dirty="0"/>
              <a:t> </a:t>
            </a:r>
            <a:r>
              <a:rPr lang="en-GB" dirty="0" err="1"/>
              <a:t>Trakya</a:t>
            </a:r>
            <a:r>
              <a:rPr lang="en-GB" dirty="0"/>
              <a:t> </a:t>
            </a:r>
            <a:r>
              <a:rPr lang="en-GB" dirty="0" err="1"/>
              <a:t>bölgesinde</a:t>
            </a:r>
            <a:r>
              <a:rPr lang="en-GB" dirty="0"/>
              <a:t> </a:t>
            </a:r>
            <a:r>
              <a:rPr lang="en-GB" dirty="0" err="1"/>
              <a:t>bulunmaktadır</a:t>
            </a:r>
            <a:r>
              <a:rPr lang="en-GB" dirty="0"/>
              <a:t>. </a:t>
            </a:r>
            <a:endParaRPr lang="tr-TR" dirty="0"/>
          </a:p>
          <a:p>
            <a:pPr marL="0" indent="0">
              <a:buNone/>
            </a:pPr>
            <a:r>
              <a:rPr lang="en-GB" dirty="0" err="1"/>
              <a:t>Kuzeyde</a:t>
            </a:r>
            <a:r>
              <a:rPr lang="en-GB" dirty="0"/>
              <a:t> </a:t>
            </a:r>
            <a:r>
              <a:rPr lang="en-GB" dirty="0" err="1"/>
              <a:t>Bulgaristan</a:t>
            </a:r>
            <a:r>
              <a:rPr lang="en-GB" dirty="0"/>
              <a:t> </a:t>
            </a:r>
            <a:r>
              <a:rPr lang="en-GB" dirty="0" err="1"/>
              <a:t>ve</a:t>
            </a:r>
            <a:r>
              <a:rPr lang="en-GB" dirty="0"/>
              <a:t> </a:t>
            </a:r>
            <a:r>
              <a:rPr lang="en-GB" dirty="0" err="1"/>
              <a:t>Istranca</a:t>
            </a:r>
            <a:r>
              <a:rPr lang="en-GB" dirty="0"/>
              <a:t> </a:t>
            </a:r>
            <a:r>
              <a:rPr lang="en-GB" dirty="0" err="1"/>
              <a:t>Dağları</a:t>
            </a:r>
            <a:r>
              <a:rPr lang="en-GB" dirty="0"/>
              <a:t> </a:t>
            </a:r>
            <a:r>
              <a:rPr lang="en-GB" dirty="0" err="1"/>
              <a:t>su</a:t>
            </a:r>
            <a:r>
              <a:rPr lang="en-GB" dirty="0"/>
              <a:t> </a:t>
            </a:r>
            <a:r>
              <a:rPr lang="en-GB" dirty="0" err="1"/>
              <a:t>bölüm</a:t>
            </a:r>
            <a:r>
              <a:rPr lang="en-GB" dirty="0"/>
              <a:t> </a:t>
            </a:r>
            <a:r>
              <a:rPr lang="en-GB" dirty="0" err="1"/>
              <a:t>çizgisine</a:t>
            </a:r>
            <a:r>
              <a:rPr lang="en-GB" dirty="0"/>
              <a:t> </a:t>
            </a:r>
            <a:r>
              <a:rPr lang="en-GB" dirty="0" err="1"/>
              <a:t>dayanmakta</a:t>
            </a:r>
            <a:r>
              <a:rPr lang="en-GB" dirty="0"/>
              <a:t>; </a:t>
            </a:r>
            <a:r>
              <a:rPr lang="en-GB" dirty="0" err="1"/>
              <a:t>doğuda</a:t>
            </a:r>
            <a:r>
              <a:rPr lang="en-GB" dirty="0"/>
              <a:t> </a:t>
            </a:r>
            <a:r>
              <a:rPr lang="en-GB" dirty="0" err="1"/>
              <a:t>Vize</a:t>
            </a:r>
            <a:r>
              <a:rPr lang="en-GB" dirty="0"/>
              <a:t>, </a:t>
            </a:r>
            <a:r>
              <a:rPr lang="en-GB" dirty="0" err="1"/>
              <a:t>Saray</a:t>
            </a:r>
            <a:r>
              <a:rPr lang="en-GB" dirty="0"/>
              <a:t>, </a:t>
            </a:r>
            <a:r>
              <a:rPr lang="en-GB" dirty="0" err="1"/>
              <a:t>Çerkezköy</a:t>
            </a:r>
            <a:r>
              <a:rPr lang="en-GB" dirty="0"/>
              <a:t> </a:t>
            </a:r>
            <a:r>
              <a:rPr lang="en-GB" dirty="0" err="1"/>
              <a:t>ilçelerini</a:t>
            </a:r>
            <a:r>
              <a:rPr lang="en-GB" dirty="0"/>
              <a:t> </a:t>
            </a:r>
            <a:r>
              <a:rPr lang="en-GB" dirty="0" err="1"/>
              <a:t>içine</a:t>
            </a:r>
            <a:r>
              <a:rPr lang="en-GB" dirty="0"/>
              <a:t> </a:t>
            </a:r>
            <a:r>
              <a:rPr lang="en-GB" dirty="0" err="1"/>
              <a:t>almakta</a:t>
            </a:r>
            <a:r>
              <a:rPr lang="en-GB" dirty="0"/>
              <a:t>; </a:t>
            </a:r>
            <a:r>
              <a:rPr lang="en-GB" dirty="0" err="1"/>
              <a:t>Tekirdağ</a:t>
            </a:r>
            <a:r>
              <a:rPr lang="en-GB" dirty="0"/>
              <a:t> </a:t>
            </a:r>
            <a:r>
              <a:rPr lang="en-GB" dirty="0" err="1"/>
              <a:t>ilinin</a:t>
            </a:r>
            <a:r>
              <a:rPr lang="en-GB" dirty="0"/>
              <a:t> </a:t>
            </a:r>
            <a:r>
              <a:rPr lang="en-GB" dirty="0" err="1"/>
              <a:t>Çorlu</a:t>
            </a:r>
            <a:r>
              <a:rPr lang="en-GB" dirty="0"/>
              <a:t> </a:t>
            </a:r>
            <a:r>
              <a:rPr lang="en-GB" dirty="0" err="1"/>
              <a:t>ilçesinin</a:t>
            </a:r>
            <a:r>
              <a:rPr lang="en-GB" dirty="0"/>
              <a:t> </a:t>
            </a:r>
            <a:r>
              <a:rPr lang="en-GB" dirty="0" err="1"/>
              <a:t>kuzeyinden</a:t>
            </a:r>
            <a:r>
              <a:rPr lang="en-GB" dirty="0"/>
              <a:t> </a:t>
            </a:r>
            <a:r>
              <a:rPr lang="en-GB" dirty="0" err="1"/>
              <a:t>güneyine</a:t>
            </a:r>
            <a:r>
              <a:rPr lang="en-GB" dirty="0"/>
              <a:t> </a:t>
            </a:r>
            <a:r>
              <a:rPr lang="en-GB" dirty="0" err="1"/>
              <a:t>doğru</a:t>
            </a:r>
            <a:r>
              <a:rPr lang="en-GB" dirty="0"/>
              <a:t> </a:t>
            </a:r>
            <a:r>
              <a:rPr lang="en-GB" dirty="0" err="1"/>
              <a:t>uzanmakta</a:t>
            </a:r>
            <a:r>
              <a:rPr lang="en-GB" dirty="0"/>
              <a:t> </a:t>
            </a:r>
            <a:r>
              <a:rPr lang="en-GB" dirty="0" err="1"/>
              <a:t>ve</a:t>
            </a:r>
            <a:r>
              <a:rPr lang="en-GB" dirty="0"/>
              <a:t> </a:t>
            </a:r>
            <a:r>
              <a:rPr lang="en-GB" dirty="0" err="1"/>
              <a:t>batıda</a:t>
            </a:r>
            <a:r>
              <a:rPr lang="en-GB" dirty="0"/>
              <a:t> </a:t>
            </a:r>
            <a:r>
              <a:rPr lang="en-GB" dirty="0" err="1"/>
              <a:t>Yunanistan</a:t>
            </a:r>
            <a:r>
              <a:rPr lang="en-GB" dirty="0"/>
              <a:t> </a:t>
            </a:r>
            <a:r>
              <a:rPr lang="en-GB" dirty="0" err="1"/>
              <a:t>ve</a:t>
            </a:r>
            <a:r>
              <a:rPr lang="en-GB" dirty="0"/>
              <a:t> </a:t>
            </a:r>
            <a:r>
              <a:rPr lang="en-GB" dirty="0" err="1"/>
              <a:t>Bulgaristan</a:t>
            </a:r>
            <a:r>
              <a:rPr lang="en-GB" dirty="0"/>
              <a:t> </a:t>
            </a:r>
            <a:r>
              <a:rPr lang="en-GB" dirty="0" err="1"/>
              <a:t>sınırında</a:t>
            </a:r>
            <a:r>
              <a:rPr lang="en-GB" dirty="0"/>
              <a:t> </a:t>
            </a:r>
            <a:r>
              <a:rPr lang="en-GB" dirty="0" err="1"/>
              <a:t>devam</a:t>
            </a:r>
            <a:r>
              <a:rPr lang="en-GB" dirty="0"/>
              <a:t> </a:t>
            </a:r>
            <a:r>
              <a:rPr lang="en-GB" dirty="0" err="1"/>
              <a:t>etmektedir</a:t>
            </a:r>
            <a:r>
              <a:rPr lang="en-GB" dirty="0"/>
              <a:t>.</a:t>
            </a:r>
            <a:endParaRPr lang="tr-TR" dirty="0"/>
          </a:p>
          <a:p>
            <a:pPr marL="0" indent="0">
              <a:buNone/>
            </a:pPr>
            <a:r>
              <a:rPr lang="tr-TR" dirty="0"/>
              <a:t>Meriç Nehri Edirne’de yine </a:t>
            </a:r>
            <a:r>
              <a:rPr lang="tr-TR" dirty="0" err="1"/>
              <a:t>Bulgaristandan</a:t>
            </a:r>
            <a:r>
              <a:rPr lang="tr-TR" dirty="0"/>
              <a:t> gelen Tuna ve Tunca Nehirleri ile birleşerek Güneye doğru Yunanistan ile sınır oluşturarak akar.</a:t>
            </a:r>
          </a:p>
          <a:p>
            <a:pPr marL="0" indent="0">
              <a:buNone/>
            </a:pPr>
            <a:r>
              <a:rPr lang="en-GB" dirty="0"/>
              <a:t> </a:t>
            </a:r>
            <a:r>
              <a:rPr lang="en-GB" dirty="0" err="1"/>
              <a:t>Istranca</a:t>
            </a:r>
            <a:r>
              <a:rPr lang="en-GB" dirty="0"/>
              <a:t> </a:t>
            </a:r>
            <a:r>
              <a:rPr lang="en-GB" dirty="0" err="1"/>
              <a:t>Dağlarından</a:t>
            </a:r>
            <a:r>
              <a:rPr lang="en-GB" dirty="0"/>
              <a:t> </a:t>
            </a:r>
            <a:r>
              <a:rPr lang="en-GB" dirty="0" err="1"/>
              <a:t>doğan</a:t>
            </a:r>
            <a:r>
              <a:rPr lang="en-GB" dirty="0"/>
              <a:t> </a:t>
            </a:r>
            <a:r>
              <a:rPr lang="en-GB" dirty="0" err="1"/>
              <a:t>Ergene</a:t>
            </a:r>
            <a:r>
              <a:rPr lang="en-GB" dirty="0"/>
              <a:t> </a:t>
            </a:r>
            <a:r>
              <a:rPr lang="en-GB" dirty="0" err="1"/>
              <a:t>Nehri</a:t>
            </a:r>
            <a:r>
              <a:rPr lang="en-GB" dirty="0"/>
              <a:t>, </a:t>
            </a:r>
            <a:r>
              <a:rPr lang="en-GB" dirty="0" err="1"/>
              <a:t>Meriç</a:t>
            </a:r>
            <a:r>
              <a:rPr lang="en-GB" dirty="0"/>
              <a:t> </a:t>
            </a:r>
            <a:r>
              <a:rPr lang="en-GB" dirty="0" err="1"/>
              <a:t>Nehri</a:t>
            </a:r>
            <a:r>
              <a:rPr lang="en-GB" dirty="0"/>
              <a:t> </a:t>
            </a:r>
            <a:r>
              <a:rPr lang="en-GB" dirty="0" err="1"/>
              <a:t>ile</a:t>
            </a:r>
            <a:r>
              <a:rPr lang="en-GB" dirty="0"/>
              <a:t> </a:t>
            </a:r>
            <a:r>
              <a:rPr lang="tr-TR" dirty="0" err="1"/>
              <a:t>İpsalanın</a:t>
            </a:r>
            <a:r>
              <a:rPr lang="tr-TR" dirty="0"/>
              <a:t> kuzeyinde </a:t>
            </a:r>
            <a:r>
              <a:rPr lang="en-GB" dirty="0" err="1"/>
              <a:t>birleşir</a:t>
            </a:r>
            <a:r>
              <a:rPr lang="en-GB" dirty="0"/>
              <a:t> </a:t>
            </a:r>
            <a:r>
              <a:rPr lang="en-GB" dirty="0" err="1"/>
              <a:t>ve</a:t>
            </a:r>
            <a:r>
              <a:rPr lang="en-GB" dirty="0"/>
              <a:t> </a:t>
            </a:r>
            <a:r>
              <a:rPr lang="en-GB" dirty="0" err="1"/>
              <a:t>Saroz</a:t>
            </a:r>
            <a:r>
              <a:rPr lang="en-GB" dirty="0"/>
              <a:t> </a:t>
            </a:r>
            <a:r>
              <a:rPr lang="en-GB" dirty="0" err="1"/>
              <a:t>Körfezi’nden</a:t>
            </a:r>
            <a:r>
              <a:rPr lang="en-GB" dirty="0"/>
              <a:t> </a:t>
            </a:r>
            <a:r>
              <a:rPr lang="en-GB" dirty="0" err="1"/>
              <a:t>denize</a:t>
            </a:r>
            <a:r>
              <a:rPr lang="en-GB" dirty="0"/>
              <a:t> </a:t>
            </a:r>
            <a:r>
              <a:rPr lang="en-GB" dirty="0" err="1"/>
              <a:t>dökülür</a:t>
            </a:r>
            <a:r>
              <a:rPr lang="en-GB" dirty="0"/>
              <a:t>. </a:t>
            </a:r>
            <a:endParaRPr lang="tr-TR" dirty="0"/>
          </a:p>
          <a:p>
            <a:pPr marL="0" indent="0">
              <a:buNone/>
            </a:pPr>
            <a:r>
              <a:rPr lang="en-GB" dirty="0" err="1"/>
              <a:t>Türkiye’nin</a:t>
            </a:r>
            <a:r>
              <a:rPr lang="en-GB" dirty="0"/>
              <a:t> </a:t>
            </a:r>
            <a:r>
              <a:rPr lang="en-GB" dirty="0" err="1"/>
              <a:t>yüzölçümünün</a:t>
            </a:r>
            <a:r>
              <a:rPr lang="en-GB" dirty="0"/>
              <a:t> %1,8’ni </a:t>
            </a:r>
            <a:r>
              <a:rPr lang="en-GB" dirty="0" err="1"/>
              <a:t>kaplayan</a:t>
            </a:r>
            <a:r>
              <a:rPr lang="en-GB" dirty="0"/>
              <a:t> </a:t>
            </a:r>
            <a:r>
              <a:rPr lang="en-GB" dirty="0" err="1"/>
              <a:t>nehir</a:t>
            </a:r>
            <a:r>
              <a:rPr lang="en-GB" dirty="0"/>
              <a:t> </a:t>
            </a:r>
            <a:r>
              <a:rPr lang="en-GB" dirty="0" err="1"/>
              <a:t>havzasının</a:t>
            </a:r>
            <a:r>
              <a:rPr lang="en-GB" dirty="0"/>
              <a:t> </a:t>
            </a:r>
            <a:r>
              <a:rPr lang="en-GB" dirty="0" err="1"/>
              <a:t>toplam</a:t>
            </a:r>
            <a:r>
              <a:rPr lang="en-GB" dirty="0"/>
              <a:t> </a:t>
            </a:r>
            <a:r>
              <a:rPr lang="en-GB" dirty="0" err="1"/>
              <a:t>alanı</a:t>
            </a:r>
            <a:r>
              <a:rPr lang="en-GB" dirty="0"/>
              <a:t> 14.510 km2 ’</a:t>
            </a:r>
            <a:r>
              <a:rPr lang="en-GB" dirty="0" err="1"/>
              <a:t>dir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1643965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Meriç Havzası Toprak Kaynakları</a:t>
            </a:r>
            <a:endParaRPr lang="en-GB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720634" y="1690688"/>
            <a:ext cx="10515600" cy="4351338"/>
          </a:xfrm>
        </p:spPr>
        <p:txBody>
          <a:bodyPr/>
          <a:lstStyle/>
          <a:p>
            <a:r>
              <a:rPr lang="tr-TR" dirty="0" err="1"/>
              <a:t>B</a:t>
            </a:r>
            <a:r>
              <a:rPr lang="en-GB" dirty="0" err="1"/>
              <a:t>ünye</a:t>
            </a:r>
            <a:r>
              <a:rPr lang="en-GB" dirty="0"/>
              <a:t> </a:t>
            </a:r>
            <a:r>
              <a:rPr lang="en-GB" dirty="0" err="1"/>
              <a:t>bakımından</a:t>
            </a:r>
            <a:r>
              <a:rPr lang="en-GB" dirty="0"/>
              <a:t> </a:t>
            </a:r>
            <a:r>
              <a:rPr lang="en-GB" dirty="0" err="1"/>
              <a:t>toprakların</a:t>
            </a:r>
            <a:r>
              <a:rPr lang="en-GB" dirty="0"/>
              <a:t> </a:t>
            </a:r>
            <a:r>
              <a:rPr lang="en-GB" dirty="0" err="1"/>
              <a:t>yaklaşık</a:t>
            </a:r>
            <a:r>
              <a:rPr lang="en-GB" dirty="0"/>
              <a:t>, 1/3’ü </a:t>
            </a:r>
            <a:r>
              <a:rPr lang="en-GB" dirty="0" err="1"/>
              <a:t>hafif</a:t>
            </a:r>
            <a:r>
              <a:rPr lang="en-GB" dirty="0"/>
              <a:t>, 1/5’i </a:t>
            </a:r>
            <a:r>
              <a:rPr lang="en-GB" dirty="0" err="1"/>
              <a:t>orta</a:t>
            </a:r>
            <a:r>
              <a:rPr lang="en-GB" dirty="0"/>
              <a:t> </a:t>
            </a:r>
            <a:r>
              <a:rPr lang="en-GB" dirty="0" err="1"/>
              <a:t>ve</a:t>
            </a:r>
            <a:r>
              <a:rPr lang="en-GB" dirty="0"/>
              <a:t> 2/5’i </a:t>
            </a:r>
            <a:r>
              <a:rPr lang="en-GB" dirty="0" err="1"/>
              <a:t>ağır</a:t>
            </a:r>
            <a:r>
              <a:rPr lang="en-GB" dirty="0"/>
              <a:t> </a:t>
            </a:r>
            <a:r>
              <a:rPr lang="en-GB" dirty="0" err="1"/>
              <a:t>bünyeli</a:t>
            </a:r>
            <a:r>
              <a:rPr lang="en-GB" dirty="0"/>
              <a:t> </a:t>
            </a:r>
            <a:r>
              <a:rPr lang="en-GB" dirty="0" err="1"/>
              <a:t>olduğu</a:t>
            </a:r>
            <a:r>
              <a:rPr lang="en-GB" dirty="0"/>
              <a:t> </a:t>
            </a:r>
            <a:r>
              <a:rPr lang="en-GB" dirty="0" err="1"/>
              <a:t>söylenebilir</a:t>
            </a:r>
            <a:r>
              <a:rPr lang="en-GB" dirty="0"/>
              <a:t>. </a:t>
            </a:r>
            <a:endParaRPr lang="tr-TR" dirty="0"/>
          </a:p>
          <a:p>
            <a:r>
              <a:rPr lang="en-GB" dirty="0" err="1"/>
              <a:t>Toprak</a:t>
            </a:r>
            <a:r>
              <a:rPr lang="en-GB" dirty="0"/>
              <a:t> </a:t>
            </a:r>
            <a:r>
              <a:rPr lang="en-GB" dirty="0" err="1"/>
              <a:t>reaksiyonu</a:t>
            </a:r>
            <a:r>
              <a:rPr lang="en-GB" dirty="0"/>
              <a:t> </a:t>
            </a:r>
            <a:r>
              <a:rPr lang="tr-TR" dirty="0"/>
              <a:t>(</a:t>
            </a:r>
            <a:r>
              <a:rPr lang="tr-TR" dirty="0" err="1"/>
              <a:t>pH</a:t>
            </a:r>
            <a:r>
              <a:rPr lang="tr-TR" dirty="0"/>
              <a:t>) </a:t>
            </a:r>
            <a:r>
              <a:rPr lang="en-GB" dirty="0" err="1"/>
              <a:t>bakımından</a:t>
            </a:r>
            <a:r>
              <a:rPr lang="en-GB" dirty="0"/>
              <a:t>, </a:t>
            </a:r>
            <a:r>
              <a:rPr lang="en-GB" dirty="0" err="1"/>
              <a:t>yaklaşık</a:t>
            </a:r>
            <a:r>
              <a:rPr lang="en-GB" dirty="0"/>
              <a:t> 2/5’i </a:t>
            </a:r>
            <a:r>
              <a:rPr lang="en-GB" dirty="0" err="1"/>
              <a:t>asit</a:t>
            </a:r>
            <a:r>
              <a:rPr lang="en-GB" dirty="0"/>
              <a:t>, 1/5’i </a:t>
            </a:r>
            <a:r>
              <a:rPr lang="en-GB" dirty="0" err="1"/>
              <a:t>nötr</a:t>
            </a:r>
            <a:r>
              <a:rPr lang="en-GB" dirty="0"/>
              <a:t> </a:t>
            </a:r>
            <a:r>
              <a:rPr lang="en-GB" dirty="0" err="1"/>
              <a:t>ve</a:t>
            </a:r>
            <a:r>
              <a:rPr lang="en-GB" dirty="0"/>
              <a:t> 2/5’i </a:t>
            </a:r>
            <a:r>
              <a:rPr lang="en-GB" dirty="0" err="1"/>
              <a:t>alkalin</a:t>
            </a:r>
            <a:r>
              <a:rPr lang="en-GB" dirty="0"/>
              <a:t> </a:t>
            </a:r>
            <a:r>
              <a:rPr lang="en-GB" dirty="0" err="1"/>
              <a:t>reaksiyonlu</a:t>
            </a:r>
            <a:r>
              <a:rPr lang="en-GB" dirty="0"/>
              <a:t>, </a:t>
            </a:r>
            <a:endParaRPr lang="tr-TR" dirty="0"/>
          </a:p>
          <a:p>
            <a:r>
              <a:rPr lang="en-GB" dirty="0" err="1"/>
              <a:t>tuz</a:t>
            </a:r>
            <a:r>
              <a:rPr lang="en-GB" dirty="0"/>
              <a:t> </a:t>
            </a:r>
            <a:r>
              <a:rPr lang="en-GB" dirty="0" err="1"/>
              <a:t>bakımından</a:t>
            </a:r>
            <a:r>
              <a:rPr lang="en-GB" dirty="0"/>
              <a:t> 3/4’ü </a:t>
            </a:r>
            <a:r>
              <a:rPr lang="en-GB" dirty="0" err="1"/>
              <a:t>tuzsuz</a:t>
            </a:r>
            <a:r>
              <a:rPr lang="en-GB" dirty="0"/>
              <a:t> </a:t>
            </a:r>
            <a:r>
              <a:rPr lang="en-GB" dirty="0" err="1"/>
              <a:t>ve</a:t>
            </a:r>
            <a:r>
              <a:rPr lang="en-GB" dirty="0"/>
              <a:t> </a:t>
            </a:r>
            <a:r>
              <a:rPr lang="en-GB" dirty="0" err="1"/>
              <a:t>diğer</a:t>
            </a:r>
            <a:r>
              <a:rPr lang="en-GB" dirty="0"/>
              <a:t> </a:t>
            </a:r>
            <a:r>
              <a:rPr lang="en-GB" dirty="0" err="1"/>
              <a:t>kısmı</a:t>
            </a:r>
            <a:r>
              <a:rPr lang="en-GB" dirty="0"/>
              <a:t> </a:t>
            </a:r>
            <a:r>
              <a:rPr lang="en-GB" dirty="0" err="1"/>
              <a:t>çok</a:t>
            </a:r>
            <a:r>
              <a:rPr lang="en-GB" dirty="0"/>
              <a:t> </a:t>
            </a:r>
            <a:r>
              <a:rPr lang="en-GB" dirty="0" err="1"/>
              <a:t>hafif</a:t>
            </a:r>
            <a:r>
              <a:rPr lang="en-GB" dirty="0"/>
              <a:t> </a:t>
            </a:r>
            <a:r>
              <a:rPr lang="en-GB" dirty="0" err="1"/>
              <a:t>ve</a:t>
            </a:r>
            <a:r>
              <a:rPr lang="en-GB" dirty="0"/>
              <a:t> </a:t>
            </a:r>
            <a:r>
              <a:rPr lang="en-GB" dirty="0" err="1"/>
              <a:t>hafif</a:t>
            </a:r>
            <a:r>
              <a:rPr lang="en-GB" dirty="0"/>
              <a:t> </a:t>
            </a:r>
            <a:r>
              <a:rPr lang="en-GB" dirty="0" err="1"/>
              <a:t>tuzlu</a:t>
            </a:r>
            <a:endParaRPr lang="tr-TR" dirty="0"/>
          </a:p>
          <a:p>
            <a:r>
              <a:rPr lang="en-GB" dirty="0" err="1"/>
              <a:t>kireç</a:t>
            </a:r>
            <a:r>
              <a:rPr lang="en-GB" dirty="0"/>
              <a:t> </a:t>
            </a:r>
            <a:r>
              <a:rPr lang="en-GB" dirty="0" err="1"/>
              <a:t>bakımından</a:t>
            </a:r>
            <a:r>
              <a:rPr lang="en-GB" dirty="0"/>
              <a:t> 1/2’si </a:t>
            </a:r>
            <a:r>
              <a:rPr lang="en-GB" dirty="0" err="1"/>
              <a:t>kireçsiz</a:t>
            </a:r>
            <a:r>
              <a:rPr lang="en-GB" dirty="0"/>
              <a:t> </a:t>
            </a:r>
            <a:r>
              <a:rPr lang="en-GB" dirty="0" err="1"/>
              <a:t>ve</a:t>
            </a:r>
            <a:r>
              <a:rPr lang="en-GB" dirty="0"/>
              <a:t> </a:t>
            </a:r>
            <a:r>
              <a:rPr lang="en-GB" dirty="0" err="1"/>
              <a:t>çok</a:t>
            </a:r>
            <a:r>
              <a:rPr lang="en-GB" dirty="0"/>
              <a:t> </a:t>
            </a:r>
            <a:r>
              <a:rPr lang="en-GB" dirty="0" err="1"/>
              <a:t>az</a:t>
            </a:r>
            <a:r>
              <a:rPr lang="en-GB" dirty="0"/>
              <a:t> </a:t>
            </a:r>
            <a:r>
              <a:rPr lang="en-GB" dirty="0" err="1"/>
              <a:t>kireçli</a:t>
            </a:r>
            <a:r>
              <a:rPr lang="en-GB" dirty="0"/>
              <a:t>, 1/7 </a:t>
            </a:r>
            <a:r>
              <a:rPr lang="en-GB" dirty="0" err="1"/>
              <a:t>az</a:t>
            </a:r>
            <a:r>
              <a:rPr lang="en-GB" dirty="0"/>
              <a:t> </a:t>
            </a:r>
            <a:r>
              <a:rPr lang="en-GB" dirty="0" err="1"/>
              <a:t>kireçli</a:t>
            </a:r>
            <a:r>
              <a:rPr lang="en-GB" dirty="0"/>
              <a:t>, 1/5’i </a:t>
            </a:r>
            <a:r>
              <a:rPr lang="en-GB" dirty="0" err="1"/>
              <a:t>orta</a:t>
            </a:r>
            <a:r>
              <a:rPr lang="en-GB" dirty="0"/>
              <a:t> </a:t>
            </a:r>
            <a:r>
              <a:rPr lang="en-GB" dirty="0" err="1"/>
              <a:t>kireçli</a:t>
            </a:r>
            <a:r>
              <a:rPr lang="en-GB" dirty="0"/>
              <a:t> </a:t>
            </a:r>
            <a:r>
              <a:rPr lang="en-GB" dirty="0" err="1"/>
              <a:t>ve</a:t>
            </a:r>
            <a:r>
              <a:rPr lang="en-GB" dirty="0"/>
              <a:t> </a:t>
            </a:r>
            <a:r>
              <a:rPr lang="en-GB" dirty="0" err="1"/>
              <a:t>kireçli</a:t>
            </a:r>
            <a:r>
              <a:rPr lang="en-GB" dirty="0"/>
              <a:t> </a:t>
            </a:r>
            <a:r>
              <a:rPr lang="en-GB" dirty="0" err="1"/>
              <a:t>ve</a:t>
            </a:r>
            <a:r>
              <a:rPr lang="en-GB" dirty="0"/>
              <a:t> 1/10’u </a:t>
            </a:r>
            <a:r>
              <a:rPr lang="en-GB" dirty="0" err="1"/>
              <a:t>ise</a:t>
            </a:r>
            <a:r>
              <a:rPr lang="en-GB" dirty="0"/>
              <a:t> </a:t>
            </a:r>
            <a:r>
              <a:rPr lang="en-GB" dirty="0" err="1"/>
              <a:t>çok</a:t>
            </a:r>
            <a:r>
              <a:rPr lang="en-GB" dirty="0"/>
              <a:t> </a:t>
            </a:r>
            <a:r>
              <a:rPr lang="en-GB" dirty="0" err="1"/>
              <a:t>kireçli</a:t>
            </a:r>
            <a:r>
              <a:rPr lang="en-GB" dirty="0"/>
              <a:t> </a:t>
            </a:r>
            <a:endParaRPr lang="tr-TR" dirty="0"/>
          </a:p>
          <a:p>
            <a:r>
              <a:rPr lang="en-GB" dirty="0" err="1"/>
              <a:t>Organik</a:t>
            </a:r>
            <a:r>
              <a:rPr lang="en-GB" dirty="0"/>
              <a:t> </a:t>
            </a:r>
            <a:r>
              <a:rPr lang="en-GB" dirty="0" err="1"/>
              <a:t>madde</a:t>
            </a:r>
            <a:r>
              <a:rPr lang="en-GB" dirty="0"/>
              <a:t> </a:t>
            </a:r>
            <a:r>
              <a:rPr lang="en-GB" dirty="0" err="1"/>
              <a:t>bakımından</a:t>
            </a:r>
            <a:r>
              <a:rPr lang="en-GB" dirty="0"/>
              <a:t> 1/5’i </a:t>
            </a:r>
            <a:r>
              <a:rPr lang="en-GB" dirty="0" err="1"/>
              <a:t>çok</a:t>
            </a:r>
            <a:r>
              <a:rPr lang="en-GB" dirty="0"/>
              <a:t> </a:t>
            </a:r>
            <a:r>
              <a:rPr lang="en-GB" dirty="0" err="1"/>
              <a:t>az</a:t>
            </a:r>
            <a:r>
              <a:rPr lang="en-GB" dirty="0"/>
              <a:t>, 3/5’i </a:t>
            </a:r>
            <a:r>
              <a:rPr lang="en-GB" dirty="0" err="1"/>
              <a:t>az</a:t>
            </a:r>
            <a:r>
              <a:rPr lang="en-GB" dirty="0"/>
              <a:t>, 1/5’i </a:t>
            </a:r>
            <a:r>
              <a:rPr lang="en-GB" dirty="0" err="1"/>
              <a:t>ise</a:t>
            </a:r>
            <a:r>
              <a:rPr lang="en-GB" dirty="0"/>
              <a:t> </a:t>
            </a:r>
            <a:r>
              <a:rPr lang="en-GB" dirty="0" err="1"/>
              <a:t>orta</a:t>
            </a:r>
            <a:r>
              <a:rPr lang="en-GB" dirty="0"/>
              <a:t> </a:t>
            </a:r>
            <a:r>
              <a:rPr lang="en-GB" dirty="0" err="1"/>
              <a:t>ve</a:t>
            </a:r>
            <a:r>
              <a:rPr lang="en-GB" dirty="0"/>
              <a:t> </a:t>
            </a:r>
            <a:r>
              <a:rPr lang="en-GB" dirty="0" err="1"/>
              <a:t>zengin</a:t>
            </a:r>
            <a:r>
              <a:rPr lang="tr-TR" dirty="0"/>
              <a:t> (Gürbüz ve ark, 2019)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54314675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Alt Havzalar</a:t>
            </a:r>
            <a:endParaRPr lang="en-GB" dirty="0"/>
          </a:p>
        </p:txBody>
      </p:sp>
      <p:graphicFrame>
        <p:nvGraphicFramePr>
          <p:cNvPr id="4" name="İçerik Yer Tutucusu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58574623"/>
              </p:ext>
            </p:extLst>
          </p:nvPr>
        </p:nvGraphicFramePr>
        <p:xfrm>
          <a:off x="838200" y="1394550"/>
          <a:ext cx="10515600" cy="507156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505200">
                  <a:extLst>
                    <a:ext uri="{9D8B030D-6E8A-4147-A177-3AD203B41FA5}">
                      <a16:colId xmlns:a16="http://schemas.microsoft.com/office/drawing/2014/main" val="78056623"/>
                    </a:ext>
                  </a:extLst>
                </a:gridCol>
                <a:gridCol w="3505200">
                  <a:extLst>
                    <a:ext uri="{9D8B030D-6E8A-4147-A177-3AD203B41FA5}">
                      <a16:colId xmlns:a16="http://schemas.microsoft.com/office/drawing/2014/main" val="363326009"/>
                    </a:ext>
                  </a:extLst>
                </a:gridCol>
                <a:gridCol w="3505200">
                  <a:extLst>
                    <a:ext uri="{9D8B030D-6E8A-4147-A177-3AD203B41FA5}">
                      <a16:colId xmlns:a16="http://schemas.microsoft.com/office/drawing/2014/main" val="3977812442"/>
                    </a:ext>
                  </a:extLst>
                </a:gridCol>
              </a:tblGrid>
              <a:tr h="499564">
                <a:tc>
                  <a:txBody>
                    <a:bodyPr/>
                    <a:lstStyle/>
                    <a:p>
                      <a:pPr algn="ctr"/>
                      <a:r>
                        <a:rPr lang="en-GB" sz="2400" dirty="0"/>
                        <a:t>Alt </a:t>
                      </a:r>
                      <a:r>
                        <a:rPr lang="en-GB" sz="2400" dirty="0" err="1"/>
                        <a:t>Havza</a:t>
                      </a:r>
                      <a:r>
                        <a:rPr lang="en-GB" sz="2400" dirty="0"/>
                        <a:t> Kodu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400" dirty="0"/>
                        <a:t>Alt </a:t>
                      </a:r>
                      <a:r>
                        <a:rPr lang="en-GB" sz="2400" dirty="0" err="1"/>
                        <a:t>havzanın</a:t>
                      </a:r>
                      <a:r>
                        <a:rPr lang="en-GB" sz="2400" dirty="0"/>
                        <a:t> </a:t>
                      </a:r>
                      <a:r>
                        <a:rPr lang="en-GB" sz="2400" dirty="0" err="1"/>
                        <a:t>adı</a:t>
                      </a:r>
                      <a:endParaRPr lang="en-GB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400" dirty="0" err="1"/>
                        <a:t>Yüzölçümü</a:t>
                      </a:r>
                      <a:r>
                        <a:rPr lang="en-GB" sz="2400" dirty="0"/>
                        <a:t> (km2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5667269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2400" dirty="0"/>
                        <a:t>01-1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400" dirty="0" err="1"/>
                        <a:t>Çorlu</a:t>
                      </a:r>
                      <a:r>
                        <a:rPr lang="en-GB" sz="2400" dirty="0"/>
                        <a:t>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400" dirty="0"/>
                        <a:t>1.459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3881739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2400" dirty="0"/>
                        <a:t>01-2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400" dirty="0" err="1"/>
                        <a:t>Vize</a:t>
                      </a:r>
                      <a:endParaRPr lang="en-GB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400" dirty="0"/>
                        <a:t>685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7081951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2400" dirty="0"/>
                        <a:t>01-3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400" dirty="0"/>
                        <a:t> </a:t>
                      </a:r>
                      <a:r>
                        <a:rPr lang="en-GB" sz="2400" dirty="0" err="1"/>
                        <a:t>Lüleburgaz</a:t>
                      </a:r>
                      <a:endParaRPr lang="en-GB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400" dirty="0"/>
                        <a:t>1.291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0983102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2400" dirty="0"/>
                        <a:t>01-4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400" dirty="0" err="1"/>
                        <a:t>Hayrabolu</a:t>
                      </a:r>
                      <a:endParaRPr lang="en-GB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400" dirty="0"/>
                        <a:t>2.374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9139520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2400" dirty="0"/>
                        <a:t>01-5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400" dirty="0"/>
                        <a:t> </a:t>
                      </a:r>
                      <a:r>
                        <a:rPr lang="en-GB" sz="2400" dirty="0" err="1"/>
                        <a:t>Babaeski</a:t>
                      </a:r>
                      <a:r>
                        <a:rPr lang="en-GB" sz="2400" dirty="0"/>
                        <a:t>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400" dirty="0"/>
                        <a:t>1.507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102939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2400" dirty="0"/>
                        <a:t>01-6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400" dirty="0" err="1"/>
                        <a:t>Havsa</a:t>
                      </a:r>
                      <a:r>
                        <a:rPr lang="en-GB" sz="2400" dirty="0"/>
                        <a:t>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400" dirty="0"/>
                        <a:t>2.467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8004856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2400" dirty="0"/>
                        <a:t>01-7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400" dirty="0" err="1"/>
                        <a:t>Uzunköprü</a:t>
                      </a:r>
                      <a:endParaRPr lang="en-GB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400" dirty="0"/>
                        <a:t>1.462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7891354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2400" dirty="0"/>
                        <a:t>01-8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400" dirty="0" err="1"/>
                        <a:t>İpsala</a:t>
                      </a:r>
                      <a:r>
                        <a:rPr lang="en-GB" sz="2400" dirty="0"/>
                        <a:t> - </a:t>
                      </a:r>
                      <a:r>
                        <a:rPr lang="en-GB" sz="2400" dirty="0" err="1"/>
                        <a:t>Keşan</a:t>
                      </a:r>
                      <a:r>
                        <a:rPr lang="en-GB" sz="2400" dirty="0"/>
                        <a:t>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400"/>
                        <a:t>1.736</a:t>
                      </a:r>
                      <a:endParaRPr lang="en-GB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580376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2400" dirty="0"/>
                        <a:t>01-9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400" dirty="0" err="1"/>
                        <a:t>Meriç</a:t>
                      </a:r>
                      <a:endParaRPr lang="en-GB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400" dirty="0"/>
                        <a:t>1.519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4926475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2400" dirty="0" err="1"/>
                        <a:t>Toplam</a:t>
                      </a:r>
                      <a:r>
                        <a:rPr lang="en-GB" sz="2400" dirty="0"/>
                        <a:t>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GB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400" dirty="0"/>
                        <a:t>14.500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2409226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0555257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/>
              <a:t>Vertisoller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981200" y="1285861"/>
            <a:ext cx="5472122" cy="4840303"/>
          </a:xfrm>
        </p:spPr>
        <p:txBody>
          <a:bodyPr>
            <a:normAutofit/>
          </a:bodyPr>
          <a:lstStyle/>
          <a:p>
            <a:r>
              <a:rPr lang="tr-TR" dirty="0"/>
              <a:t>Tüm </a:t>
            </a:r>
            <a:r>
              <a:rPr lang="tr-TR" dirty="0" err="1"/>
              <a:t>horizonları</a:t>
            </a:r>
            <a:r>
              <a:rPr lang="tr-TR" dirty="0"/>
              <a:t> killidir</a:t>
            </a:r>
          </a:p>
          <a:p>
            <a:r>
              <a:rPr lang="tr-TR" dirty="0"/>
              <a:t>Yıkanma ve birikme </a:t>
            </a:r>
            <a:r>
              <a:rPr lang="tr-TR" dirty="0" err="1"/>
              <a:t>horizonları</a:t>
            </a:r>
            <a:r>
              <a:rPr lang="tr-TR" dirty="0"/>
              <a:t> yoktur</a:t>
            </a:r>
          </a:p>
          <a:p>
            <a:r>
              <a:rPr lang="tr-TR" dirty="0"/>
              <a:t>Blok strüktür başattır</a:t>
            </a:r>
          </a:p>
          <a:p>
            <a:r>
              <a:rPr lang="tr-TR" dirty="0" err="1"/>
              <a:t>Montrorillonit</a:t>
            </a:r>
            <a:r>
              <a:rPr lang="tr-TR" dirty="0"/>
              <a:t> tipi (2:1) şişebilen kil hakimdir</a:t>
            </a:r>
          </a:p>
          <a:p>
            <a:r>
              <a:rPr lang="tr-TR" dirty="0"/>
              <a:t>Siyah, koyu gri renklidir</a:t>
            </a:r>
          </a:p>
          <a:p>
            <a:r>
              <a:rPr lang="tr-TR" dirty="0"/>
              <a:t>Genç topraklardır</a:t>
            </a:r>
          </a:p>
        </p:txBody>
      </p:sp>
      <p:pic>
        <p:nvPicPr>
          <p:cNvPr id="30724" name="Picture 4" descr="http://soils.usda.gov/technical/classification/orders/images/vertisol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96199" y="1000109"/>
            <a:ext cx="2784085" cy="542291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65653433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Marmara Suları Havzası (02)</a:t>
            </a:r>
            <a:endParaRPr lang="en-GB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1690688"/>
            <a:ext cx="10515600" cy="4351338"/>
          </a:xfrm>
        </p:spPr>
        <p:txBody>
          <a:bodyPr/>
          <a:lstStyle/>
          <a:p>
            <a:r>
              <a:rPr lang="tr-TR" dirty="0"/>
              <a:t>Elbaşı ve Özdemir, 2018</a:t>
            </a:r>
            <a:endParaRPr lang="en-GB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34000" y="2482454"/>
            <a:ext cx="6814868" cy="3429000"/>
          </a:xfrm>
          <a:prstGeom prst="rect">
            <a:avLst/>
          </a:prstGeom>
        </p:spPr>
      </p:pic>
      <p:pic>
        <p:nvPicPr>
          <p:cNvPr id="5" name="Resim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9602" y="2209018"/>
            <a:ext cx="4868848" cy="36516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952905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3586</TotalTime>
  <Words>446</Words>
  <Application>Microsoft Office PowerPoint</Application>
  <PresentationFormat>Geniş ekran</PresentationFormat>
  <Paragraphs>81</Paragraphs>
  <Slides>14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14</vt:i4>
      </vt:variant>
    </vt:vector>
  </HeadingPairs>
  <TitlesOfParts>
    <vt:vector size="20" baseType="lpstr">
      <vt:lpstr>Arial</vt:lpstr>
      <vt:lpstr>Calibri</vt:lpstr>
      <vt:lpstr>Calibri Light</vt:lpstr>
      <vt:lpstr>Roboto</vt:lpstr>
      <vt:lpstr>Times New Roman</vt:lpstr>
      <vt:lpstr>Office Teması</vt:lpstr>
      <vt:lpstr>Meriç Havzası (01)       Marmara Suları Havzası (02)         Susurluk Havzası (03)</vt:lpstr>
      <vt:lpstr>Meriç Havzası (01)</vt:lpstr>
      <vt:lpstr>PowerPoint Sunusu</vt:lpstr>
      <vt:lpstr>PowerPoint Sunusu</vt:lpstr>
      <vt:lpstr>Meriç-Ergene Havzası</vt:lpstr>
      <vt:lpstr>Meriç Havzası Toprak Kaynakları</vt:lpstr>
      <vt:lpstr>Alt Havzalar</vt:lpstr>
      <vt:lpstr>Vertisoller</vt:lpstr>
      <vt:lpstr>Marmara Suları Havzası (02)</vt:lpstr>
      <vt:lpstr>Marmara Suları Havzası (02)</vt:lpstr>
      <vt:lpstr>Genel özellikleri</vt:lpstr>
      <vt:lpstr>Susurluk Havzası (03)</vt:lpstr>
      <vt:lpstr>Susurluk Havzası (03)</vt:lpstr>
      <vt:lpstr>Susurluk Havzası (03)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Meriç Havzası (01)       Marmara Suları Havzası (02)         Susurluk Havzası (03)</dc:title>
  <dc:creator>H.Sabri.Ozturk</dc:creator>
  <cp:lastModifiedBy>H.Sabri.Ozturk</cp:lastModifiedBy>
  <cp:revision>29</cp:revision>
  <dcterms:created xsi:type="dcterms:W3CDTF">2022-03-09T05:47:47Z</dcterms:created>
  <dcterms:modified xsi:type="dcterms:W3CDTF">2024-04-29T11:16:59Z</dcterms:modified>
</cp:coreProperties>
</file>