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46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306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897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318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177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16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805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1061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28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43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90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44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77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930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718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53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40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B72D7C0-196E-4008-981B-935927ECCB64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0605F-0DEE-48B5-8F54-66F41CAB70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3919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4000" b="1" dirty="0"/>
              <a:t>Problemi Tanımlama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0958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5201" y="1338023"/>
            <a:ext cx="10928872" cy="4195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800" dirty="0"/>
              <a:t>Büyüköztürk, Ş., Kılıç Çakmak, E., Akgün, Ö.E., Karadeniz, Ş. ve </a:t>
            </a:r>
            <a:r>
              <a:rPr lang="tr-TR" sz="2800" dirty="0" smtClean="0"/>
              <a:t>Demirel </a:t>
            </a:r>
            <a:r>
              <a:rPr lang="tr-TR" sz="2800" dirty="0"/>
              <a:t>F. (2016). Bilimsel Araştırma Yöntemleri (20. </a:t>
            </a:r>
            <a:r>
              <a:rPr lang="tr-TR" sz="2800" dirty="0" smtClean="0"/>
              <a:t>Baskı</a:t>
            </a:r>
            <a:r>
              <a:rPr lang="tr-TR" sz="2800" dirty="0"/>
              <a:t>), </a:t>
            </a:r>
            <a:r>
              <a:rPr lang="tr-TR" sz="2800" dirty="0" err="1"/>
              <a:t>Pegem</a:t>
            </a:r>
            <a:r>
              <a:rPr lang="tr-TR" sz="2800" dirty="0"/>
              <a:t> Akademi, Ankara.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800" dirty="0"/>
              <a:t>Aziz, A. (2014). Sosyal Bilimlerde Araştırma Yöntem ve 	Teknikleri (9. Baskı). Nobel Akademik Yayıncılık, Ankara</a:t>
            </a:r>
            <a:r>
              <a:rPr lang="tr-TR" sz="2800" dirty="0" smtClean="0"/>
              <a:t>.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tr-TR" sz="2800" dirty="0" err="1"/>
              <a:t>Karasar</a:t>
            </a:r>
            <a:r>
              <a:rPr lang="tr-TR" sz="2800" dirty="0"/>
              <a:t>, N. (2007). Bilimsel Araştırma </a:t>
            </a:r>
            <a:r>
              <a:rPr lang="tr-TR" sz="2800" dirty="0" err="1"/>
              <a:t>Yönetmi</a:t>
            </a:r>
            <a:r>
              <a:rPr lang="tr-TR" sz="2800" dirty="0"/>
              <a:t>. İstanbul: Nobel Yayın Dağıtım.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967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015" y="1304772"/>
            <a:ext cx="11155680" cy="4195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800" b="1" dirty="0" smtClean="0"/>
              <a:t>Problem;</a:t>
            </a:r>
            <a:r>
              <a:rPr lang="tr-TR" sz="2800" dirty="0" smtClean="0"/>
              <a:t> </a:t>
            </a:r>
            <a:r>
              <a:rPr lang="tr-TR" sz="2800" dirty="0"/>
              <a:t>t</a:t>
            </a:r>
            <a:r>
              <a:rPr lang="tr-TR" altLang="tr-TR" sz="2800" dirty="0" smtClean="0"/>
              <a:t>eoremler veya kurallar yardımıyla çözülmesi soru veya mesele olarak tanımlanabilir.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800" b="1" dirty="0" smtClean="0"/>
              <a:t>Araştırma Problemi; </a:t>
            </a:r>
            <a:r>
              <a:rPr lang="tr-TR" sz="2800" dirty="0" smtClean="0"/>
              <a:t>her araştırmanın bir problem ile başlayacağı varsayıldığından, araştırmanın problemini araştırılacak konuda çözüm bulmayı planladığımız sorun oluşturmaktadır</a:t>
            </a:r>
            <a:r>
              <a:rPr lang="tr-TR" sz="2800" dirty="0" smtClean="0"/>
              <a:t>.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233487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79665" y="1753815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800" dirty="0"/>
              <a:t>Araştırma konusunun probleme dönüştürülebilmesi için kapsamı daraltılmalıdır.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800" dirty="0"/>
              <a:t>Aynı zamanda araştırmanın konusu problem ile karıştırılmamalıdır.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4819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4400" y="855885"/>
            <a:ext cx="10274531" cy="449751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sz="2800" b="1" dirty="0" smtClean="0"/>
              <a:t>Literatür Taraması (</a:t>
            </a:r>
            <a:r>
              <a:rPr lang="tr-TR" sz="2800" dirty="0" smtClean="0"/>
              <a:t>Alan yazın taraması )</a:t>
            </a:r>
            <a:r>
              <a:rPr lang="tr-TR" sz="2800" b="1" dirty="0" smtClean="0"/>
              <a:t>; </a:t>
            </a:r>
            <a:r>
              <a:rPr lang="tr-TR" sz="2800" dirty="0" smtClean="0"/>
              <a:t>bir bilim dalının çeşitli konularında yazılmış eserlerin tümüne ulaşmak için mevcut bilgi kaynaklarının gözden geçirilmesi ve ilgili yayınlara ulaşılması işidir. 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Literatür taraması işleminde öncelikle anahtar kelimler belirlenir ve sonra ne tür kaynaklardan ve hangi öncelik sırasına göre faydalanılacağı belirlenir.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7107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36315" y="872512"/>
            <a:ext cx="9636732" cy="449751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sz="2800" b="1" dirty="0" smtClean="0"/>
              <a:t>Değişkenler; bir durumdan diğerine farklılık göstermesi en önemli özelliğidir. </a:t>
            </a:r>
          </a:p>
          <a:p>
            <a:pPr>
              <a:lnSpc>
                <a:spcPct val="150000"/>
              </a:lnSpc>
            </a:pPr>
            <a:r>
              <a:rPr lang="tr-TR" sz="2800" b="1" dirty="0" smtClean="0"/>
              <a:t>Değişkenler; yapı ve özelliklerine göre, değerine göre, neden-sonuca göre sınıflandırılır.</a:t>
            </a:r>
          </a:p>
          <a:p>
            <a:pPr>
              <a:lnSpc>
                <a:spcPct val="150000"/>
              </a:lnSpc>
            </a:pPr>
            <a:r>
              <a:rPr lang="tr-TR" sz="2800" b="1" dirty="0" smtClean="0"/>
              <a:t>YAPI ve ÖZELLİK: Nicel ve Nitel</a:t>
            </a:r>
          </a:p>
          <a:p>
            <a:pPr>
              <a:lnSpc>
                <a:spcPct val="150000"/>
              </a:lnSpc>
            </a:pPr>
            <a:r>
              <a:rPr lang="tr-TR" sz="2800" b="1" dirty="0" smtClean="0"/>
              <a:t>DEĞER: Süreksiz ve Sürekli</a:t>
            </a:r>
          </a:p>
          <a:p>
            <a:pPr>
              <a:lnSpc>
                <a:spcPct val="150000"/>
              </a:lnSpc>
            </a:pPr>
            <a:r>
              <a:rPr lang="tr-TR" sz="2800" b="1" dirty="0" smtClean="0"/>
              <a:t>NEDEN SONUÇ: Bağımlı ve Bağımsız</a:t>
            </a:r>
          </a:p>
          <a:p>
            <a:pPr>
              <a:lnSpc>
                <a:spcPct val="150000"/>
              </a:lnSpc>
            </a:pPr>
            <a:endParaRPr lang="tr-TR" sz="2800" b="1" dirty="0" smtClean="0"/>
          </a:p>
          <a:p>
            <a:pPr>
              <a:lnSpc>
                <a:spcPct val="150000"/>
              </a:lnSpc>
            </a:pP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06849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19196" y="1238271"/>
            <a:ext cx="8946541" cy="4195481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Hipotez; </a:t>
            </a:r>
            <a:r>
              <a:rPr lang="tr-TR" sz="2800" dirty="0" smtClean="0"/>
              <a:t>Bir araştırmanın olası ya da beklenen sonucuna dair yapılan tahminler hipotezi oluşturmaktadır. </a:t>
            </a:r>
          </a:p>
          <a:p>
            <a:r>
              <a:rPr lang="tr-TR" sz="2800" dirty="0" smtClean="0"/>
              <a:t>Hipotez, olaylar arasındaki ilişkiyi açıklaya bir öneridir. </a:t>
            </a:r>
          </a:p>
          <a:p>
            <a:r>
              <a:rPr lang="tr-TR" sz="2800" b="1" dirty="0" smtClean="0"/>
              <a:t>Amaç; </a:t>
            </a:r>
            <a:r>
              <a:rPr lang="tr-TR" sz="2800" dirty="0" smtClean="0"/>
              <a:t>çalışmada hedeflenen şeylerdir. </a:t>
            </a:r>
          </a:p>
          <a:p>
            <a:r>
              <a:rPr lang="tr-TR" sz="2800" dirty="0" smtClean="0"/>
              <a:t>Genel ve alt amaç olarak yazılmaktadır.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89555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7651" y="972264"/>
            <a:ext cx="10623665" cy="4195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800" b="1" dirty="0" smtClean="0"/>
              <a:t>Önem; </a:t>
            </a:r>
            <a:r>
              <a:rPr lang="tr-TR" sz="2800" dirty="0" smtClean="0"/>
              <a:t>bir araştırma planlanırken o araştırmanın bilim dünyasına ne katkı sunacağı da göz ardı edilmemelidir. </a:t>
            </a:r>
          </a:p>
          <a:p>
            <a:pPr>
              <a:lnSpc>
                <a:spcPct val="150000"/>
              </a:lnSpc>
            </a:pPr>
            <a:r>
              <a:rPr lang="tr-TR" sz="2800" b="1" dirty="0" smtClean="0"/>
              <a:t>Araştırmanın önemini; </a:t>
            </a:r>
            <a:r>
              <a:rPr lang="tr-TR" sz="2800" dirty="0" smtClean="0"/>
              <a:t>özgün olması, güncelliği, gerekli olması belirlemektedir. </a:t>
            </a:r>
          </a:p>
          <a:p>
            <a:pPr>
              <a:lnSpc>
                <a:spcPct val="150000"/>
              </a:lnSpc>
            </a:pPr>
            <a:r>
              <a:rPr lang="tr-TR" sz="2800" b="1" dirty="0" err="1" smtClean="0"/>
              <a:t>Sayıltı</a:t>
            </a:r>
            <a:r>
              <a:rPr lang="tr-TR" sz="2800" b="1" dirty="0" smtClean="0"/>
              <a:t>; </a:t>
            </a:r>
            <a:r>
              <a:rPr lang="tr-TR" sz="2800" dirty="0" smtClean="0"/>
              <a:t>çoğu zaman hipotezle karıştırılan </a:t>
            </a:r>
            <a:r>
              <a:rPr lang="tr-TR" sz="2800" dirty="0" err="1" smtClean="0"/>
              <a:t>sayıltılar</a:t>
            </a:r>
            <a:r>
              <a:rPr lang="tr-TR" sz="2800" dirty="0" smtClean="0"/>
              <a:t>, araştırma süreci boyunca doğruluğu ispatlanması gerekmeye önermelerden oluşmaktadır. 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653051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0654" y="1005514"/>
            <a:ext cx="10823171" cy="4195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800" b="1" dirty="0" smtClean="0"/>
              <a:t>Sınırlılıklar; </a:t>
            </a:r>
            <a:r>
              <a:rPr lang="tr-TR" sz="2800" dirty="0" smtClean="0"/>
              <a:t>araştırma süreç boyunca karşımız bir çok engellerin çıkması olasıdır,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Bu engellerden dolayı yapılmak isteyip de yapılamaya durumlar araştırmadaki </a:t>
            </a:r>
            <a:r>
              <a:rPr lang="tr-TR" sz="2800" b="1" dirty="0" smtClean="0"/>
              <a:t>sınırlılıkları</a:t>
            </a:r>
            <a:r>
              <a:rPr lang="tr-TR" sz="2800" dirty="0" smtClean="0"/>
              <a:t> oluşturmaktadır. </a:t>
            </a:r>
          </a:p>
          <a:p>
            <a:pPr>
              <a:lnSpc>
                <a:spcPct val="150000"/>
              </a:lnSpc>
            </a:pPr>
            <a:r>
              <a:rPr lang="tr-TR" sz="2800" b="1" dirty="0" smtClean="0"/>
              <a:t>Tanımlar; </a:t>
            </a:r>
            <a:r>
              <a:rPr lang="tr-TR" sz="2800" dirty="0" smtClean="0"/>
              <a:t>araştırmada kullanılacak olan anahtar kelimelerin açıklamasın içeren bölüm tanımları oluşturmaktadır.</a:t>
            </a:r>
          </a:p>
          <a:p>
            <a:pPr>
              <a:lnSpc>
                <a:spcPct val="150000"/>
              </a:lnSpc>
            </a:pPr>
            <a:r>
              <a:rPr lang="tr-TR" altLang="tr-TR" sz="2800" dirty="0" smtClean="0"/>
              <a:t>Araştırma başlığında yer alan kelimeler tanımlanır.</a:t>
            </a:r>
          </a:p>
          <a:p>
            <a:pPr>
              <a:lnSpc>
                <a:spcPct val="150000"/>
              </a:lnSpc>
            </a:pPr>
            <a:endParaRPr lang="tr-T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881583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9690" y="1321398"/>
            <a:ext cx="9636732" cy="44642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b="1" dirty="0" smtClean="0"/>
              <a:t>Uygulama; bütün bu süreçler bittikten ve yol haritası belirlendikten sonra araştırmanın uygulama bölümüne geçilir.</a:t>
            </a:r>
          </a:p>
          <a:p>
            <a:pPr>
              <a:lnSpc>
                <a:spcPct val="150000"/>
              </a:lnSpc>
            </a:pPr>
            <a:r>
              <a:rPr lang="tr-TR" sz="2800" b="1" dirty="0" smtClean="0"/>
              <a:t>Uygulama, ulaşmak istediğimiz verileri toplamamız için bize yol gösteren bir süreçtir. 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862192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</TotalTime>
  <Words>349</Words>
  <Application>Microsoft Office PowerPoint</Application>
  <PresentationFormat>Geniş ekran</PresentationFormat>
  <Paragraphs>29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İyon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</dc:title>
  <dc:creator>tuğçe gürbulak</dc:creator>
  <cp:lastModifiedBy>Guv</cp:lastModifiedBy>
  <cp:revision>8</cp:revision>
  <dcterms:created xsi:type="dcterms:W3CDTF">2018-02-02T13:13:38Z</dcterms:created>
  <dcterms:modified xsi:type="dcterms:W3CDTF">2018-02-05T10:24:13Z</dcterms:modified>
</cp:coreProperties>
</file>