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D954494-F999-4A58-8520-459C3B4B0A43}"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1034228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954494-F999-4A58-8520-459C3B4B0A43}"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1847469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954494-F999-4A58-8520-459C3B4B0A43}"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378195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954494-F999-4A58-8520-459C3B4B0A43}"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3601888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D954494-F999-4A58-8520-459C3B4B0A43}"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4226946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D954494-F999-4A58-8520-459C3B4B0A43}"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1720488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D954494-F999-4A58-8520-459C3B4B0A43}"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182778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D954494-F999-4A58-8520-459C3B4B0A43}"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1475424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D954494-F999-4A58-8520-459C3B4B0A43}"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2606637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954494-F999-4A58-8520-459C3B4B0A43}"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1386815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954494-F999-4A58-8520-459C3B4B0A43}"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9D005F-241D-40F5-8AB9-1EEA10157CBB}" type="slidenum">
              <a:rPr lang="tr-TR" smtClean="0"/>
              <a:t>‹#›</a:t>
            </a:fld>
            <a:endParaRPr lang="tr-TR"/>
          </a:p>
        </p:txBody>
      </p:sp>
    </p:spTree>
    <p:extLst>
      <p:ext uri="{BB962C8B-B14F-4D97-AF65-F5344CB8AC3E}">
        <p14:creationId xmlns:p14="http://schemas.microsoft.com/office/powerpoint/2010/main" val="320689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954494-F999-4A58-8520-459C3B4B0A43}"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9D005F-241D-40F5-8AB9-1EEA10157CBB}" type="slidenum">
              <a:rPr lang="tr-TR" smtClean="0"/>
              <a:t>‹#›</a:t>
            </a:fld>
            <a:endParaRPr lang="tr-TR"/>
          </a:p>
        </p:txBody>
      </p:sp>
    </p:spTree>
    <p:extLst>
      <p:ext uri="{BB962C8B-B14F-4D97-AF65-F5344CB8AC3E}">
        <p14:creationId xmlns:p14="http://schemas.microsoft.com/office/powerpoint/2010/main" val="3888833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Literatür Taraması</a:t>
            </a:r>
            <a:endParaRPr lang="tr-TR" dirty="0"/>
          </a:p>
        </p:txBody>
      </p:sp>
    </p:spTree>
    <p:extLst>
      <p:ext uri="{BB962C8B-B14F-4D97-AF65-F5344CB8AC3E}">
        <p14:creationId xmlns:p14="http://schemas.microsoft.com/office/powerpoint/2010/main" val="917377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LİTERATÜR TARAMASI</a:t>
            </a:r>
            <a:endParaRPr lang="tr-TR" dirty="0"/>
          </a:p>
        </p:txBody>
      </p:sp>
      <p:sp>
        <p:nvSpPr>
          <p:cNvPr id="3" name="İçerik Yer Tutucusu 2"/>
          <p:cNvSpPr>
            <a:spLocks noGrp="1"/>
          </p:cNvSpPr>
          <p:nvPr>
            <p:ph idx="1"/>
          </p:nvPr>
        </p:nvSpPr>
        <p:spPr/>
        <p:txBody>
          <a:bodyPr/>
          <a:lstStyle/>
          <a:p>
            <a:pPr marL="0" indent="0" algn="just">
              <a:buNone/>
            </a:pPr>
            <a:r>
              <a:rPr lang="tr-TR" dirty="0"/>
              <a:t>Literatür taraması, sizin ilgilendiğiniz konuya ilişkin bilgileri bulmanızı, araştırmanıza kuramsal bir temel kazandırmanızı ve sizinkine benzer çalışmaların sonuçlarını görmenizi sağlar. Seçtiğiniz konuya ilişkin önceki çalışmaları inceleyerek araştırma probleminizin daha önce cevaplanıp cevaplanmadığını da bulabilirsiniz. </a:t>
            </a:r>
            <a:endParaRPr lang="tr-TR" dirty="0" smtClean="0"/>
          </a:p>
          <a:p>
            <a:pPr marL="0" indent="0" algn="just">
              <a:buNone/>
            </a:pPr>
            <a:endParaRPr lang="tr-TR" dirty="0"/>
          </a:p>
          <a:p>
            <a:pPr marL="0" indent="0" algn="just">
              <a:buNone/>
            </a:pPr>
            <a:endParaRPr lang="tr-TR" dirty="0" smtClean="0"/>
          </a:p>
          <a:p>
            <a:pPr marL="0" indent="0" algn="just">
              <a:buNone/>
            </a:pPr>
            <a:endParaRPr lang="tr-TR" dirty="0"/>
          </a:p>
          <a:p>
            <a:pPr marL="0" indent="0" algn="r">
              <a:buNone/>
            </a:pPr>
            <a:r>
              <a:rPr lang="tr-TR" i="1" dirty="0" smtClean="0"/>
              <a:t>Büyüköztürk vd. 2013</a:t>
            </a:r>
            <a:endParaRPr lang="tr-TR" i="1" dirty="0"/>
          </a:p>
        </p:txBody>
      </p:sp>
    </p:spTree>
    <p:extLst>
      <p:ext uri="{BB962C8B-B14F-4D97-AF65-F5344CB8AC3E}">
        <p14:creationId xmlns:p14="http://schemas.microsoft.com/office/powerpoint/2010/main" val="1364359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04109" y="2581871"/>
            <a:ext cx="9351818" cy="2838846"/>
          </a:xfrm>
        </p:spPr>
      </p:pic>
      <p:sp>
        <p:nvSpPr>
          <p:cNvPr id="6" name="Dikdörtgen 5"/>
          <p:cNvSpPr/>
          <p:nvPr/>
        </p:nvSpPr>
        <p:spPr>
          <a:xfrm>
            <a:off x="9169869" y="6127234"/>
            <a:ext cx="2183931" cy="369332"/>
          </a:xfrm>
          <a:prstGeom prst="rect">
            <a:avLst/>
          </a:prstGeom>
        </p:spPr>
        <p:txBody>
          <a:bodyPr wrap="none">
            <a:spAutoFit/>
          </a:bodyPr>
          <a:lstStyle/>
          <a:p>
            <a:pPr algn="r"/>
            <a:r>
              <a:rPr lang="tr-TR" i="1" dirty="0" smtClean="0"/>
              <a:t>Büyüköztürk vd. 2013</a:t>
            </a:r>
            <a:endParaRPr lang="tr-TR" i="1" dirty="0"/>
          </a:p>
        </p:txBody>
      </p:sp>
    </p:spTree>
    <p:extLst>
      <p:ext uri="{BB962C8B-B14F-4D97-AF65-F5344CB8AC3E}">
        <p14:creationId xmlns:p14="http://schemas.microsoft.com/office/powerpoint/2010/main" val="2245520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Literatür taramasını yapmak için farklı stratejiler bulunmaktadır. </a:t>
            </a:r>
            <a:r>
              <a:rPr lang="tr-TR" dirty="0" smtClean="0"/>
              <a:t>Bunlardan biri birincil ve ikincil kaynaklardan faydalanmaktır (</a:t>
            </a:r>
            <a:r>
              <a:rPr lang="tr-TR" dirty="0" err="1"/>
              <a:t>Fraenkel</a:t>
            </a:r>
            <a:r>
              <a:rPr lang="tr-TR" dirty="0"/>
              <a:t> ve </a:t>
            </a:r>
            <a:r>
              <a:rPr lang="tr-TR" dirty="0" err="1"/>
              <a:t>Wallen</a:t>
            </a:r>
            <a:r>
              <a:rPr lang="tr-TR" dirty="0"/>
              <a:t>, 2006</a:t>
            </a:r>
            <a:r>
              <a:rPr lang="tr-TR" dirty="0" smtClean="0"/>
              <a:t>).</a:t>
            </a:r>
          </a:p>
          <a:p>
            <a:pPr marL="0" indent="0" algn="just">
              <a:buNone/>
            </a:pPr>
            <a:endParaRPr lang="tr-TR" dirty="0"/>
          </a:p>
          <a:p>
            <a:pPr marL="0" lvl="0" indent="0" algn="just">
              <a:buNone/>
            </a:pPr>
            <a:r>
              <a:rPr lang="tr-TR" b="1" dirty="0" smtClean="0"/>
              <a:t>Birincil kaynaklar:</a:t>
            </a:r>
            <a:r>
              <a:rPr lang="tr-TR" dirty="0" smtClean="0"/>
              <a:t> Özgün kitapların veya makalelerin yayınlandığı dergiler bu kaynak türüne örnek olarak verilebilir. Birincil kaynak olarak tanımlayabileceğimiz kitaplar, çeşitli çalışmaların derlemesi olarak ortaya çıkmayan, tez veya tezlerin kitap olarak basılmadığı, özgün olan çalışmalardır. </a:t>
            </a:r>
          </a:p>
          <a:p>
            <a:pPr marL="0" indent="0" algn="just">
              <a:buNone/>
            </a:pPr>
            <a:endParaRPr lang="tr-TR" dirty="0" smtClean="0"/>
          </a:p>
          <a:p>
            <a:pPr marL="0" indent="0">
              <a:buNone/>
            </a:pPr>
            <a:endParaRPr lang="tr-TR" dirty="0"/>
          </a:p>
          <a:p>
            <a:pPr marL="0" indent="0">
              <a:buNone/>
            </a:pPr>
            <a:endParaRPr lang="tr-TR" dirty="0"/>
          </a:p>
          <a:p>
            <a:pPr marL="0" indent="0">
              <a:buNone/>
            </a:pPr>
            <a:endParaRPr lang="tr-TR" dirty="0"/>
          </a:p>
        </p:txBody>
      </p:sp>
      <p:sp>
        <p:nvSpPr>
          <p:cNvPr id="4" name="Dikdörtgen 3"/>
          <p:cNvSpPr/>
          <p:nvPr/>
        </p:nvSpPr>
        <p:spPr>
          <a:xfrm>
            <a:off x="9169869" y="5992297"/>
            <a:ext cx="2183931" cy="369332"/>
          </a:xfrm>
          <a:prstGeom prst="rect">
            <a:avLst/>
          </a:prstGeom>
        </p:spPr>
        <p:txBody>
          <a:bodyPr wrap="none">
            <a:spAutoFit/>
          </a:bodyPr>
          <a:lstStyle/>
          <a:p>
            <a:pPr algn="r"/>
            <a:r>
              <a:rPr lang="tr-TR" i="1" dirty="0" smtClean="0"/>
              <a:t>Büyüköztürk vd. 2013</a:t>
            </a:r>
            <a:endParaRPr lang="tr-TR" i="1" dirty="0"/>
          </a:p>
        </p:txBody>
      </p:sp>
    </p:spTree>
    <p:extLst>
      <p:ext uri="{BB962C8B-B14F-4D97-AF65-F5344CB8AC3E}">
        <p14:creationId xmlns:p14="http://schemas.microsoft.com/office/powerpoint/2010/main" val="1377598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a:buNone/>
            </a:pPr>
            <a:r>
              <a:rPr lang="tr-TR" b="1" dirty="0" smtClean="0"/>
              <a:t>İkincil kaynaklar:</a:t>
            </a:r>
            <a:r>
              <a:rPr lang="tr-TR" dirty="0" smtClean="0"/>
              <a:t> Başka araştırmacıların, araştırma sonuçlarını veren yayınlar bunlara örnek olarak verilebilir. Ansiklopediler, kitaplar ve derleme (</a:t>
            </a:r>
            <a:r>
              <a:rPr lang="tr-TR" dirty="0" err="1" smtClean="0"/>
              <a:t>review</a:t>
            </a:r>
            <a:r>
              <a:rPr lang="tr-TR" dirty="0" smtClean="0"/>
              <a:t>) makalelerinde yazarlar, daha önce yapılmış olan araştırmaları özetlemekte ve sonuçları hakkında bilgi vermektedirler. Ansiklopediler daha önce yapılmış olan araştırmalar sonucunda elde edilen bilgileri kapsamaktadır. </a:t>
            </a:r>
            <a:endParaRPr lang="tr-TR" dirty="0"/>
          </a:p>
        </p:txBody>
      </p:sp>
      <p:sp>
        <p:nvSpPr>
          <p:cNvPr id="4" name="Dikdörtgen 3"/>
          <p:cNvSpPr/>
          <p:nvPr/>
        </p:nvSpPr>
        <p:spPr>
          <a:xfrm>
            <a:off x="9169869" y="5942568"/>
            <a:ext cx="2183931" cy="369332"/>
          </a:xfrm>
          <a:prstGeom prst="rect">
            <a:avLst/>
          </a:prstGeom>
        </p:spPr>
        <p:txBody>
          <a:bodyPr wrap="none">
            <a:spAutoFit/>
          </a:bodyPr>
          <a:lstStyle/>
          <a:p>
            <a:pPr algn="r"/>
            <a:r>
              <a:rPr lang="tr-TR" i="1" dirty="0" smtClean="0"/>
              <a:t>Büyüköztürk vd. 2013</a:t>
            </a:r>
            <a:endParaRPr lang="tr-TR" i="1" dirty="0"/>
          </a:p>
        </p:txBody>
      </p:sp>
    </p:spTree>
    <p:extLst>
      <p:ext uri="{BB962C8B-B14F-4D97-AF65-F5344CB8AC3E}">
        <p14:creationId xmlns:p14="http://schemas.microsoft.com/office/powerpoint/2010/main" val="234272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i="1" dirty="0"/>
              <a:t>Literatür taramasını yaparken aşağıdaki ipuçları size yardımcı olacaktır:</a:t>
            </a:r>
          </a:p>
          <a:p>
            <a:pPr marL="0" lvl="0" indent="0" algn="just">
              <a:buNone/>
            </a:pPr>
            <a:r>
              <a:rPr lang="tr-TR" dirty="0"/>
              <a:t>Öncelikle yeni çalışmalarla başlayıp geriye doğru gidiniz. Yeni çalışmalar size kaynaklar bölümünde daha eski ve değerli çalışmaları listeleyecektir. Kaynaklar bölümünde yer alan ve araştırma probleminiz ile doğrudan ilgili olan çalışmalara da ulaşınız. </a:t>
            </a:r>
            <a:endParaRPr lang="tr-TR" dirty="0" smtClean="0"/>
          </a:p>
          <a:p>
            <a:pPr marL="0" lvl="0" indent="0" algn="just">
              <a:buNone/>
            </a:pPr>
            <a:endParaRPr lang="tr-TR" dirty="0"/>
          </a:p>
          <a:p>
            <a:pPr marL="0" lvl="0" indent="0" algn="just">
              <a:buNone/>
            </a:pPr>
            <a:r>
              <a:rPr lang="tr-TR" dirty="0"/>
              <a:t>Eğer çalışma özet kısmı içeriyorsa öncelikle bunu okuyunuz</a:t>
            </a:r>
            <a:r>
              <a:rPr lang="tr-TR" dirty="0" smtClean="0"/>
              <a:t>.</a:t>
            </a:r>
          </a:p>
          <a:p>
            <a:pPr marL="0" lvl="0" indent="0" algn="just">
              <a:buNone/>
            </a:pPr>
            <a:endParaRPr lang="tr-TR" dirty="0"/>
          </a:p>
          <a:p>
            <a:pPr marL="0" lvl="0" indent="0" algn="just">
              <a:buNone/>
            </a:pPr>
            <a:r>
              <a:rPr lang="tr-TR" dirty="0" smtClean="0"/>
              <a:t>Kitapları </a:t>
            </a:r>
            <a:r>
              <a:rPr lang="tr-TR" dirty="0"/>
              <a:t>öncelikle içindekiler veya dizin bölümlerini gözden geçirerek belirlediğiniz anahtar kelimelerin kitapta yer alıp almadığını belirleyiniz</a:t>
            </a:r>
            <a:r>
              <a:rPr lang="tr-TR" dirty="0" smtClean="0"/>
              <a:t>.</a:t>
            </a:r>
          </a:p>
          <a:p>
            <a:pPr marL="0" lvl="0" indent="0" algn="just">
              <a:buNone/>
            </a:pPr>
            <a:endParaRPr lang="tr-TR" dirty="0"/>
          </a:p>
          <a:p>
            <a:pPr marL="0" lvl="0" indent="0" algn="just">
              <a:buNone/>
            </a:pPr>
            <a:r>
              <a:rPr lang="tr-TR" dirty="0" smtClean="0"/>
              <a:t>Kütüphanede </a:t>
            </a:r>
            <a:r>
              <a:rPr lang="tr-TR" dirty="0"/>
              <a:t>bulduğunuz her kaynağın fotokopisini çektirmeyiniz. Öncelikle araştırmanız için gerekli olup olmadığına karar veriniz.</a:t>
            </a:r>
          </a:p>
          <a:p>
            <a:endParaRPr lang="tr-TR" dirty="0"/>
          </a:p>
        </p:txBody>
      </p:sp>
      <p:sp>
        <p:nvSpPr>
          <p:cNvPr id="4" name="Dikdörtgen 3"/>
          <p:cNvSpPr/>
          <p:nvPr/>
        </p:nvSpPr>
        <p:spPr>
          <a:xfrm>
            <a:off x="9285090" y="5942568"/>
            <a:ext cx="2183931" cy="369332"/>
          </a:xfrm>
          <a:prstGeom prst="rect">
            <a:avLst/>
          </a:prstGeom>
        </p:spPr>
        <p:txBody>
          <a:bodyPr wrap="none">
            <a:spAutoFit/>
          </a:bodyPr>
          <a:lstStyle/>
          <a:p>
            <a:pPr algn="r"/>
            <a:r>
              <a:rPr lang="tr-TR" i="1" dirty="0" smtClean="0"/>
              <a:t>Büyüköztürk vd. 2013</a:t>
            </a:r>
            <a:endParaRPr lang="tr-TR" i="1" dirty="0"/>
          </a:p>
        </p:txBody>
      </p:sp>
    </p:spTree>
    <p:extLst>
      <p:ext uri="{BB962C8B-B14F-4D97-AF65-F5344CB8AC3E}">
        <p14:creationId xmlns:p14="http://schemas.microsoft.com/office/powerpoint/2010/main" val="1905395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a:t>Literatür raporları veya bir araştırmanın problem durumu kısmı şu bölümlerden </a:t>
            </a:r>
            <a:r>
              <a:rPr lang="tr-TR" dirty="0" smtClean="0"/>
              <a:t>oluşur.</a:t>
            </a:r>
          </a:p>
          <a:p>
            <a:pPr marL="0" indent="0" algn="just">
              <a:buNone/>
            </a:pPr>
            <a:endParaRPr lang="tr-TR" dirty="0"/>
          </a:p>
          <a:p>
            <a:pPr marL="0" lvl="0" indent="0" algn="just">
              <a:buNone/>
            </a:pPr>
            <a:r>
              <a:rPr lang="tr-TR" b="1" dirty="0"/>
              <a:t>Giriş:</a:t>
            </a:r>
            <a:r>
              <a:rPr lang="tr-TR" dirty="0"/>
              <a:t> Bu bölümde, araştırma konusu ile ilgili genel bilgiler sunulur. Burada araştırmacı, problemin doğasını, temellerini verir.  Bu araştırmayı niye yapacağını ve probleminin neden önemli olduğuna ilişkin ipuçları da verir</a:t>
            </a:r>
            <a:r>
              <a:rPr lang="tr-TR" dirty="0" smtClean="0"/>
              <a:t>.</a:t>
            </a:r>
          </a:p>
          <a:p>
            <a:pPr marL="0" lvl="0" indent="0" algn="just">
              <a:buNone/>
            </a:pPr>
            <a:endParaRPr lang="tr-TR" dirty="0" smtClean="0"/>
          </a:p>
          <a:p>
            <a:pPr marL="0" lvl="0" indent="0" algn="just">
              <a:buNone/>
            </a:pPr>
            <a:r>
              <a:rPr lang="tr-TR" b="1" dirty="0" smtClean="0"/>
              <a:t>Gelişme</a:t>
            </a:r>
            <a:r>
              <a:rPr lang="tr-TR" b="1" dirty="0"/>
              <a:t>:</a:t>
            </a:r>
            <a:r>
              <a:rPr lang="tr-TR" dirty="0"/>
              <a:t> Bu bölümde, diğer </a:t>
            </a:r>
            <a:r>
              <a:rPr lang="tr-TR" dirty="0" smtClean="0"/>
              <a:t>araştırmacıların </a:t>
            </a:r>
            <a:r>
              <a:rPr lang="tr-TR" dirty="0"/>
              <a:t>probleme ilişkin neler buldukları özetlenir. Burada problemin değişkenlerine göre çalışmalar gruplandırılıp tartışılarak sunulmaktadır. Önemli olan araştırmalar daha detaylı yer verilebilir. Aynı sonucu vermiş araştırma sonuçları ise bir arada sunulabilir</a:t>
            </a:r>
            <a:r>
              <a:rPr lang="tr-TR" dirty="0" smtClean="0"/>
              <a:t>.</a:t>
            </a:r>
          </a:p>
          <a:p>
            <a:pPr marL="0" lvl="0" indent="0" algn="just">
              <a:buNone/>
            </a:pPr>
            <a:endParaRPr lang="tr-TR" dirty="0"/>
          </a:p>
          <a:p>
            <a:pPr marL="0" indent="0" algn="just">
              <a:buNone/>
            </a:pPr>
            <a:r>
              <a:rPr lang="tr-TR" i="1" dirty="0" smtClean="0"/>
              <a:t>Büyüköztürk vd. 2013</a:t>
            </a:r>
          </a:p>
          <a:p>
            <a:pPr marL="0" lvl="0" indent="0" algn="just">
              <a:buNone/>
            </a:pPr>
            <a:endParaRPr lang="tr-TR" dirty="0"/>
          </a:p>
          <a:p>
            <a:endParaRPr lang="tr-TR" dirty="0"/>
          </a:p>
        </p:txBody>
      </p:sp>
    </p:spTree>
    <p:extLst>
      <p:ext uri="{BB962C8B-B14F-4D97-AF65-F5344CB8AC3E}">
        <p14:creationId xmlns:p14="http://schemas.microsoft.com/office/powerpoint/2010/main" val="1140347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lgn="just">
              <a:buNone/>
            </a:pPr>
            <a:r>
              <a:rPr lang="tr-TR" b="1" dirty="0" smtClean="0"/>
              <a:t>Özet:</a:t>
            </a:r>
            <a:r>
              <a:rPr lang="tr-TR" dirty="0" smtClean="0"/>
              <a:t> Literatürde neler bilindiği, şu anda nelere eğilim olduğu ve hangi yönlerin eksik olduğu genel olarak belirtilir. Bu araştırma ile hangi eksiklerin giderileceği belirtilir.  </a:t>
            </a:r>
          </a:p>
          <a:p>
            <a:pPr marL="0" lvl="0" indent="0" algn="just">
              <a:buNone/>
            </a:pPr>
            <a:r>
              <a:rPr lang="tr-TR" b="1" dirty="0" smtClean="0"/>
              <a:t>Problem durumu:</a:t>
            </a:r>
            <a:r>
              <a:rPr lang="tr-TR" dirty="0" smtClean="0"/>
              <a:t> Tüm bu aşamalardan sonra problemin temelleri, nedenleri, ilişkili araştırma sonuçları ve önemi verildikten sonra artık problem olarak belirlenen soru cümlesi yazılarak bu bölüm sonlandırılır.</a:t>
            </a:r>
          </a:p>
          <a:p>
            <a:pPr marL="0" indent="0">
              <a:buNone/>
            </a:pPr>
            <a:endParaRPr lang="tr-TR" i="1" dirty="0" smtClean="0"/>
          </a:p>
          <a:p>
            <a:pPr marL="0" indent="0">
              <a:buNone/>
            </a:pPr>
            <a:endParaRPr lang="tr-TR" i="1" dirty="0"/>
          </a:p>
          <a:p>
            <a:pPr marL="0" indent="0" algn="r">
              <a:buNone/>
            </a:pPr>
            <a:r>
              <a:rPr lang="tr-TR" i="1" dirty="0" smtClean="0"/>
              <a:t>Büyüköztürk vd. 2013</a:t>
            </a:r>
          </a:p>
          <a:p>
            <a:endParaRPr lang="tr-TR" dirty="0"/>
          </a:p>
        </p:txBody>
      </p:sp>
    </p:spTree>
    <p:extLst>
      <p:ext uri="{BB962C8B-B14F-4D97-AF65-F5344CB8AC3E}">
        <p14:creationId xmlns:p14="http://schemas.microsoft.com/office/powerpoint/2010/main" val="3218879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sz="2200" dirty="0"/>
          </a:p>
          <a:p>
            <a:pPr marL="0" indent="0" fontAlgn="base">
              <a:buNone/>
            </a:pPr>
            <a:r>
              <a:rPr lang="tr-TR" sz="2200" dirty="0" err="1" smtClean="0"/>
              <a:t>Fraenkel</a:t>
            </a:r>
            <a:r>
              <a:rPr lang="tr-TR" sz="2200" dirty="0" smtClean="0"/>
              <a:t>, J. R. Ve </a:t>
            </a:r>
            <a:r>
              <a:rPr lang="tr-TR" sz="2200" dirty="0" err="1" smtClean="0"/>
              <a:t>Wallen</a:t>
            </a:r>
            <a:r>
              <a:rPr lang="tr-TR" sz="2200" dirty="0" smtClean="0"/>
              <a:t> , N. E. (2006). </a:t>
            </a:r>
            <a:r>
              <a:rPr lang="tr-TR" sz="2200" i="1" dirty="0" smtClean="0"/>
              <a:t>How </a:t>
            </a:r>
            <a:r>
              <a:rPr lang="tr-TR" sz="2200" i="1" dirty="0" err="1" smtClean="0"/>
              <a:t>to</a:t>
            </a:r>
            <a:r>
              <a:rPr lang="tr-TR" sz="2200" i="1" dirty="0" smtClean="0"/>
              <a:t> Design </a:t>
            </a:r>
            <a:r>
              <a:rPr lang="tr-TR" sz="2200" i="1" dirty="0" err="1" smtClean="0"/>
              <a:t>and</a:t>
            </a:r>
            <a:r>
              <a:rPr lang="tr-TR" sz="2200" i="1" dirty="0" smtClean="0"/>
              <a:t> </a:t>
            </a:r>
            <a:r>
              <a:rPr lang="tr-TR" sz="2200" i="1" dirty="0" err="1" smtClean="0"/>
              <a:t>Evaluate</a:t>
            </a:r>
            <a:r>
              <a:rPr lang="tr-TR" sz="2200" i="1" dirty="0" smtClean="0"/>
              <a:t> </a:t>
            </a:r>
            <a:r>
              <a:rPr lang="tr-TR" sz="2200" i="1" dirty="0" err="1" smtClean="0"/>
              <a:t>Research</a:t>
            </a:r>
            <a:r>
              <a:rPr lang="tr-TR" sz="2200" i="1" dirty="0" smtClean="0"/>
              <a:t> in </a:t>
            </a:r>
            <a:r>
              <a:rPr lang="tr-TR" sz="2200" i="1" dirty="0" err="1" smtClean="0"/>
              <a:t>Education</a:t>
            </a:r>
            <a:r>
              <a:rPr lang="tr-TR" sz="2200" dirty="0" smtClean="0"/>
              <a:t>. 	USA: </a:t>
            </a:r>
            <a:r>
              <a:rPr lang="tr-TR" sz="2200" dirty="0" err="1" smtClean="0"/>
              <a:t>McGraw</a:t>
            </a:r>
            <a:r>
              <a:rPr lang="tr-TR" sz="2200" dirty="0" smtClean="0"/>
              <a:t> </a:t>
            </a:r>
            <a:r>
              <a:rPr lang="tr-TR" sz="2200" dirty="0" err="1" smtClean="0"/>
              <a:t>Hill</a:t>
            </a:r>
            <a:r>
              <a:rPr lang="tr-TR" sz="2200" dirty="0" smtClean="0"/>
              <a:t>.</a:t>
            </a:r>
          </a:p>
          <a:p>
            <a:pPr marL="0" indent="0">
              <a:buNone/>
            </a:pPr>
            <a:endParaRPr lang="tr-TR" dirty="0"/>
          </a:p>
        </p:txBody>
      </p:sp>
    </p:spTree>
    <p:extLst>
      <p:ext uri="{BB962C8B-B14F-4D97-AF65-F5344CB8AC3E}">
        <p14:creationId xmlns:p14="http://schemas.microsoft.com/office/powerpoint/2010/main" val="12570473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443</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Literatür Taraması</vt:lpstr>
      <vt:lpstr>LİTERATÜR TARAMASI</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Literatür Taraması</dc:title>
  <dc:creator>TUGCE</dc:creator>
  <cp:lastModifiedBy>TUGCE</cp:lastModifiedBy>
  <cp:revision>4</cp:revision>
  <dcterms:created xsi:type="dcterms:W3CDTF">2018-02-01T11:54:15Z</dcterms:created>
  <dcterms:modified xsi:type="dcterms:W3CDTF">2018-02-01T13:12:29Z</dcterms:modified>
</cp:coreProperties>
</file>