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84" d="100"/>
          <a:sy n="84" d="100"/>
        </p:scale>
        <p:origin x="96" y="49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3.03.2020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3.03.2020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3.03.2020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3.03.2020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3.03.2020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3.03.2020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3.03.2020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417 HİNDUİZM</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t>1. HAFTA</a:t>
            </a:r>
            <a:br>
              <a:rPr lang="tr-TR" sz="2700" dirty="0" smtClean="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smtClean="0">
                <a:solidFill>
                  <a:schemeClr val="accent2">
                    <a:lumMod val="75000"/>
                  </a:schemeClr>
                </a:solidFill>
                <a:effectLst>
                  <a:outerShdw blurRad="38100" dist="38100" dir="2700000" algn="tl">
                    <a:srgbClr val="000000">
                      <a:alpha val="43137"/>
                    </a:srgbClr>
                  </a:outerShdw>
                </a:effectLst>
                <a:latin typeface="Comic Sans MS" pitchFamily="66" charset="0"/>
              </a:rPr>
              <a:t>Hindu Tanrıları I</a:t>
            </a: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dirty="0" smtClean="0">
                <a:solidFill>
                  <a:schemeClr val="accent2">
                    <a:lumMod val="75000"/>
                  </a:schemeClr>
                </a:solidFill>
                <a:effectLst>
                  <a:outerShdw blurRad="38100" dist="38100" dir="2700000" algn="tl">
                    <a:srgbClr val="000000">
                      <a:alpha val="43137"/>
                    </a:srgbClr>
                  </a:outerShdw>
                </a:effectLst>
              </a:rPr>
              <a:t/>
            </a:r>
            <a:br>
              <a:rPr lang="tr-TR" dirty="0" smtClean="0">
                <a:solidFill>
                  <a:schemeClr val="accent2">
                    <a:lumMod val="75000"/>
                  </a:schemeClr>
                </a:solidFill>
                <a:effectLst>
                  <a:outerShdw blurRad="38100" dist="38100" dir="2700000" algn="tl">
                    <a:srgbClr val="000000">
                      <a:alpha val="43137"/>
                    </a:srgbClr>
                  </a:outerShdw>
                </a:effectLst>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r>
              <a:rPr lang="tr-TR" sz="1600" dirty="0" smtClean="0">
                <a:solidFill>
                  <a:schemeClr val="accent2">
                    <a:lumMod val="75000"/>
                  </a:schemeClr>
                </a:solidFill>
              </a:rPr>
              <a:t/>
            </a:r>
            <a:br>
              <a:rPr lang="tr-TR" sz="1600" dirty="0" smtClean="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Belinde bir kaplan postu sarılıdır, geri kalan kısmı çıplaktır. Vücudunu külle sıvamıştır. Başında, boynunda ve kollarında yılanlar vardır. Kumral renklidir, sadece boğazında bir mavilik vardır. Nedeni, okyanusun çalkalanması sırasında ortaya çıkan </a:t>
            </a:r>
            <a:r>
              <a:rPr lang="tr-TR" dirty="0" err="1"/>
              <a:t>zehiri</a:t>
            </a:r>
            <a:r>
              <a:rPr lang="tr-TR" dirty="0"/>
              <a:t> (dünyayı kurtarmak için) içmiş olmasıdır. Zehir boynunda mavi bir renkle kalmıştır.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Bu nedenle </a:t>
            </a:r>
            <a:r>
              <a:rPr lang="tr-TR" dirty="0" err="1"/>
              <a:t>Şiva’ya</a:t>
            </a:r>
            <a:r>
              <a:rPr lang="tr-TR" dirty="0"/>
              <a:t> </a:t>
            </a:r>
            <a:r>
              <a:rPr lang="tr-TR" dirty="0" err="1"/>
              <a:t>Nîlakantha</a:t>
            </a:r>
            <a:r>
              <a:rPr lang="tr-TR" dirty="0"/>
              <a:t> (Mavi Boyunlu) adı verilir. Ellerinde bir balta, bir geyik ve </a:t>
            </a:r>
            <a:r>
              <a:rPr lang="tr-TR" dirty="0" err="1"/>
              <a:t>kumsaati</a:t>
            </a:r>
            <a:r>
              <a:rPr lang="tr-TR" dirty="0"/>
              <a:t> gibi ortası büzük </a:t>
            </a:r>
            <a:r>
              <a:rPr lang="tr-TR" dirty="0" err="1"/>
              <a:t>Damaru</a:t>
            </a:r>
            <a:r>
              <a:rPr lang="tr-TR" dirty="0"/>
              <a:t> isimli davulu tutar. Kafataslarından yapılmış kolyesi vardır. Karısı </a:t>
            </a:r>
            <a:r>
              <a:rPr lang="tr-TR" dirty="0" err="1"/>
              <a:t>Parvatî</a:t>
            </a:r>
            <a:r>
              <a:rPr lang="tr-TR" dirty="0"/>
              <a:t> (Dağ), oğulları </a:t>
            </a:r>
            <a:r>
              <a:rPr lang="tr-TR" dirty="0" err="1"/>
              <a:t>Ganeşa</a:t>
            </a:r>
            <a:r>
              <a:rPr lang="tr-TR" dirty="0"/>
              <a:t> (</a:t>
            </a:r>
            <a:r>
              <a:rPr lang="tr-TR" dirty="0" err="1"/>
              <a:t>Ganapati</a:t>
            </a:r>
            <a:r>
              <a:rPr lang="tr-TR" dirty="0"/>
              <a:t>) ve savaş tanrısı </a:t>
            </a:r>
            <a:r>
              <a:rPr lang="tr-TR" dirty="0" err="1"/>
              <a:t>Skanda’dır</a:t>
            </a:r>
            <a:r>
              <a:rPr lang="tr-TR" dirty="0"/>
              <a:t> (</a:t>
            </a:r>
            <a:r>
              <a:rPr lang="tr-TR" dirty="0" err="1"/>
              <a:t>Karttikeya</a:t>
            </a:r>
            <a:r>
              <a:rPr lang="tr-TR" dirty="0"/>
              <a:t>). Binek hayvanı da </a:t>
            </a:r>
            <a:r>
              <a:rPr lang="tr-TR" dirty="0" err="1"/>
              <a:t>Nandi</a:t>
            </a:r>
            <a:r>
              <a:rPr lang="tr-TR" dirty="0"/>
              <a:t> (</a:t>
            </a:r>
            <a:r>
              <a:rPr lang="tr-TR" dirty="0" err="1"/>
              <a:t>Nandu</a:t>
            </a:r>
            <a:r>
              <a:rPr lang="tr-TR" dirty="0"/>
              <a:t>) adlı öküzdür. Vedik dönemde </a:t>
            </a:r>
            <a:r>
              <a:rPr lang="tr-TR" dirty="0" err="1"/>
              <a:t>Şiva</a:t>
            </a:r>
            <a:r>
              <a:rPr lang="tr-TR" dirty="0"/>
              <a:t>, </a:t>
            </a:r>
            <a:r>
              <a:rPr lang="tr-TR" dirty="0" err="1"/>
              <a:t>Rudra</a:t>
            </a:r>
            <a:r>
              <a:rPr lang="tr-TR" dirty="0"/>
              <a:t> olarak gözükür. Yok edici bir tanrıdır. </a:t>
            </a:r>
            <a:r>
              <a:rPr lang="tr-TR" dirty="0" err="1"/>
              <a:t>Şiva</a:t>
            </a:r>
            <a:r>
              <a:rPr lang="tr-TR" dirty="0"/>
              <a:t>, </a:t>
            </a:r>
            <a:r>
              <a:rPr lang="tr-TR" dirty="0" err="1"/>
              <a:t>Vishnu</a:t>
            </a:r>
            <a:r>
              <a:rPr lang="tr-TR" dirty="0"/>
              <a:t> gibi bedenlenmelerle değil, kendisinin ve karısının değişik formlarıyla görünür. Erkeklik organı olan </a:t>
            </a:r>
            <a:r>
              <a:rPr lang="tr-TR" dirty="0" err="1"/>
              <a:t>Linga</a:t>
            </a:r>
            <a:r>
              <a:rPr lang="tr-TR" dirty="0"/>
              <a:t>, onun sembolüdür.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normAutofit/>
          </a:bodyPr>
          <a:lstStyle/>
          <a:p>
            <a:pPr algn="ctr"/>
            <a:r>
              <a:rPr lang="tr-TR" dirty="0" err="1"/>
              <a:t>Şiva</a:t>
            </a:r>
            <a:r>
              <a:rPr lang="tr-TR" dirty="0"/>
              <a:t> </a:t>
            </a:r>
            <a:r>
              <a:rPr lang="tr-TR" dirty="0" err="1"/>
              <a:t>Natarâca</a:t>
            </a:r>
            <a:r>
              <a:rPr lang="tr-TR" dirty="0"/>
              <a:t> onun dans </a:t>
            </a:r>
            <a:r>
              <a:rPr lang="tr-TR" dirty="0" err="1"/>
              <a:t>ederkenki</a:t>
            </a:r>
            <a:r>
              <a:rPr lang="tr-TR" dirty="0"/>
              <a:t> halidir. Bir elinde </a:t>
            </a:r>
            <a:r>
              <a:rPr lang="tr-TR" dirty="0" err="1"/>
              <a:t>Damaru</a:t>
            </a:r>
            <a:r>
              <a:rPr lang="tr-TR" dirty="0"/>
              <a:t> vardır; sesin kaynağı Tanrı’dır ve onu çalarak </a:t>
            </a:r>
            <a:r>
              <a:rPr lang="tr-TR" dirty="0" err="1"/>
              <a:t>ritm</a:t>
            </a:r>
            <a:r>
              <a:rPr lang="tr-TR" dirty="0"/>
              <a:t> elde eder. Diğer elinde kıyamet ateşi tutar. Bir ayağı ile, cehaleti simgeleyen bir cüceyi ezmektedir. Saçları dağılmış dans eden bu biçimi çok ünlüdür. Ayrıca meditasyon yapan </a:t>
            </a:r>
            <a:r>
              <a:rPr lang="tr-TR" dirty="0" err="1"/>
              <a:t>Şiva</a:t>
            </a:r>
            <a:r>
              <a:rPr lang="tr-TR" dirty="0"/>
              <a:t> ve karısı </a:t>
            </a:r>
            <a:r>
              <a:rPr lang="tr-TR" dirty="0" err="1"/>
              <a:t>Parvatî</a:t>
            </a:r>
            <a:r>
              <a:rPr lang="tr-TR" dirty="0"/>
              <a:t> ile birlikte </a:t>
            </a:r>
            <a:r>
              <a:rPr lang="tr-TR" dirty="0" err="1"/>
              <a:t>Nandi</a:t>
            </a:r>
            <a:r>
              <a:rPr lang="tr-TR" dirty="0"/>
              <a:t> üstünde duran </a:t>
            </a:r>
            <a:r>
              <a:rPr lang="tr-TR" dirty="0" err="1"/>
              <a:t>Şiva</a:t>
            </a:r>
            <a:r>
              <a:rPr lang="tr-TR" dirty="0"/>
              <a:t> gibi birçok durumu vardır. Hizmetçilerine </a:t>
            </a:r>
            <a:r>
              <a:rPr lang="tr-TR" dirty="0" err="1"/>
              <a:t>Pramatha</a:t>
            </a:r>
            <a:r>
              <a:rPr lang="tr-TR" dirty="0"/>
              <a:t> denir. </a:t>
            </a:r>
            <a:endParaRPr lang="tr-TR" dirty="0"/>
          </a:p>
        </p:txBody>
      </p:sp>
    </p:spTree>
    <p:extLst>
      <p:ext uri="{BB962C8B-B14F-4D97-AF65-F5344CB8AC3E}">
        <p14:creationId xmlns:p14="http://schemas.microsoft.com/office/powerpoint/2010/main" val="3961205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Ganalar da ona hizmet eder. Ganaların başı, </a:t>
            </a:r>
            <a:r>
              <a:rPr lang="tr-TR" dirty="0" err="1"/>
              <a:t>Şiva’nın</a:t>
            </a:r>
            <a:r>
              <a:rPr lang="tr-TR" dirty="0"/>
              <a:t> oğlu, </a:t>
            </a:r>
            <a:r>
              <a:rPr lang="tr-TR" dirty="0" err="1"/>
              <a:t>Ganeşa’dır</a:t>
            </a:r>
            <a:r>
              <a:rPr lang="tr-TR" dirty="0"/>
              <a:t>. </a:t>
            </a:r>
            <a:r>
              <a:rPr lang="tr-TR" dirty="0" err="1"/>
              <a:t>Kâlî</a:t>
            </a:r>
            <a:r>
              <a:rPr lang="tr-TR" dirty="0"/>
              <a:t>, </a:t>
            </a:r>
            <a:r>
              <a:rPr lang="tr-TR" dirty="0" err="1"/>
              <a:t>Dûrgâ</a:t>
            </a:r>
            <a:r>
              <a:rPr lang="tr-TR" dirty="0"/>
              <a:t>, </a:t>
            </a:r>
            <a:r>
              <a:rPr lang="tr-TR" dirty="0" err="1"/>
              <a:t>Gaurî</a:t>
            </a:r>
            <a:r>
              <a:rPr lang="tr-TR" dirty="0"/>
              <a:t>, </a:t>
            </a:r>
            <a:r>
              <a:rPr lang="tr-TR" dirty="0" err="1"/>
              <a:t>Bhavanî</a:t>
            </a:r>
            <a:r>
              <a:rPr lang="tr-TR" dirty="0"/>
              <a:t>, </a:t>
            </a:r>
            <a:r>
              <a:rPr lang="tr-TR" dirty="0" err="1"/>
              <a:t>Devî</a:t>
            </a:r>
            <a:r>
              <a:rPr lang="tr-TR" dirty="0"/>
              <a:t> </a:t>
            </a:r>
            <a:r>
              <a:rPr lang="tr-TR" dirty="0" err="1"/>
              <a:t>Şiva’nın</a:t>
            </a:r>
            <a:r>
              <a:rPr lang="tr-TR" dirty="0"/>
              <a:t> kanlarıdır. Bunlardan </a:t>
            </a:r>
            <a:r>
              <a:rPr lang="tr-TR" dirty="0" err="1"/>
              <a:t>Kâlî</a:t>
            </a:r>
            <a:r>
              <a:rPr lang="tr-TR" dirty="0"/>
              <a:t> ve </a:t>
            </a:r>
            <a:r>
              <a:rPr lang="tr-TR" dirty="0" err="1"/>
              <a:t>Dûrgâ</a:t>
            </a:r>
            <a:r>
              <a:rPr lang="tr-TR" dirty="0"/>
              <a:t> kan dökücü karaktere sahiptir. </a:t>
            </a:r>
            <a:r>
              <a:rPr lang="tr-TR" dirty="0" err="1"/>
              <a:t>Şiva’nın</a:t>
            </a:r>
            <a:r>
              <a:rPr lang="tr-TR" dirty="0"/>
              <a:t> yarı erkek yarı dişi formuna </a:t>
            </a:r>
            <a:r>
              <a:rPr lang="tr-TR" dirty="0" err="1"/>
              <a:t>Ardhanârî</a:t>
            </a:r>
            <a:r>
              <a:rPr lang="tr-TR" dirty="0"/>
              <a:t> adı verilir.</a:t>
            </a:r>
          </a:p>
          <a:p>
            <a:endParaRPr lang="tr-TR" dirty="0"/>
          </a:p>
        </p:txBody>
      </p:sp>
    </p:spTree>
    <p:extLst>
      <p:ext uri="{BB962C8B-B14F-4D97-AF65-F5344CB8AC3E}">
        <p14:creationId xmlns:p14="http://schemas.microsoft.com/office/powerpoint/2010/main" val="2502839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 tanrılarını iki ana grup altında toplayabiliriz. Birinci gruba, Epik ve </a:t>
            </a:r>
            <a:r>
              <a:rPr lang="tr-TR" dirty="0" err="1"/>
              <a:t>Puranik</a:t>
            </a:r>
            <a:r>
              <a:rPr lang="tr-TR" dirty="0"/>
              <a:t> döneme ait, günümüzde de popülerliğini koruyan tanrıları (onların karıları ve çocuklarını) koyabiliriz, ikinci gruba ise, önemini yitirerek ikinci plana düşmüş Veda tanrılarını yerleştirebiliriz.</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Hinduların en çok sevdikleri tanrıları </a:t>
            </a:r>
            <a:r>
              <a:rPr lang="tr-TR" dirty="0" err="1"/>
              <a:t>Vishnu</a:t>
            </a:r>
            <a:r>
              <a:rPr lang="tr-TR" dirty="0"/>
              <a:t> ve </a:t>
            </a:r>
            <a:r>
              <a:rPr lang="tr-TR" dirty="0" err="1"/>
              <a:t>Şiva’dır</a:t>
            </a:r>
            <a:r>
              <a:rPr lang="tr-TR" dirty="0"/>
              <a:t>. Bu ikisi, yaratıcı tanrı Brahma ile birlikte Hindu Tanrı </a:t>
            </a:r>
            <a:r>
              <a:rPr lang="tr-TR" dirty="0" err="1"/>
              <a:t>Üçlemesi’ni</a:t>
            </a:r>
            <a:r>
              <a:rPr lang="tr-TR" dirty="0"/>
              <a:t> (</a:t>
            </a:r>
            <a:r>
              <a:rPr lang="tr-TR" dirty="0" err="1"/>
              <a:t>Trimurti</a:t>
            </a:r>
            <a:r>
              <a:rPr lang="tr-TR" dirty="0"/>
              <a:t>) oluşturur.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Brahmâ</a:t>
            </a:r>
            <a:r>
              <a:rPr lang="tr-TR" dirty="0"/>
              <a:t>: Dört yüzlü, dört kollu bir tanrıdır. Sakalları vardır. Ellerinde bir </a:t>
            </a:r>
            <a:r>
              <a:rPr lang="tr-TR" dirty="0" err="1"/>
              <a:t>âsâ</a:t>
            </a:r>
            <a:r>
              <a:rPr lang="tr-TR" dirty="0"/>
              <a:t> veya kaşık, bir </a:t>
            </a:r>
            <a:r>
              <a:rPr lang="tr-TR" dirty="0" err="1"/>
              <a:t>tesbih</a:t>
            </a:r>
            <a:r>
              <a:rPr lang="tr-TR" dirty="0"/>
              <a:t>, bir su testisi ve bir de Veda kitabı bulunur. Bazen bir eli, lütuf verir ya da “korkma” işareti yapar durumda gösterilir. Tespih zamanı simgeler; dört yüz dört yönü gösterir. Su, evrenin kaynağıdır. Brahma’nın rengi kırmızıdır. Karısı, bilim tanrıçası </a:t>
            </a:r>
            <a:r>
              <a:rPr lang="tr-TR" dirty="0" err="1"/>
              <a:t>Sarasvatî’dir</a:t>
            </a:r>
            <a:r>
              <a:rPr lang="tr-TR" dirty="0"/>
              <a:t> (</a:t>
            </a:r>
            <a:r>
              <a:rPr lang="tr-TR" dirty="0" err="1"/>
              <a:t>Brahmî</a:t>
            </a:r>
            <a:r>
              <a:rPr lang="tr-TR" dirty="0"/>
              <a:t>). Binek hayvanı kuğu veya kazdır.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Vishnu</a:t>
            </a:r>
            <a:r>
              <a:rPr lang="tr-TR" dirty="0"/>
              <a:t>: Mavi renkli, dört ya da daha fazla kolludur. Ellerinde bir deniz kabuğu, bir çark silahı, bir gürz ve bir nilüfer çiçeği tutar. Çark, Evrensel Düşünceyi, yaratıcı ve </a:t>
            </a:r>
            <a:r>
              <a:rPr lang="tr-TR" dirty="0" err="1"/>
              <a:t>yokedici</a:t>
            </a:r>
            <a:r>
              <a:rPr lang="tr-TR" dirty="0"/>
              <a:t> gücü simgeler. Deniz kabuğu, spiral biçimi ve sularla ilgisi yüzünden, varlığın temeliyle ilintilidir. Gürz, güç ve otorite sembolüdür. Sularla olan bağı nilüfer çiçeğiyle belirtilir ve </a:t>
            </a:r>
            <a:r>
              <a:rPr lang="tr-TR" dirty="0" err="1"/>
              <a:t>Vishnu’ya</a:t>
            </a:r>
            <a:r>
              <a:rPr lang="tr-TR" dirty="0"/>
              <a:t> da, tıpkı Brahma gibi, </a:t>
            </a:r>
            <a:r>
              <a:rPr lang="tr-TR" dirty="0" err="1"/>
              <a:t>Narayana</a:t>
            </a:r>
            <a:r>
              <a:rPr lang="tr-TR" dirty="0"/>
              <a:t> (Sularda Devinen) adı verilir.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Bazen, bir eliyle “korkma” işareti yapar. Binek hayvanı, yarı insan yarı kuş olan </a:t>
            </a:r>
            <a:r>
              <a:rPr lang="tr-TR" dirty="0" err="1"/>
              <a:t>Garuda’dır</a:t>
            </a:r>
            <a:r>
              <a:rPr lang="tr-TR" dirty="0"/>
              <a:t>. </a:t>
            </a:r>
            <a:r>
              <a:rPr lang="tr-TR" dirty="0" err="1"/>
              <a:t>Ganj</a:t>
            </a:r>
            <a:r>
              <a:rPr lang="tr-TR" dirty="0"/>
              <a:t> Nehri’nin </a:t>
            </a:r>
            <a:r>
              <a:rPr lang="tr-TR" dirty="0" err="1"/>
              <a:t>Vishnu’nun</a:t>
            </a:r>
            <a:r>
              <a:rPr lang="tr-TR" dirty="0"/>
              <a:t> ayağından doğduğu söylenir. Bin adı vardır. Karısı, şans tanrıçası </a:t>
            </a:r>
            <a:r>
              <a:rPr lang="tr-TR" dirty="0" err="1"/>
              <a:t>Lakshmî’dir</a:t>
            </a:r>
            <a:r>
              <a:rPr lang="tr-TR" dirty="0"/>
              <a:t> (</a:t>
            </a:r>
            <a:r>
              <a:rPr lang="tr-TR" dirty="0" err="1"/>
              <a:t>Şrî</a:t>
            </a:r>
            <a:r>
              <a:rPr lang="tr-TR" dirty="0"/>
              <a:t>). </a:t>
            </a:r>
            <a:r>
              <a:rPr lang="tr-TR" dirty="0" err="1"/>
              <a:t>Vaikuntha</a:t>
            </a:r>
            <a:r>
              <a:rPr lang="tr-TR" dirty="0"/>
              <a:t> isimli bir cennette yaşar. Göksel yatağı </a:t>
            </a:r>
            <a:r>
              <a:rPr lang="tr-TR" dirty="0" err="1"/>
              <a:t>Şesha</a:t>
            </a:r>
            <a:r>
              <a:rPr lang="tr-TR" dirty="0"/>
              <a:t> (</a:t>
            </a:r>
            <a:r>
              <a:rPr lang="tr-TR" dirty="0" err="1"/>
              <a:t>Ananta</a:t>
            </a:r>
            <a:r>
              <a:rPr lang="tr-TR" dirty="0"/>
              <a:t>) isimli yılandır. </a:t>
            </a:r>
            <a:r>
              <a:rPr lang="tr-TR" dirty="0" err="1"/>
              <a:t>Vishnu</a:t>
            </a:r>
            <a:r>
              <a:rPr lang="tr-TR" dirty="0"/>
              <a:t> bu yılanın üzerinde yatarken karısı ayak ucunda durur. Brahma onun göbeğinden türemiş olarak gösterilir. Yılan tüm evreni simgeliyor olabilir. Vedalarda evreni üç adımda dolaştığı yazılıdır.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Vishnu’nun</a:t>
            </a:r>
            <a:r>
              <a:rPr lang="tr-TR" dirty="0"/>
              <a:t>, bir geleneğe göre 22, bir başka geleneğe göre 10 bedenlenmesi (</a:t>
            </a:r>
            <a:r>
              <a:rPr lang="tr-TR" dirty="0" err="1"/>
              <a:t>Avatar</a:t>
            </a:r>
            <a:r>
              <a:rPr lang="tr-TR" dirty="0"/>
              <a:t>) vardır. Dünya ne zaman dara düşse, </a:t>
            </a:r>
            <a:r>
              <a:rPr lang="tr-TR" dirty="0" err="1"/>
              <a:t>Vishnu</a:t>
            </a:r>
            <a:r>
              <a:rPr lang="tr-TR" dirty="0"/>
              <a:t> bir bedenle gelip kurtarır. </a:t>
            </a:r>
            <a:r>
              <a:rPr lang="tr-TR" dirty="0" err="1"/>
              <a:t>Mahâbhârata</a:t>
            </a:r>
            <a:r>
              <a:rPr lang="tr-TR" dirty="0"/>
              <a:t> destanında </a:t>
            </a:r>
            <a:r>
              <a:rPr lang="tr-TR" dirty="0" err="1"/>
              <a:t>Krishna</a:t>
            </a:r>
            <a:r>
              <a:rPr lang="tr-TR" dirty="0"/>
              <a:t> olarak karşımıza çıkar. </a:t>
            </a:r>
            <a:r>
              <a:rPr lang="tr-TR" dirty="0" err="1"/>
              <a:t>Râmâyana’da</a:t>
            </a:r>
            <a:r>
              <a:rPr lang="tr-TR" dirty="0"/>
              <a:t> ise </a:t>
            </a:r>
            <a:r>
              <a:rPr lang="tr-TR" dirty="0" err="1"/>
              <a:t>Râmâ’dır</a:t>
            </a:r>
            <a:r>
              <a:rPr lang="tr-TR" dirty="0"/>
              <a:t>. </a:t>
            </a:r>
            <a:r>
              <a:rPr lang="tr-TR" dirty="0" err="1"/>
              <a:t>Puranalarda</a:t>
            </a:r>
            <a:r>
              <a:rPr lang="tr-TR" dirty="0"/>
              <a:t> onunla ilgili birçok efsane anlatılır Popüler olan on bedenlenme şunlardır: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a:t>Balık (</a:t>
            </a:r>
            <a:r>
              <a:rPr lang="tr-TR" dirty="0" err="1"/>
              <a:t>Matsya</a:t>
            </a:r>
            <a:r>
              <a:rPr lang="tr-TR" dirty="0"/>
              <a:t>), Kaplumbağa (</a:t>
            </a:r>
            <a:r>
              <a:rPr lang="tr-TR" dirty="0" err="1"/>
              <a:t>Kûrma</a:t>
            </a:r>
            <a:r>
              <a:rPr lang="tr-TR" dirty="0"/>
              <a:t>), Domuz (</a:t>
            </a:r>
            <a:r>
              <a:rPr lang="tr-TR" dirty="0" err="1"/>
              <a:t>Varaha</a:t>
            </a:r>
            <a:r>
              <a:rPr lang="tr-TR" dirty="0"/>
              <a:t>), Arslan–insan (</a:t>
            </a:r>
            <a:r>
              <a:rPr lang="tr-TR" dirty="0" err="1"/>
              <a:t>Narasimha</a:t>
            </a:r>
            <a:r>
              <a:rPr lang="tr-TR" dirty="0"/>
              <a:t>), Cüce (</a:t>
            </a:r>
            <a:r>
              <a:rPr lang="tr-TR" dirty="0" err="1"/>
              <a:t>Vamana</a:t>
            </a:r>
            <a:r>
              <a:rPr lang="tr-TR" dirty="0"/>
              <a:t>), </a:t>
            </a:r>
            <a:r>
              <a:rPr lang="tr-TR" dirty="0" err="1"/>
              <a:t>Parashurâma</a:t>
            </a:r>
            <a:r>
              <a:rPr lang="tr-TR" dirty="0"/>
              <a:t>, </a:t>
            </a:r>
            <a:r>
              <a:rPr lang="tr-TR" dirty="0" err="1"/>
              <a:t>Râma</a:t>
            </a:r>
            <a:r>
              <a:rPr lang="tr-TR" dirty="0"/>
              <a:t>, </a:t>
            </a:r>
            <a:r>
              <a:rPr lang="tr-TR" dirty="0" err="1"/>
              <a:t>Krishna</a:t>
            </a:r>
            <a:r>
              <a:rPr lang="tr-TR" dirty="0"/>
              <a:t>, Buddha ve </a:t>
            </a:r>
            <a:r>
              <a:rPr lang="tr-TR" dirty="0" err="1"/>
              <a:t>Kalkin</a:t>
            </a:r>
            <a:r>
              <a:rPr lang="tr-TR" dirty="0"/>
              <a:t>. Bu biçimlendirmelerden anlaşılan odur ki, Hindistan’ın çok değişik bölgelerine ait inançlar </a:t>
            </a:r>
            <a:r>
              <a:rPr lang="tr-TR" dirty="0" err="1"/>
              <a:t>Vishnu</a:t>
            </a:r>
            <a:r>
              <a:rPr lang="tr-TR" dirty="0"/>
              <a:t> dini ve mitolojisi içinde eritilmiştir. </a:t>
            </a:r>
            <a:r>
              <a:rPr lang="tr-TR" dirty="0" err="1"/>
              <a:t>Vishnu’nun</a:t>
            </a:r>
            <a:r>
              <a:rPr lang="tr-TR" dirty="0"/>
              <a:t> bedenlenmeleri hakkında kısaca şunları söyleyebiliriz.</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417 HİNDUİZM</a:t>
            </a:r>
            <a:endParaRPr lang="tr-TR" dirty="0"/>
          </a:p>
        </p:txBody>
      </p:sp>
      <p:sp>
        <p:nvSpPr>
          <p:cNvPr id="3" name="2 İçerik Yer Tutucusu"/>
          <p:cNvSpPr>
            <a:spLocks noGrp="1"/>
          </p:cNvSpPr>
          <p:nvPr>
            <p:ph sz="quarter" idx="1"/>
          </p:nvPr>
        </p:nvSpPr>
        <p:spPr/>
        <p:txBody>
          <a:bodyPr/>
          <a:lstStyle/>
          <a:p>
            <a:pPr algn="ctr"/>
            <a:r>
              <a:rPr lang="tr-TR" dirty="0" err="1"/>
              <a:t>Şiva</a:t>
            </a:r>
            <a:r>
              <a:rPr lang="tr-TR" dirty="0"/>
              <a:t>: Hindu tanrı üçlemesinin üçüncü tanrısıdır. Alnında, iki kaşın arasında üçüncü gözü vardır. Bir şeyi yok edeceği zaman o gözü açıp yok eder. Uzun saçlıdır; saçlarını bazen topuz yapıp toplar. Kutsal Ganga nehri başından çıkar. Keçeleşmiş saçlarında hilal vardır. İki, bazen de dört kolludur. Bir elinde, üç uçlu mızrağı olan </a:t>
            </a:r>
            <a:r>
              <a:rPr lang="tr-TR" dirty="0" err="1"/>
              <a:t>Trişûla’yı</a:t>
            </a:r>
            <a:r>
              <a:rPr lang="tr-TR" dirty="0"/>
              <a:t> tutar.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1359</TotalTime>
  <Words>810</Words>
  <Application>Microsoft Office PowerPoint</Application>
  <PresentationFormat>Ekran Gösterisi (4:3)</PresentationFormat>
  <Paragraphs>32</Paragraphs>
  <Slides>13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Calibri</vt:lpstr>
      <vt:lpstr>Century Schoolbook</vt:lpstr>
      <vt:lpstr>Comic Sans MS</vt:lpstr>
      <vt:lpstr>Wingdings</vt:lpstr>
      <vt:lpstr>Wingdings 2</vt:lpstr>
      <vt:lpstr>Oriel</vt:lpstr>
      <vt:lpstr>                  HİN 417 HİNDUİZM  1. HAFTA  Hindu Tanrıları I      </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lpstr>HİN 417 HİNDUİZM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143</cp:revision>
  <dcterms:created xsi:type="dcterms:W3CDTF">2014-11-21T09:52:05Z</dcterms:created>
  <dcterms:modified xsi:type="dcterms:W3CDTF">2020-03-03T13:12:16Z</dcterms:modified>
</cp:coreProperties>
</file>