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1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3" r:id="rId57"/>
    <p:sldId id="314" r:id="rId58"/>
    <p:sldId id="315" r:id="rId59"/>
    <p:sldId id="316" r:id="rId60"/>
    <p:sldId id="317" r:id="rId61"/>
    <p:sldId id="318" r:id="rId62"/>
    <p:sldId id="312" r:id="rId63"/>
    <p:sldId id="294" r:id="rId64"/>
    <p:sldId id="295" r:id="rId6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00" y="642620"/>
            <a:ext cx="11402060" cy="1637030"/>
          </a:xfrm>
        </p:spPr>
        <p:txBody>
          <a:bodyPr/>
          <a:lstStyle/>
          <a:p>
            <a:r>
              <a:rPr lang="en-US" sz="4400" b="1" dirty="0"/>
              <a:t>FİZİKSEL TIP VE REHABİLİTASYON (FTR) ve LOKOMOTOR SİSTEM (LMS)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FİZİK TEDAVİ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106920" cy="4953000"/>
          </a:xfrm>
        </p:spPr>
        <p:txBody>
          <a:bodyPr/>
          <a:lstStyle/>
          <a:p>
            <a:r>
              <a:rPr lang="en-US"/>
              <a:t>Fizik tedavi, fiziksel metod ve ajanların hastalık, sağlığın bozulması, özürlülük ve engelliliğin tedavisinde kullanılmasıdır.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TIP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310005"/>
            <a:ext cx="5384800" cy="4953000"/>
          </a:xfrm>
        </p:spPr>
        <p:txBody>
          <a:bodyPr/>
          <a:lstStyle/>
          <a:p>
            <a:r>
              <a:rPr lang="en-US"/>
              <a:t>Koruyucu</a:t>
            </a:r>
          </a:p>
          <a:p>
            <a:r>
              <a:rPr lang="en-US"/>
              <a:t>Tedavi edici</a:t>
            </a:r>
          </a:p>
          <a:p>
            <a:r>
              <a:rPr lang="en-US"/>
              <a:t>Rehabilitasyon </a:t>
            </a:r>
          </a:p>
        </p:txBody>
      </p:sp>
      <p:pic>
        <p:nvPicPr>
          <p:cNvPr id="3074" name="Picture 2" descr="Osteoporoz hastalığ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660" y="1549668"/>
            <a:ext cx="3720344" cy="393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Geleneksel Tıp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Tanı ön plandadır</a:t>
            </a:r>
          </a:p>
          <a:p>
            <a:r>
              <a:rPr lang="en-US"/>
              <a:t>Tedavi edilebilir hastalıklara yönelir.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Rehabilitasyon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Tanı şart değildir. </a:t>
            </a:r>
          </a:p>
          <a:p>
            <a:r>
              <a:rPr lang="en-US"/>
              <a:t>İşlevsel sorunlar ön plandadır.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REHABİLİTASYON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55700"/>
            <a:ext cx="5709920" cy="4953000"/>
          </a:xfrm>
        </p:spPr>
        <p:txBody>
          <a:bodyPr/>
          <a:lstStyle/>
          <a:p>
            <a:r>
              <a:rPr lang="en-US"/>
              <a:t>Anatomik, fizyolojik, ruhsal bozulmaların ve çevresel sınırlamaların izin verdiği ölçüde, kişinin; fiziksel, ruhsal, sosyal ve mesleki potansiyellerin en üst seviyeye çıkarılmasıdır.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022350"/>
          </a:xfrm>
        </p:spPr>
        <p:txBody>
          <a:bodyPr/>
          <a:lstStyle/>
          <a:p>
            <a:pPr algn="ctr"/>
            <a:r>
              <a:rPr lang="en-US" b="1"/>
              <a:t>ÖZÜRLÜLÜK ve ENGELLİLİĞİN SINIFLANDIRILMASI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7970"/>
            <a:ext cx="10972800" cy="4953000"/>
          </a:xfrm>
        </p:spPr>
        <p:txBody>
          <a:bodyPr/>
          <a:lstStyle/>
          <a:p>
            <a:r>
              <a:rPr lang="en-US"/>
              <a:t>1.Ortopedik  </a:t>
            </a:r>
            <a:r>
              <a:rPr lang="tr-TR" altLang="en-US"/>
              <a:t>- </a:t>
            </a:r>
            <a:r>
              <a:rPr lang="en-US"/>
              <a:t> Fiziksel</a:t>
            </a:r>
          </a:p>
          <a:p>
            <a:r>
              <a:rPr lang="en-US"/>
              <a:t>2.Görme </a:t>
            </a:r>
            <a:r>
              <a:rPr lang="tr-TR" altLang="en-US"/>
              <a:t>- </a:t>
            </a:r>
            <a:r>
              <a:rPr lang="en-US"/>
              <a:t> Görme</a:t>
            </a:r>
          </a:p>
          <a:p>
            <a:r>
              <a:rPr lang="en-US"/>
              <a:t>3.Mental </a:t>
            </a:r>
            <a:r>
              <a:rPr lang="tr-TR" altLang="en-US"/>
              <a:t>- </a:t>
            </a:r>
            <a:r>
              <a:rPr lang="en-US"/>
              <a:t>Psikolojik </a:t>
            </a:r>
          </a:p>
          <a:p>
            <a:r>
              <a:rPr lang="en-US"/>
              <a:t>4.İşitme </a:t>
            </a:r>
            <a:r>
              <a:rPr lang="tr-TR" altLang="en-US"/>
              <a:t>-</a:t>
            </a:r>
            <a:r>
              <a:rPr lang="en-US"/>
              <a:t> Sağır</a:t>
            </a:r>
          </a:p>
          <a:p>
            <a:r>
              <a:rPr lang="en-US"/>
              <a:t>5.Konuşma </a:t>
            </a:r>
          </a:p>
          <a:p>
            <a:r>
              <a:rPr lang="en-US"/>
              <a:t>6.Mikst</a:t>
            </a:r>
          </a:p>
          <a:p>
            <a:r>
              <a:rPr lang="en-US"/>
              <a:t>7.Diğer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</a:t>
            </a:r>
            <a:r>
              <a:rPr lang="tr-TR" altLang="en-US" b="1"/>
              <a:t>EHABİLİTASYON ETAPLARI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1.Medikal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2.Mesleki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3.Ekomomik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4.Sosyal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Rehabilitasyon Ekibi-1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ekip</a:t>
            </a:r>
            <a:r>
              <a:rPr lang="en-US" dirty="0"/>
              <a:t> </a:t>
            </a:r>
            <a:r>
              <a:rPr lang="en-US" dirty="0" err="1"/>
              <a:t>çalışmasına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</a:p>
          <a:p>
            <a:r>
              <a:rPr lang="en-US" dirty="0" smtClean="0"/>
              <a:t>FTR </a:t>
            </a:r>
            <a:r>
              <a:rPr lang="en-US" dirty="0" err="1" smtClean="0"/>
              <a:t>Uzmanı</a:t>
            </a:r>
            <a:endParaRPr lang="tr-TR" dirty="0" smtClean="0"/>
          </a:p>
          <a:p>
            <a:r>
              <a:rPr lang="en-US" dirty="0" err="1" smtClean="0"/>
              <a:t>Fizyoterapist</a:t>
            </a:r>
            <a:endParaRPr lang="en-US" dirty="0"/>
          </a:p>
          <a:p>
            <a:r>
              <a:rPr lang="en-US" dirty="0" err="1"/>
              <a:t>Hemşire</a:t>
            </a:r>
            <a:endParaRPr lang="en-US" dirty="0"/>
          </a:p>
          <a:p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uğraşı</a:t>
            </a:r>
            <a:r>
              <a:rPr lang="en-US" dirty="0"/>
              <a:t> </a:t>
            </a:r>
            <a:r>
              <a:rPr lang="en-US" dirty="0" err="1"/>
              <a:t>terapisti</a:t>
            </a:r>
            <a:endParaRPr lang="en-US" dirty="0"/>
          </a:p>
          <a:p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çalışmacı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Rehabilitasyon Ekibi-2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Konuşma terapisti</a:t>
            </a:r>
          </a:p>
          <a:p>
            <a:r>
              <a:rPr lang="en-US"/>
              <a:t>Psikolog</a:t>
            </a:r>
          </a:p>
          <a:p>
            <a:r>
              <a:rPr lang="en-US"/>
              <a:t>Ortotist  ve Prostetist</a:t>
            </a:r>
          </a:p>
          <a:p>
            <a:r>
              <a:rPr lang="en-US"/>
              <a:t>Diğer meslek dalları</a:t>
            </a:r>
          </a:p>
          <a:p>
            <a:r>
              <a:rPr lang="en-US"/>
              <a:t>Diğer doktorlar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Fizik Tedavi Hekimi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Ekibin başıdır. </a:t>
            </a:r>
          </a:p>
          <a:p>
            <a:r>
              <a:rPr lang="en-US"/>
              <a:t>Sorumluluk alır. </a:t>
            </a:r>
          </a:p>
          <a:p>
            <a:r>
              <a:rPr lang="en-US"/>
              <a:t>Organize eder. </a:t>
            </a:r>
          </a:p>
          <a:p>
            <a:r>
              <a:rPr lang="en-US"/>
              <a:t>Yönlendirir. </a:t>
            </a:r>
          </a:p>
          <a:p>
            <a:r>
              <a:rPr lang="en-US"/>
              <a:t>Koordine eder. </a:t>
            </a:r>
          </a:p>
          <a:p>
            <a:r>
              <a:rPr lang="en-US"/>
              <a:t>Kontrol eder. </a:t>
            </a:r>
          </a:p>
          <a:p>
            <a:r>
              <a:rPr lang="en-US"/>
              <a:t>Motive eder.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5265" y="556953"/>
            <a:ext cx="9570137" cy="5570797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+mj-lt"/>
              </a:rPr>
              <a:t>                                                                                                                                          SAĞLIK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222222"/>
                </a:solidFill>
                <a:latin typeface="+mj-lt"/>
              </a:rPr>
              <a:t>    Sağlık</a:t>
            </a:r>
            <a:r>
              <a:rPr lang="tr-TR" dirty="0" smtClean="0">
                <a:solidFill>
                  <a:srgbClr val="222222"/>
                </a:solidFill>
                <a:latin typeface="+mj-lt"/>
              </a:rPr>
              <a:t>, </a:t>
            </a:r>
            <a:r>
              <a:rPr lang="tr-TR" dirty="0">
                <a:solidFill>
                  <a:srgbClr val="222222"/>
                </a:solidFill>
                <a:latin typeface="+mj-lt"/>
              </a:rPr>
              <a:t>canlı bir organizmanın işlevsel ve </a:t>
            </a:r>
            <a:r>
              <a:rPr lang="tr-TR" dirty="0" err="1">
                <a:solidFill>
                  <a:srgbClr val="222222"/>
                </a:solidFill>
                <a:latin typeface="+mj-lt"/>
              </a:rPr>
              <a:t>metabolik</a:t>
            </a:r>
            <a:r>
              <a:rPr lang="tr-TR" dirty="0">
                <a:solidFill>
                  <a:srgbClr val="222222"/>
                </a:solidFill>
                <a:latin typeface="+mj-lt"/>
              </a:rPr>
              <a:t> etkinlik düzeyidir. İnsanlarda, etrafla fiziksel, zihinsel, psikolojik </a:t>
            </a:r>
            <a:r>
              <a:rPr lang="tr-TR" dirty="0" smtClean="0">
                <a:solidFill>
                  <a:srgbClr val="222222"/>
                </a:solidFill>
                <a:latin typeface="+mj-lt"/>
              </a:rPr>
              <a:t>ve </a:t>
            </a:r>
            <a:r>
              <a:rPr lang="tr-TR" dirty="0">
                <a:solidFill>
                  <a:srgbClr val="222222"/>
                </a:solidFill>
                <a:latin typeface="+mj-lt"/>
              </a:rPr>
              <a:t>sosyal değişimlerle karşılaştıklarında fertlerin veya toplulukların uyum sağlama ve kendiliğinden yönetme özelliği vardır. </a:t>
            </a:r>
            <a:endParaRPr lang="tr-TR" dirty="0" smtClean="0">
              <a:solidFill>
                <a:srgbClr val="222222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rgbClr val="222222"/>
                </a:solidFill>
                <a:latin typeface="+mj-lt"/>
              </a:rPr>
              <a:t>1948 </a:t>
            </a:r>
            <a:r>
              <a:rPr lang="tr-TR" dirty="0">
                <a:solidFill>
                  <a:srgbClr val="222222"/>
                </a:solidFill>
                <a:latin typeface="+mj-lt"/>
              </a:rPr>
              <a:t>anayasasında sağlığı daha genel bir manada “yalnızca bedensel, zihinsel ve sosyal özgürlüğünün eksik olduğu </a:t>
            </a:r>
            <a:r>
              <a:rPr lang="tr-TR" dirty="0" smtClean="0">
                <a:solidFill>
                  <a:srgbClr val="222222"/>
                </a:solidFill>
                <a:latin typeface="+mj-lt"/>
              </a:rPr>
              <a:t>bir  </a:t>
            </a:r>
            <a:r>
              <a:rPr lang="tr-TR" dirty="0">
                <a:solidFill>
                  <a:srgbClr val="222222"/>
                </a:solidFill>
                <a:latin typeface="+mj-lt"/>
              </a:rPr>
              <a:t>hastalık hali değil, hastalık veya zayıflığın olmaması” olarak tanımladı.</a:t>
            </a:r>
            <a:endParaRPr lang="tr-TR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2581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Hemşire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Kişisel hijyeni sağlar. </a:t>
            </a:r>
          </a:p>
          <a:p>
            <a:r>
              <a:rPr lang="en-US"/>
              <a:t>Mesane ve barsak bakımını uygular. </a:t>
            </a:r>
          </a:p>
          <a:p>
            <a:r>
              <a:rPr lang="en-US"/>
              <a:t>Çevresel faktörleri kontrol eder. </a:t>
            </a:r>
          </a:p>
          <a:p>
            <a:r>
              <a:rPr lang="en-US"/>
              <a:t>İlaç tedavisini yürütür. </a:t>
            </a:r>
          </a:p>
          <a:p>
            <a:r>
              <a:rPr lang="en-US"/>
              <a:t>Cilt bakımına özen gösterir. </a:t>
            </a:r>
          </a:p>
          <a:p>
            <a:r>
              <a:rPr lang="en-US"/>
              <a:t>GYA, cihaz kullanımına yardımcı olur. </a:t>
            </a:r>
          </a:p>
          <a:p>
            <a:r>
              <a:rPr lang="en-US"/>
              <a:t>Doktoru ve ekibi hastanın gelişimi hakkında bilgilendirir.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Fizyoterapist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Egzersiz yaptırır. </a:t>
            </a:r>
          </a:p>
          <a:p>
            <a:r>
              <a:rPr lang="en-US"/>
              <a:t>Kas testi yapar. </a:t>
            </a:r>
          </a:p>
          <a:p>
            <a:r>
              <a:rPr lang="en-US"/>
              <a:t>Transfer aktivitelerini öğretir. </a:t>
            </a:r>
          </a:p>
          <a:p>
            <a:r>
              <a:rPr lang="en-US"/>
              <a:t>Tekerlekli sandalye, baston ve koltuk değneği kullanımını öğretir. </a:t>
            </a:r>
          </a:p>
          <a:p>
            <a:r>
              <a:rPr lang="en-US"/>
              <a:t>Fizik tedavi araçlarını kullanır. </a:t>
            </a:r>
          </a:p>
          <a:p>
            <a:r>
              <a:rPr lang="en-US"/>
              <a:t>Yürüme ve postür eğitimi yaptırır.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Terapist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Fizik tedavi cihazlarını uygular. </a:t>
            </a:r>
          </a:p>
          <a:p>
            <a:r>
              <a:rPr lang="en-US"/>
              <a:t>1.Elektroterapi</a:t>
            </a:r>
          </a:p>
          <a:p>
            <a:r>
              <a:rPr lang="en-US"/>
              <a:t>2.Yüzeyel ısıtıcı(IR, HP, Parafin) </a:t>
            </a:r>
          </a:p>
          <a:p>
            <a:r>
              <a:rPr lang="en-US"/>
              <a:t>3.Derin ısıtıcı (UST, KDT, MDD) </a:t>
            </a:r>
          </a:p>
          <a:p>
            <a:r>
              <a:rPr lang="en-US"/>
              <a:t>4.Traksiyon</a:t>
            </a:r>
          </a:p>
          <a:p>
            <a:r>
              <a:rPr lang="en-US"/>
              <a:t>5.Masaj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İş Uğraşı Terapisti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5594985" cy="4953000"/>
          </a:xfrm>
        </p:spPr>
        <p:txBody>
          <a:bodyPr/>
          <a:lstStyle/>
          <a:p>
            <a:r>
              <a:rPr lang="en-US"/>
              <a:t>GYA'yı sağlar. </a:t>
            </a:r>
          </a:p>
          <a:p>
            <a:r>
              <a:rPr lang="en-US"/>
              <a:t>Ortez ve yardımcı cihaz kullanımını öğretir. </a:t>
            </a:r>
          </a:p>
          <a:p>
            <a:r>
              <a:rPr lang="en-US"/>
              <a:t>Özel becerilerine göre uğraşı yaptırır. </a:t>
            </a:r>
          </a:p>
          <a:p>
            <a:r>
              <a:rPr lang="en-US"/>
              <a:t>Mesleki yönlendirme yapar. </a:t>
            </a:r>
          </a:p>
          <a:p>
            <a:r>
              <a:rPr lang="en-US"/>
              <a:t>Diğer ekip elemanlarına yardımcı olur.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Ortez-Protez Teknisyeni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6322695" cy="4953000"/>
          </a:xfrm>
        </p:spPr>
        <p:txBody>
          <a:bodyPr/>
          <a:lstStyle/>
          <a:p>
            <a:r>
              <a:rPr lang="en-US"/>
              <a:t>Değerlendirir. </a:t>
            </a:r>
          </a:p>
          <a:p>
            <a:r>
              <a:rPr lang="en-US"/>
              <a:t>Ölçü alır. </a:t>
            </a:r>
          </a:p>
          <a:p>
            <a:r>
              <a:rPr lang="en-US"/>
              <a:t>Ortez protez üretir. </a:t>
            </a:r>
          </a:p>
          <a:p>
            <a:r>
              <a:rPr lang="en-US"/>
              <a:t>Takip eder. </a:t>
            </a:r>
          </a:p>
          <a:p>
            <a:r>
              <a:rPr lang="en-US"/>
              <a:t>Cihazların kullanım ve bakımını hastalara öğretir. </a:t>
            </a:r>
          </a:p>
          <a:p>
            <a:r>
              <a:rPr lang="en-US"/>
              <a:t>Ekibin diğer elemanları ile işbirliği halinde çalışır.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Konuşma Terapisti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6628130" cy="4953000"/>
          </a:xfrm>
        </p:spPr>
        <p:txBody>
          <a:bodyPr/>
          <a:lstStyle/>
          <a:p>
            <a:r>
              <a:rPr lang="en-US" sz="2800"/>
              <a:t>Afazi, dizartri ve apraksi gibi konuşma bozukluklarını değerlendirir. </a:t>
            </a:r>
          </a:p>
          <a:p>
            <a:r>
              <a:rPr lang="en-US" sz="2800"/>
              <a:t>Konuşma yanında anlama, okuma ve yazmayı da ele alır. </a:t>
            </a:r>
          </a:p>
          <a:p>
            <a:r>
              <a:rPr lang="en-US" sz="2800"/>
              <a:t>Beslenme ve yutkunma ile ilgilenir. </a:t>
            </a:r>
          </a:p>
          <a:p>
            <a:r>
              <a:rPr lang="en-US" sz="2800"/>
              <a:t>Diğer iletişim sorunları ve bunlara uygun tedavileri düzenler. </a:t>
            </a:r>
          </a:p>
          <a:p>
            <a:r>
              <a:rPr lang="en-US" sz="2800"/>
              <a:t>İleri teknoloji gerektiren yöntemleri uygulatır. </a:t>
            </a:r>
          </a:p>
          <a:p>
            <a:r>
              <a:rPr lang="en-US" sz="2800"/>
              <a:t>Aile ve hastayı eğitir ve danışmanlık yapar.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Psikolog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Hastanın psikolojik durumunu değerlendirir. </a:t>
            </a:r>
          </a:p>
          <a:p>
            <a:r>
              <a:rPr lang="en-US"/>
              <a:t>Zeka,bellek ve algılama işlevlerini test eder. </a:t>
            </a:r>
          </a:p>
          <a:p>
            <a:r>
              <a:rPr lang="en-US"/>
              <a:t>Test sonuçlarını tedavi planında uygular. </a:t>
            </a:r>
          </a:p>
          <a:p>
            <a:r>
              <a:rPr lang="en-US"/>
              <a:t>Hasta ve aileyi eğitir. </a:t>
            </a:r>
          </a:p>
          <a:p>
            <a:r>
              <a:rPr lang="en-US"/>
              <a:t>Aileye danışmanlık yapar.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Sosyal Çalışmacı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Hastayı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 smtClean="0"/>
              <a:t>açı</a:t>
            </a:r>
            <a:r>
              <a:rPr lang="tr-TR" dirty="0" smtClean="0"/>
              <a:t>d</a:t>
            </a:r>
            <a:r>
              <a:rPr lang="en-US" dirty="0" smtClean="0"/>
              <a:t>an </a:t>
            </a:r>
            <a:r>
              <a:rPr lang="en-US" dirty="0" err="1"/>
              <a:t>değerlendirir</a:t>
            </a:r>
            <a:r>
              <a:rPr lang="en-US" dirty="0"/>
              <a:t>. (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tarzı</a:t>
            </a:r>
            <a:r>
              <a:rPr lang="en-US" dirty="0"/>
              <a:t>, </a:t>
            </a:r>
            <a:r>
              <a:rPr lang="en-US" dirty="0" err="1"/>
              <a:t>aile</a:t>
            </a:r>
            <a:r>
              <a:rPr lang="en-US" dirty="0"/>
              <a:t>, </a:t>
            </a:r>
            <a:r>
              <a:rPr lang="en-US" dirty="0" err="1"/>
              <a:t>finansman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, </a:t>
            </a:r>
            <a:r>
              <a:rPr lang="en-US" dirty="0" err="1"/>
              <a:t>çevresel</a:t>
            </a:r>
            <a:r>
              <a:rPr lang="en-US" dirty="0"/>
              <a:t> </a:t>
            </a:r>
            <a:r>
              <a:rPr lang="en-US" dirty="0" err="1"/>
              <a:t>faktörler</a:t>
            </a:r>
            <a:r>
              <a:rPr lang="en-US" dirty="0"/>
              <a:t>) </a:t>
            </a:r>
          </a:p>
          <a:p>
            <a:r>
              <a:rPr lang="en-US" dirty="0"/>
              <a:t>Hasta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tr-TR" dirty="0" smtClean="0"/>
              <a:t>r</a:t>
            </a:r>
            <a:r>
              <a:rPr lang="en-US" dirty="0" smtClean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alışverişi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</a:p>
          <a:p>
            <a:r>
              <a:rPr lang="en-US" dirty="0" err="1"/>
              <a:t>Finansman</a:t>
            </a:r>
            <a:r>
              <a:rPr lang="en-US" dirty="0"/>
              <a:t> </a:t>
            </a:r>
            <a:r>
              <a:rPr lang="en-US" dirty="0" err="1"/>
              <a:t>kaynaklarını</a:t>
            </a:r>
            <a:r>
              <a:rPr lang="en-US" dirty="0"/>
              <a:t> </a:t>
            </a:r>
            <a:r>
              <a:rPr lang="en-US" dirty="0" err="1"/>
              <a:t>koordine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en-US" dirty="0"/>
              <a:t> </a:t>
            </a:r>
            <a:r>
              <a:rPr lang="en-US" dirty="0" err="1" smtClean="0"/>
              <a:t>iç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gerekirse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r>
              <a:rPr lang="en-US" dirty="0"/>
              <a:t>Hasta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aileye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 </a:t>
            </a:r>
          </a:p>
          <a:p>
            <a:r>
              <a:rPr lang="en-US" dirty="0" err="1"/>
              <a:t>Taburculuk</a:t>
            </a:r>
            <a:r>
              <a:rPr lang="en-US" dirty="0"/>
              <a:t> </a:t>
            </a:r>
            <a:r>
              <a:rPr lang="en-US" dirty="0" err="1"/>
              <a:t>planına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Meslek danışmanı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Gerçekçi</a:t>
            </a:r>
            <a:r>
              <a:rPr lang="en-US" dirty="0"/>
              <a:t> </a:t>
            </a:r>
            <a:r>
              <a:rPr lang="en-US" dirty="0" err="1" smtClean="0"/>
              <a:t>meslek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amaçlara</a:t>
            </a:r>
            <a:r>
              <a:rPr lang="en-US" dirty="0"/>
              <a:t> </a:t>
            </a:r>
            <a:r>
              <a:rPr lang="en-US" dirty="0" err="1"/>
              <a:t>ulaşabilmesi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</a:p>
          <a:p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yatkınlık</a:t>
            </a:r>
            <a:r>
              <a:rPr lang="en-US" dirty="0"/>
              <a:t>,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yeteneklerini</a:t>
            </a:r>
            <a:r>
              <a:rPr lang="en-US" dirty="0"/>
              <a:t> </a:t>
            </a:r>
            <a:r>
              <a:rPr lang="en-US" dirty="0" err="1"/>
              <a:t>değerlendirir</a:t>
            </a:r>
            <a:r>
              <a:rPr lang="en-US" dirty="0"/>
              <a:t>. </a:t>
            </a:r>
          </a:p>
          <a:p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ortamı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hastaya</a:t>
            </a:r>
            <a:r>
              <a:rPr lang="en-US" dirty="0"/>
              <a:t> </a:t>
            </a:r>
            <a:r>
              <a:rPr lang="en-US" dirty="0" err="1"/>
              <a:t>danışmanlık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 </a:t>
            </a:r>
          </a:p>
          <a:p>
            <a:r>
              <a:rPr lang="en-US" dirty="0" err="1"/>
              <a:t>İşçi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işveren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hale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tr-TR" altLang="en-US" dirty="0"/>
              <a:t>çaba harcar,</a:t>
            </a:r>
          </a:p>
          <a:p>
            <a:r>
              <a:rPr lang="tr-TR" altLang="en-US" dirty="0"/>
              <a:t>Hasta ve iş ve işçi bulma kurumları arasında gerekli iletişimi sağlar</a:t>
            </a:r>
          </a:p>
          <a:p>
            <a:r>
              <a:rPr lang="tr-TR" altLang="en-US" dirty="0"/>
              <a:t>Meslek kazanabilecek durumda olanlara eğitim, destek ve danışmanlık yapar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88695"/>
          </a:xfrm>
        </p:spPr>
        <p:txBody>
          <a:bodyPr/>
          <a:lstStyle/>
          <a:p>
            <a:pPr algn="ctr"/>
            <a:r>
              <a:rPr lang="tr-TR" altLang="en-US" b="1"/>
              <a:t>Diğer Rehabilitasyon </a:t>
            </a:r>
            <a:br>
              <a:rPr lang="tr-TR" altLang="en-US" b="1"/>
            </a:br>
            <a:r>
              <a:rPr lang="tr-TR" altLang="en-US" b="1"/>
              <a:t>Professionelleri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3430"/>
            <a:ext cx="10972800" cy="5449570"/>
          </a:xfrm>
        </p:spPr>
        <p:txBody>
          <a:bodyPr/>
          <a:lstStyle/>
          <a:p>
            <a:r>
              <a:rPr lang="tr-TR" altLang="en-US" sz="1900" b="1"/>
              <a:t>Odiyolog</a:t>
            </a:r>
          </a:p>
          <a:p>
            <a:r>
              <a:rPr lang="tr-TR" altLang="en-US" sz="1900" b="1"/>
              <a:t>Tıp mühendisi</a:t>
            </a:r>
          </a:p>
          <a:p>
            <a:r>
              <a:rPr lang="tr-TR" altLang="en-US" sz="1900" b="1"/>
              <a:t>Çocuk eğitim uzmanı</a:t>
            </a:r>
          </a:p>
          <a:p>
            <a:r>
              <a:rPr lang="tr-TR" altLang="en-US" sz="1900" b="1"/>
              <a:t>Dans terapisti</a:t>
            </a:r>
          </a:p>
          <a:p>
            <a:r>
              <a:rPr lang="tr-TR" altLang="en-US" sz="1900" b="1"/>
              <a:t>Diş hekimi</a:t>
            </a:r>
          </a:p>
          <a:p>
            <a:r>
              <a:rPr lang="tr-TR" altLang="en-US" sz="1900" b="1"/>
              <a:t>Diyetisyen</a:t>
            </a:r>
          </a:p>
          <a:p>
            <a:r>
              <a:rPr lang="tr-TR" altLang="en-US" sz="1900" b="1"/>
              <a:t>Enterostomi terapisti</a:t>
            </a:r>
          </a:p>
          <a:p>
            <a:r>
              <a:rPr lang="tr-TR" altLang="en-US" sz="1900" b="1"/>
              <a:t>Hipoterapist</a:t>
            </a:r>
          </a:p>
          <a:p>
            <a:r>
              <a:rPr lang="tr-TR" altLang="en-US" sz="1900" b="1"/>
              <a:t>Bitki ekme terapisti</a:t>
            </a:r>
          </a:p>
          <a:p>
            <a:r>
              <a:rPr lang="tr-TR" altLang="en-US" sz="1900" b="1"/>
              <a:t>Hastane öğretmeni</a:t>
            </a:r>
          </a:p>
          <a:p>
            <a:r>
              <a:rPr lang="tr-TR" altLang="en-US" sz="1900" b="1"/>
              <a:t>Hidroterapist</a:t>
            </a:r>
          </a:p>
          <a:p>
            <a:r>
              <a:rPr lang="tr-TR" altLang="en-US" sz="1900" b="1"/>
              <a:t>Kineziyoterapist</a:t>
            </a:r>
          </a:p>
          <a:p>
            <a:r>
              <a:rPr lang="tr-TR" altLang="en-US" sz="1900" b="1"/>
              <a:t>Maksilofasyal protez teknisyeni</a:t>
            </a:r>
          </a:p>
          <a:p>
            <a:r>
              <a:rPr lang="tr-TR" altLang="en-US" sz="1900" b="1"/>
              <a:t>Müzik terapisti</a:t>
            </a:r>
          </a:p>
          <a:p>
            <a:r>
              <a:rPr lang="tr-TR" altLang="en-US" sz="1900" b="1"/>
              <a:t>Podiatrist</a:t>
            </a:r>
          </a:p>
          <a:p>
            <a:r>
              <a:rPr lang="tr-TR" altLang="en-US" sz="1900" b="1"/>
              <a:t>Boş zaman terapisti</a:t>
            </a:r>
          </a:p>
          <a:p>
            <a:r>
              <a:rPr lang="tr-TR" altLang="en-US" sz="1900" b="1"/>
              <a:t>Diğer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SAĞLIK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9970" y="1067435"/>
            <a:ext cx="7967980" cy="1890395"/>
          </a:xfrm>
        </p:spPr>
        <p:txBody>
          <a:bodyPr/>
          <a:lstStyle/>
          <a:p>
            <a:pPr algn="ctr"/>
            <a:r>
              <a:rPr lang="en-US" dirty="0"/>
              <a:t>DSÖ: </a:t>
            </a:r>
          </a:p>
          <a:p>
            <a:pPr marL="0" indent="0" algn="ctr">
              <a:buNone/>
            </a:pPr>
            <a:r>
              <a:rPr lang="en-US" dirty="0" err="1"/>
              <a:t>Fiziksel</a:t>
            </a:r>
            <a:r>
              <a:rPr lang="en-US" dirty="0"/>
              <a:t>, </a:t>
            </a:r>
            <a:r>
              <a:rPr lang="en-US" dirty="0" err="1"/>
              <a:t>ruhsal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yönden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iyilik</a:t>
            </a:r>
            <a:r>
              <a:rPr lang="en-US" dirty="0"/>
              <a:t> </a:t>
            </a:r>
            <a:r>
              <a:rPr lang="en-US" dirty="0" err="1"/>
              <a:t>halidir</a:t>
            </a:r>
            <a:r>
              <a:rPr lang="en-US" dirty="0"/>
              <a:t>. </a:t>
            </a:r>
          </a:p>
        </p:txBody>
      </p:sp>
      <p:pic>
        <p:nvPicPr>
          <p:cNvPr id="1026" name="Picture 2" descr="http://www.tarihiolaylar.com/img/tarihiolaylar/tarihi_olaylar_who-jpg_786718748_143385761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837" y="2692130"/>
            <a:ext cx="5611528" cy="343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LOKOMOTOR SİSTEM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59610"/>
            <a:ext cx="10972800" cy="4168140"/>
          </a:xfrm>
        </p:spPr>
        <p:txBody>
          <a:bodyPr/>
          <a:lstStyle/>
          <a:p>
            <a:r>
              <a:rPr lang="tr-TR" altLang="en-US" dirty="0"/>
              <a:t>1. </a:t>
            </a:r>
            <a:r>
              <a:rPr lang="tr-TR" altLang="en-US" dirty="0" err="1" smtClean="0"/>
              <a:t>Müsküloskeletal</a:t>
            </a:r>
            <a:r>
              <a:rPr lang="tr-TR" altLang="en-US" dirty="0" smtClean="0"/>
              <a:t> sistem</a:t>
            </a:r>
            <a:endParaRPr lang="tr-TR" altLang="en-US" dirty="0"/>
          </a:p>
          <a:p>
            <a:r>
              <a:rPr lang="tr-TR" altLang="en-US" dirty="0"/>
              <a:t>2. Hareket sistemi</a:t>
            </a:r>
          </a:p>
          <a:p>
            <a:r>
              <a:rPr lang="tr-TR" altLang="en-US" dirty="0"/>
              <a:t>3. Ortopedik sistem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LOKOMOTOR SİSTEM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Romatizmal</a:t>
            </a:r>
          </a:p>
          <a:p>
            <a:endParaRPr lang="tr-TR" altLang="en-US"/>
          </a:p>
          <a:p>
            <a:endParaRPr lang="tr-TR" altLang="en-US"/>
          </a:p>
          <a:p>
            <a:r>
              <a:rPr lang="tr-TR" altLang="en-US"/>
              <a:t>Travmatik&amp;ortopedik</a:t>
            </a:r>
          </a:p>
          <a:p>
            <a:endParaRPr lang="tr-TR" altLang="en-US"/>
          </a:p>
          <a:p>
            <a:endParaRPr lang="tr-TR" altLang="en-US"/>
          </a:p>
          <a:p>
            <a:r>
              <a:rPr lang="tr-TR" altLang="en-US"/>
              <a:t>Nörolojik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/>
              <a:t>FTR alanına giren bazı hastalıklar</a:t>
            </a:r>
            <a:r>
              <a:rPr lang="en-US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774065"/>
            <a:ext cx="5384800" cy="5353685"/>
          </a:xfrm>
        </p:spPr>
        <p:txBody>
          <a:bodyPr/>
          <a:lstStyle/>
          <a:p>
            <a:r>
              <a:rPr lang="en-US" sz="1500" b="1"/>
              <a:t>Disk hernileri</a:t>
            </a:r>
          </a:p>
          <a:p>
            <a:r>
              <a:rPr lang="en-US" sz="1500" b="1"/>
              <a:t>Osteoartrit</a:t>
            </a:r>
          </a:p>
          <a:p>
            <a:r>
              <a:rPr lang="en-US" sz="1500" b="1"/>
              <a:t>Osteoporoz</a:t>
            </a:r>
          </a:p>
          <a:p>
            <a:r>
              <a:rPr lang="en-US" sz="1500" b="1"/>
              <a:t>Yumuşak doku romatizması</a:t>
            </a:r>
          </a:p>
          <a:p>
            <a:r>
              <a:rPr lang="en-US" sz="1500" b="1"/>
              <a:t>AS</a:t>
            </a:r>
          </a:p>
          <a:p>
            <a:r>
              <a:rPr lang="en-US" sz="1500" b="1"/>
              <a:t>RA</a:t>
            </a:r>
          </a:p>
          <a:p>
            <a:r>
              <a:rPr lang="en-US" sz="1500" b="1"/>
              <a:t>Kronik ağrı</a:t>
            </a:r>
          </a:p>
          <a:p>
            <a:r>
              <a:rPr lang="en-US" sz="1500" b="1"/>
              <a:t>Temporamandibuler disfonksiyon</a:t>
            </a:r>
          </a:p>
          <a:p>
            <a:r>
              <a:rPr lang="en-US" sz="1500" b="1"/>
              <a:t>Boyun ağrısı </a:t>
            </a:r>
          </a:p>
          <a:p>
            <a:r>
              <a:rPr lang="en-US" sz="1500" b="1"/>
              <a:t>Sırt ağrısı</a:t>
            </a:r>
          </a:p>
          <a:p>
            <a:r>
              <a:rPr lang="en-US" sz="1500" b="1"/>
              <a:t>Bel ağrısı</a:t>
            </a:r>
          </a:p>
          <a:p>
            <a:r>
              <a:rPr lang="en-US" sz="1500" b="1"/>
              <a:t>Üst ektremite ağrısı</a:t>
            </a:r>
          </a:p>
          <a:p>
            <a:r>
              <a:rPr lang="en-US" sz="1500" b="1"/>
              <a:t>Alt ekstremite ağrısı</a:t>
            </a:r>
          </a:p>
          <a:p>
            <a:r>
              <a:rPr lang="en-US" sz="1500" b="1"/>
              <a:t>Metabolik bone disease</a:t>
            </a:r>
          </a:p>
          <a:p>
            <a:r>
              <a:rPr lang="en-US" sz="1500" b="1"/>
              <a:t>Metabolik eklem h. </a:t>
            </a:r>
          </a:p>
          <a:p>
            <a:r>
              <a:rPr lang="en-US" sz="1500" b="1"/>
              <a:t>Miyofasyal ağrı </a:t>
            </a:r>
          </a:p>
          <a:p>
            <a:r>
              <a:rPr lang="en-US" sz="1500" b="1"/>
              <a:t>Periferik damar h. </a:t>
            </a:r>
          </a:p>
          <a:p>
            <a:r>
              <a:rPr lang="en-US" sz="1500" b="1"/>
              <a:t>Kümülatif travma h. </a:t>
            </a:r>
          </a:p>
          <a:p>
            <a:r>
              <a:rPr lang="en-US" sz="1500" b="1"/>
              <a:t>Hemipleji</a:t>
            </a:r>
          </a:p>
          <a:p>
            <a:r>
              <a:rPr lang="en-US" sz="1500" b="1"/>
              <a:t>Travmatik beyin hasarı </a:t>
            </a:r>
          </a:p>
          <a:p>
            <a:r>
              <a:rPr lang="en-US" sz="1500" b="1"/>
              <a:t>Spinal kord hasarı</a:t>
            </a:r>
          </a:p>
          <a:p>
            <a:r>
              <a:rPr lang="en-US" sz="1500" b="1"/>
              <a:t>Periferik sinir hasarı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97600" y="774065"/>
            <a:ext cx="5384800" cy="5353685"/>
          </a:xfrm>
        </p:spPr>
        <p:txBody>
          <a:bodyPr/>
          <a:lstStyle/>
          <a:p>
            <a:r>
              <a:rPr lang="en-US" sz="1500" dirty="0" err="1"/>
              <a:t>Müsküler</a:t>
            </a:r>
            <a:r>
              <a:rPr lang="en-US" sz="1500" dirty="0"/>
              <a:t> </a:t>
            </a:r>
            <a:r>
              <a:rPr lang="en-US" sz="1500" dirty="0" err="1"/>
              <a:t>distrofi</a:t>
            </a:r>
            <a:endParaRPr lang="en-US" sz="1500" dirty="0"/>
          </a:p>
          <a:p>
            <a:r>
              <a:rPr lang="en-US" sz="1500" dirty="0" err="1"/>
              <a:t>Multipl</a:t>
            </a:r>
            <a:r>
              <a:rPr lang="en-US" sz="1500" dirty="0"/>
              <a:t> </a:t>
            </a:r>
            <a:r>
              <a:rPr lang="en-US" sz="1500" dirty="0" err="1"/>
              <a:t>skleroz</a:t>
            </a:r>
            <a:endParaRPr lang="en-US" sz="1500" dirty="0"/>
          </a:p>
          <a:p>
            <a:r>
              <a:rPr lang="en-US" sz="1500" dirty="0" err="1"/>
              <a:t>Travmatik</a:t>
            </a:r>
            <a:r>
              <a:rPr lang="en-US" sz="1500" dirty="0"/>
              <a:t> </a:t>
            </a:r>
            <a:r>
              <a:rPr lang="en-US" sz="1500" dirty="0" err="1"/>
              <a:t>lokomotor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h. </a:t>
            </a:r>
          </a:p>
          <a:p>
            <a:r>
              <a:rPr lang="en-US" sz="1500" dirty="0" err="1"/>
              <a:t>Vestibuler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Artoplasti</a:t>
            </a:r>
            <a:r>
              <a:rPr lang="en-US" sz="1500" dirty="0"/>
              <a:t> </a:t>
            </a:r>
            <a:r>
              <a:rPr lang="en-US" sz="1500" dirty="0" err="1"/>
              <a:t>sonrası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/>
              <a:t>Parkinson h. </a:t>
            </a:r>
          </a:p>
          <a:p>
            <a:r>
              <a:rPr lang="en-US" sz="1500" dirty="0" err="1"/>
              <a:t>Skolyoz</a:t>
            </a:r>
            <a:endParaRPr lang="en-US" sz="1500" dirty="0"/>
          </a:p>
          <a:p>
            <a:r>
              <a:rPr lang="en-US" sz="1500" dirty="0" err="1"/>
              <a:t>Spastisite</a:t>
            </a:r>
            <a:endParaRPr lang="en-US" sz="1500" dirty="0"/>
          </a:p>
          <a:p>
            <a:r>
              <a:rPr lang="en-US" sz="1500" dirty="0" err="1"/>
              <a:t>Basınç</a:t>
            </a:r>
            <a:r>
              <a:rPr lang="en-US" sz="1500" dirty="0"/>
              <a:t> </a:t>
            </a:r>
            <a:r>
              <a:rPr lang="en-US" sz="1500" dirty="0" err="1"/>
              <a:t>yaraları</a:t>
            </a:r>
            <a:endParaRPr lang="en-US" sz="1500" dirty="0"/>
          </a:p>
          <a:p>
            <a:r>
              <a:rPr lang="en-US" sz="1500" dirty="0" err="1" smtClean="0"/>
              <a:t>Ampüte</a:t>
            </a:r>
            <a:r>
              <a:rPr lang="en-US" sz="1500" dirty="0" smtClean="0"/>
              <a:t> </a:t>
            </a:r>
            <a:r>
              <a:rPr lang="en-US" sz="1500" dirty="0" err="1"/>
              <a:t>rehabilitasyonu</a:t>
            </a:r>
            <a:endParaRPr lang="en-US" sz="1500" dirty="0"/>
          </a:p>
          <a:p>
            <a:r>
              <a:rPr lang="en-US" sz="1500" dirty="0"/>
              <a:t>El </a:t>
            </a:r>
            <a:r>
              <a:rPr lang="en-US" sz="1500" dirty="0" err="1"/>
              <a:t>rehabilitasyonu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Spor</a:t>
            </a:r>
            <a:r>
              <a:rPr lang="en-US" sz="1500" dirty="0"/>
              <a:t> </a:t>
            </a:r>
            <a:r>
              <a:rPr lang="en-US" sz="1500" dirty="0" err="1"/>
              <a:t>yaralanmaları</a:t>
            </a:r>
            <a:r>
              <a:rPr lang="en-US" sz="1500" dirty="0"/>
              <a:t> </a:t>
            </a:r>
            <a:r>
              <a:rPr lang="en-US" sz="1500" dirty="0" err="1"/>
              <a:t>rehabilitasyonu</a:t>
            </a:r>
            <a:r>
              <a:rPr lang="en-US" sz="1500" dirty="0"/>
              <a:t> </a:t>
            </a:r>
          </a:p>
          <a:p>
            <a:r>
              <a:rPr lang="en-US" sz="1500" dirty="0"/>
              <a:t>CP</a:t>
            </a:r>
          </a:p>
          <a:p>
            <a:r>
              <a:rPr lang="en-US" sz="1500" dirty="0" err="1"/>
              <a:t>Poliomiyelit</a:t>
            </a:r>
            <a:endParaRPr lang="en-US" sz="1500" dirty="0"/>
          </a:p>
          <a:p>
            <a:r>
              <a:rPr lang="en-US" sz="1500" dirty="0" err="1"/>
              <a:t>Postpolio</a:t>
            </a:r>
            <a:r>
              <a:rPr lang="en-US" sz="1500" dirty="0"/>
              <a:t> </a:t>
            </a:r>
            <a:r>
              <a:rPr lang="en-US" sz="1500" dirty="0" err="1"/>
              <a:t>sendromu</a:t>
            </a:r>
            <a:endParaRPr lang="en-US" sz="1500" dirty="0"/>
          </a:p>
          <a:p>
            <a:r>
              <a:rPr lang="en-US" sz="1500" dirty="0" err="1"/>
              <a:t>Guillan</a:t>
            </a:r>
            <a:r>
              <a:rPr lang="en-US" sz="1500" dirty="0"/>
              <a:t> barre </a:t>
            </a:r>
            <a:r>
              <a:rPr lang="en-US" sz="1500" dirty="0" err="1"/>
              <a:t>sendromu</a:t>
            </a:r>
            <a:endParaRPr lang="en-US" sz="1500" dirty="0"/>
          </a:p>
          <a:p>
            <a:r>
              <a:rPr lang="en-US" sz="1500" dirty="0" err="1"/>
              <a:t>Kardiak</a:t>
            </a:r>
            <a:r>
              <a:rPr lang="en-US" sz="1500" dirty="0"/>
              <a:t> </a:t>
            </a:r>
            <a:r>
              <a:rPr lang="en-US" sz="1500" dirty="0" err="1"/>
              <a:t>rehabilitasyonu</a:t>
            </a:r>
            <a:endParaRPr lang="en-US" sz="1500" dirty="0"/>
          </a:p>
          <a:p>
            <a:r>
              <a:rPr lang="en-US" sz="1500" dirty="0" err="1"/>
              <a:t>Pulmoner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Pediyatric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/>
              <a:t>Geriatric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Mesane</a:t>
            </a:r>
            <a:r>
              <a:rPr lang="en-US" sz="1500" dirty="0"/>
              <a:t> </a:t>
            </a:r>
            <a:r>
              <a:rPr lang="en-US" sz="1500" dirty="0" err="1"/>
              <a:t>ve</a:t>
            </a:r>
            <a:r>
              <a:rPr lang="en-US" sz="1500" dirty="0"/>
              <a:t> </a:t>
            </a:r>
            <a:r>
              <a:rPr lang="en-US" sz="1500" dirty="0" err="1"/>
              <a:t>barsak</a:t>
            </a:r>
            <a:r>
              <a:rPr lang="en-US" sz="1500" dirty="0"/>
              <a:t> </a:t>
            </a:r>
            <a:r>
              <a:rPr lang="en-US" sz="1500" dirty="0" err="1"/>
              <a:t>eğitimi</a:t>
            </a:r>
            <a:endParaRPr lang="en-US" sz="1500" dirty="0"/>
          </a:p>
          <a:p>
            <a:r>
              <a:rPr lang="en-US" sz="1500" dirty="0" err="1"/>
              <a:t>Diğer</a:t>
            </a:r>
            <a:endParaRPr lang="en-US" sz="15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Klinik Değerlendirme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Anamnez</a:t>
            </a:r>
          </a:p>
          <a:p>
            <a:r>
              <a:rPr lang="en-US"/>
              <a:t>Fizik muayene</a:t>
            </a:r>
          </a:p>
          <a:p>
            <a:r>
              <a:rPr lang="en-US"/>
              <a:t>İşlevin değerlendirilmesi</a:t>
            </a:r>
          </a:p>
          <a:p>
            <a:r>
              <a:rPr lang="en-US"/>
              <a:t>FTR tanısı </a:t>
            </a:r>
          </a:p>
          <a:p>
            <a:r>
              <a:rPr lang="en-US"/>
              <a:t>Hastalık</a:t>
            </a:r>
          </a:p>
          <a:p>
            <a:r>
              <a:rPr lang="en-US"/>
              <a:t>Sağlığın bozulması</a:t>
            </a:r>
          </a:p>
          <a:p>
            <a:r>
              <a:rPr lang="en-US"/>
              <a:t>Özürlülük</a:t>
            </a:r>
          </a:p>
          <a:p>
            <a:r>
              <a:rPr lang="en-US"/>
              <a:t>Engellilik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Demografik Bilgiler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Adı-soyadı:</a:t>
            </a:r>
          </a:p>
          <a:p>
            <a:r>
              <a:rPr lang="en-US"/>
              <a:t>Yaş:</a:t>
            </a:r>
          </a:p>
          <a:p>
            <a:r>
              <a:rPr lang="en-US"/>
              <a:t>Cinsiyet:</a:t>
            </a:r>
          </a:p>
          <a:p>
            <a:r>
              <a:rPr lang="en-US"/>
              <a:t>Meslek:</a:t>
            </a:r>
          </a:p>
          <a:p>
            <a:r>
              <a:rPr lang="en-US"/>
              <a:t>Doğum yer:</a:t>
            </a:r>
          </a:p>
          <a:p>
            <a:r>
              <a:rPr lang="en-US"/>
              <a:t>Medeni durum: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Anamnez&amp;Fizik muayene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58275" cy="4953000"/>
          </a:xfrm>
        </p:spPr>
        <p:txBody>
          <a:bodyPr/>
          <a:lstStyle/>
          <a:p>
            <a:r>
              <a:rPr lang="en-US"/>
              <a:t>Hastadan</a:t>
            </a:r>
          </a:p>
          <a:p>
            <a:r>
              <a:rPr lang="en-US"/>
              <a:t>Aile, yakınlar, arkadaşlar, bakıcılar, refakat, hemşire, doktor, sağlık sigortası yetkilileri, sağlık raporları, diğer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Yakınma(lar)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948295" cy="4953000"/>
          </a:xfrm>
        </p:spPr>
        <p:txBody>
          <a:bodyPr/>
          <a:lstStyle/>
          <a:p>
            <a:r>
              <a:rPr lang="en-US"/>
              <a:t>Ana yakınma(lar) (ağrı kas kuvvetsizliği vb.) </a:t>
            </a:r>
          </a:p>
          <a:p>
            <a:r>
              <a:rPr lang="en-US"/>
              <a:t>Diğer (baş dönmesi, bulantı vb.)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Başlama</a:t>
            </a:r>
            <a:r>
              <a:rPr lang="en-US" dirty="0"/>
              <a:t> </a:t>
            </a:r>
            <a:r>
              <a:rPr lang="en-US" dirty="0" err="1"/>
              <a:t>zamanı</a:t>
            </a:r>
            <a:endParaRPr lang="en-US" dirty="0"/>
          </a:p>
          <a:p>
            <a:r>
              <a:rPr lang="en-US" dirty="0" err="1"/>
              <a:t>Başlatan</a:t>
            </a:r>
            <a:r>
              <a:rPr lang="en-US" dirty="0"/>
              <a:t> </a:t>
            </a:r>
            <a:r>
              <a:rPr lang="en-US" dirty="0" err="1"/>
              <a:t>neden</a:t>
            </a:r>
            <a:endParaRPr lang="en-US" dirty="0"/>
          </a:p>
          <a:p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şiddeti</a:t>
            </a:r>
            <a:r>
              <a:rPr lang="en-US" dirty="0"/>
              <a:t> </a:t>
            </a:r>
          </a:p>
          <a:p>
            <a:r>
              <a:rPr lang="en-US" dirty="0" err="1"/>
              <a:t>Zamansal</a:t>
            </a:r>
            <a:r>
              <a:rPr lang="en-US" dirty="0"/>
              <a:t> </a:t>
            </a:r>
            <a:r>
              <a:rPr lang="en-US" dirty="0" err="1"/>
              <a:t>değişim</a:t>
            </a:r>
            <a:endParaRPr lang="en-US" dirty="0"/>
          </a:p>
          <a:p>
            <a:r>
              <a:rPr lang="en-US" dirty="0" err="1"/>
              <a:t>Lokalizasyon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yayılım</a:t>
            </a:r>
            <a:endParaRPr lang="en-US" dirty="0"/>
          </a:p>
          <a:p>
            <a:r>
              <a:rPr lang="en-US" dirty="0" err="1"/>
              <a:t>Eşlik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bulgula</a:t>
            </a:r>
            <a:r>
              <a:rPr lang="tr-TR" dirty="0" smtClean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Artıran faktörler </a:t>
            </a:r>
          </a:p>
          <a:p>
            <a:r>
              <a:rPr lang="en-US"/>
              <a:t>Azaltan faktörler </a:t>
            </a:r>
          </a:p>
          <a:p>
            <a:r>
              <a:rPr lang="en-US"/>
              <a:t>Daha önce uygulanan tedaviler</a:t>
            </a:r>
          </a:p>
          <a:p>
            <a:r>
              <a:rPr lang="en-US"/>
              <a:t>Seyri</a:t>
            </a:r>
          </a:p>
          <a:p>
            <a:r>
              <a:rPr lang="en-US"/>
              <a:t>Düzelme ve alevlenmeler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Önceki hastalıklar</a:t>
            </a:r>
          </a:p>
          <a:p>
            <a:r>
              <a:rPr lang="en-US"/>
              <a:t>Mevcut hastalıklar </a:t>
            </a:r>
          </a:p>
          <a:p>
            <a:r>
              <a:rPr lang="en-US"/>
              <a:t>Cerrahi girişimler</a:t>
            </a:r>
          </a:p>
          <a:p>
            <a:r>
              <a:rPr lang="en-US"/>
              <a:t>Travma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SAĞLIĞIN BOZULMASI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8285"/>
            <a:ext cx="8771890" cy="4609465"/>
          </a:xfrm>
        </p:spPr>
        <p:txBody>
          <a:bodyPr/>
          <a:lstStyle/>
          <a:p>
            <a:r>
              <a:rPr lang="en-US" dirty="0" err="1"/>
              <a:t>Fiziksel</a:t>
            </a:r>
            <a:r>
              <a:rPr lang="en-US" dirty="0"/>
              <a:t>, </a:t>
            </a:r>
            <a:r>
              <a:rPr lang="en-US" dirty="0" err="1"/>
              <a:t>ruhsal</a:t>
            </a:r>
            <a:r>
              <a:rPr lang="en-US" dirty="0"/>
              <a:t>, </a:t>
            </a:r>
            <a:r>
              <a:rPr lang="en-US" dirty="0" err="1"/>
              <a:t>fizyolojik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anatomik</a:t>
            </a:r>
            <a:r>
              <a:rPr lang="en-US" dirty="0"/>
              <a:t> </a:t>
            </a:r>
            <a:r>
              <a:rPr lang="en-US" dirty="0" err="1"/>
              <a:t>yapının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işlevin</a:t>
            </a:r>
            <a:r>
              <a:rPr lang="en-US" dirty="0"/>
              <a:t> </a:t>
            </a:r>
            <a:r>
              <a:rPr lang="en-US" dirty="0" err="1"/>
              <a:t>anormalliği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olmamasıdır</a:t>
            </a:r>
            <a:r>
              <a:rPr lang="en-US" dirty="0"/>
              <a:t>. </a:t>
            </a:r>
          </a:p>
        </p:txBody>
      </p:sp>
      <p:pic>
        <p:nvPicPr>
          <p:cNvPr id="2050" name="Picture 2" descr="Bel ve Boyun Fıtıklar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029" y="3060834"/>
            <a:ext cx="7401828" cy="306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Alerji</a:t>
            </a:r>
          </a:p>
          <a:p>
            <a:r>
              <a:rPr lang="en-US"/>
              <a:t>Doğum,menses,menopose</a:t>
            </a:r>
          </a:p>
          <a:p>
            <a:r>
              <a:rPr lang="en-US"/>
              <a:t>İçki,sigara,alkol,ilaç</a:t>
            </a:r>
          </a:p>
          <a:p>
            <a:r>
              <a:rPr lang="en-US"/>
              <a:t>Sosyal durum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Soygeçmişi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Ailede hastalık</a:t>
            </a:r>
          </a:p>
          <a:p>
            <a:r>
              <a:rPr lang="en-US"/>
              <a:t>Ölüm nedenleri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Genel sağlık durumu</a:t>
            </a:r>
            <a:r>
              <a:rPr lang="en-US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Ateş</a:t>
            </a:r>
          </a:p>
          <a:p>
            <a:r>
              <a:rPr lang="en-US"/>
              <a:t>Kan basıncı</a:t>
            </a:r>
          </a:p>
          <a:p>
            <a:r>
              <a:rPr lang="en-US"/>
              <a:t>Nabız sayısı</a:t>
            </a:r>
          </a:p>
          <a:p>
            <a:r>
              <a:rPr lang="en-US"/>
              <a:t>Vücut yapısı</a:t>
            </a:r>
          </a:p>
          <a:p>
            <a:r>
              <a:rPr lang="en-US"/>
              <a:t>Renk değişikliği</a:t>
            </a:r>
          </a:p>
          <a:p>
            <a:r>
              <a:rPr lang="en-US"/>
              <a:t>Ödem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Muayene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</a:t>
            </a:r>
          </a:p>
          <a:p>
            <a:r>
              <a:rPr lang="en-US"/>
              <a:t>Palpasyon&amp;presyon</a:t>
            </a:r>
          </a:p>
          <a:p>
            <a:r>
              <a:rPr lang="en-US"/>
              <a:t>EHA</a:t>
            </a:r>
          </a:p>
          <a:p>
            <a:r>
              <a:rPr lang="en-US"/>
              <a:t>Duyu</a:t>
            </a:r>
          </a:p>
          <a:p>
            <a:r>
              <a:rPr lang="en-US"/>
              <a:t>DTR</a:t>
            </a:r>
          </a:p>
          <a:p>
            <a:r>
              <a:rPr lang="en-US"/>
              <a:t>Kas testi</a:t>
            </a:r>
          </a:p>
          <a:p>
            <a:r>
              <a:rPr lang="en-US"/>
              <a:t>Özel testler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Deri&amp;mukoza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Basınç yaraları</a:t>
            </a:r>
          </a:p>
          <a:p>
            <a:r>
              <a:rPr lang="en-US"/>
              <a:t>Enfeksiyon </a:t>
            </a:r>
          </a:p>
          <a:p>
            <a:r>
              <a:rPr lang="en-US"/>
              <a:t>Maserasyon</a:t>
            </a:r>
          </a:p>
          <a:p>
            <a:r>
              <a:rPr lang="en-US"/>
              <a:t>Ulserasyon</a:t>
            </a:r>
          </a:p>
          <a:p>
            <a:r>
              <a:rPr lang="en-US"/>
              <a:t>Pigmentasyon</a:t>
            </a:r>
          </a:p>
          <a:p>
            <a:r>
              <a:rPr lang="en-US"/>
              <a:t>Saç kaybı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Fısıldama testi</a:t>
            </a:r>
          </a:p>
          <a:p>
            <a:r>
              <a:rPr lang="en-US"/>
              <a:t>Odiyogram</a:t>
            </a:r>
          </a:p>
          <a:p>
            <a:r>
              <a:rPr lang="en-US"/>
              <a:t>Otoskopik muayene </a:t>
            </a:r>
          </a:p>
          <a:p>
            <a:r>
              <a:rPr lang="en-US"/>
              <a:t>Dişler</a:t>
            </a:r>
          </a:p>
          <a:p>
            <a:r>
              <a:rPr lang="en-US"/>
              <a:t>Gingivitis</a:t>
            </a:r>
          </a:p>
          <a:p>
            <a:r>
              <a:rPr lang="en-US"/>
              <a:t>TMED</a:t>
            </a:r>
          </a:p>
          <a:p>
            <a:r>
              <a:rPr lang="en-US"/>
              <a:t>Beslenme bozukluğu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Solunum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 </a:t>
            </a:r>
          </a:p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Perküsyon</a:t>
            </a:r>
          </a:p>
          <a:p>
            <a:r>
              <a:rPr lang="en-US"/>
              <a:t>SFT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KVS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DVT</a:t>
            </a:r>
          </a:p>
          <a:p>
            <a:r>
              <a:rPr lang="en-US"/>
              <a:t>Varis</a:t>
            </a:r>
          </a:p>
          <a:p>
            <a:r>
              <a:rPr lang="en-US"/>
              <a:t>Raynaud</a:t>
            </a:r>
          </a:p>
          <a:p>
            <a:r>
              <a:rPr lang="en-US"/>
              <a:t>Doppler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GİS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 </a:t>
            </a:r>
          </a:p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Perküsyon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Enkontinans</a:t>
            </a:r>
          </a:p>
          <a:p>
            <a:r>
              <a:rPr lang="en-US"/>
              <a:t>Maserasyon</a:t>
            </a:r>
          </a:p>
          <a:p>
            <a:r>
              <a:rPr lang="en-US"/>
              <a:t>Ulserasyon</a:t>
            </a:r>
          </a:p>
          <a:p>
            <a:r>
              <a:rPr lang="en-US"/>
              <a:t>Uriner retansiyon</a:t>
            </a:r>
          </a:p>
          <a:p>
            <a:r>
              <a:rPr lang="en-US"/>
              <a:t>Rezidü</a:t>
            </a:r>
          </a:p>
          <a:p>
            <a:r>
              <a:rPr lang="en-US"/>
              <a:t>Orchitis</a:t>
            </a:r>
          </a:p>
          <a:p>
            <a:r>
              <a:rPr lang="en-US"/>
              <a:t>Epididimitis</a:t>
            </a:r>
          </a:p>
          <a:p>
            <a:r>
              <a:rPr lang="en-US"/>
              <a:t>Penis fistülleri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SAĞLIĞIN BOZULMASI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735" y="1174750"/>
            <a:ext cx="8523605" cy="4953000"/>
          </a:xfrm>
        </p:spPr>
        <p:txBody>
          <a:bodyPr/>
          <a:lstStyle/>
          <a:p>
            <a:r>
              <a:rPr lang="en-US"/>
              <a:t>Sağlığın bozulması hastalığın klinik belirti ya da  bulgularını içerir. </a:t>
            </a:r>
          </a:p>
          <a:p>
            <a:r>
              <a:rPr lang="en-US"/>
              <a:t>Örneğin;kas kuvvetsizliği, EHA kısıtlığı, bilinç kaybı vb. </a:t>
            </a:r>
          </a:p>
          <a:p>
            <a:r>
              <a:rPr lang="en-US"/>
              <a:t>Burada vücudun tümünün değil bir kısmının işlev bozukluğu söz konusudur.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 </a:t>
            </a:r>
            <a:r>
              <a:rPr lang="en-US" b="1"/>
              <a:t>İletişim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94665" y="773430"/>
            <a:ext cx="5384800" cy="4953000"/>
          </a:xfrm>
        </p:spPr>
        <p:txBody>
          <a:bodyPr/>
          <a:lstStyle/>
          <a:p>
            <a:r>
              <a:rPr lang="en-US"/>
              <a:t>İşitme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Okuma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Konuşma</a:t>
            </a:r>
          </a:p>
          <a:p>
            <a:endParaRPr lang="en-US"/>
          </a:p>
          <a:p>
            <a:r>
              <a:rPr lang="en-US"/>
              <a:t>Yazma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155315" y="773430"/>
            <a:ext cx="8943975" cy="4953000"/>
          </a:xfrm>
        </p:spPr>
        <p:txBody>
          <a:bodyPr/>
          <a:lstStyle/>
          <a:p>
            <a:r>
              <a:rPr lang="en-US" sz="2800" dirty="0" err="1"/>
              <a:t>İşitme</a:t>
            </a:r>
            <a:r>
              <a:rPr lang="en-US" sz="2800" dirty="0"/>
              <a:t> </a:t>
            </a:r>
            <a:r>
              <a:rPr lang="en-US" sz="2800" dirty="0" err="1"/>
              <a:t>zorluğu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İşitme</a:t>
            </a:r>
            <a:r>
              <a:rPr lang="en-US" sz="2800" dirty="0"/>
              <a:t> </a:t>
            </a:r>
            <a:r>
              <a:rPr lang="en-US" sz="2800" dirty="0" err="1"/>
              <a:t>cihazı</a:t>
            </a:r>
            <a:r>
              <a:rPr lang="en-US" sz="2800" dirty="0"/>
              <a:t> </a:t>
            </a:r>
            <a:r>
              <a:rPr lang="en-US" sz="2800" dirty="0" err="1"/>
              <a:t>kullanıyor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/>
              <a:t>Okuma </a:t>
            </a:r>
            <a:r>
              <a:rPr lang="en-US" sz="2800" dirty="0" err="1"/>
              <a:t>zorluğunuz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Okumak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gözlüğe</a:t>
            </a:r>
            <a:r>
              <a:rPr lang="en-US" sz="2800" dirty="0"/>
              <a:t> </a:t>
            </a:r>
            <a:r>
              <a:rPr lang="en-US" sz="2800" dirty="0" err="1"/>
              <a:t>ihtiyacınız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Başkaları</a:t>
            </a:r>
            <a:r>
              <a:rPr lang="en-US" sz="2800" dirty="0"/>
              <a:t> </a:t>
            </a:r>
            <a:r>
              <a:rPr lang="en-US" sz="2800" dirty="0" err="1" smtClean="0"/>
              <a:t>konu</a:t>
            </a:r>
            <a:r>
              <a:rPr lang="tr-TR" sz="2800" dirty="0" smtClean="0"/>
              <a:t>ş</a:t>
            </a:r>
            <a:r>
              <a:rPr lang="en-US" sz="2800" dirty="0" err="1" smtClean="0"/>
              <a:t>tuklarınızı</a:t>
            </a:r>
            <a:r>
              <a:rPr lang="en-US" sz="2800" dirty="0" smtClean="0"/>
              <a:t> </a:t>
            </a:r>
            <a:r>
              <a:rPr lang="en-US" sz="2800" dirty="0" err="1"/>
              <a:t>anlamada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çektiklerini</a:t>
            </a:r>
            <a:r>
              <a:rPr lang="en-US" sz="2800" dirty="0"/>
              <a:t> </a:t>
            </a:r>
            <a:r>
              <a:rPr lang="en-US" sz="2800" dirty="0" err="1"/>
              <a:t>söylüyorlar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Düşüncelerinizi</a:t>
            </a:r>
            <a:r>
              <a:rPr lang="en-US" sz="2800" dirty="0"/>
              <a:t> </a:t>
            </a:r>
            <a:r>
              <a:rPr lang="en-US" sz="2800" dirty="0" err="1"/>
              <a:t>ifade</a:t>
            </a:r>
            <a:r>
              <a:rPr lang="en-US" sz="2800" dirty="0"/>
              <a:t> </a:t>
            </a:r>
            <a:r>
              <a:rPr lang="en-US" sz="2800" dirty="0" err="1"/>
              <a:t>etmekte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Kelimeler</a:t>
            </a:r>
            <a:r>
              <a:rPr lang="en-US" sz="2800" dirty="0"/>
              <a:t> </a:t>
            </a:r>
            <a:r>
              <a:rPr lang="en-US" sz="2800" dirty="0" err="1"/>
              <a:t>bulmakta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Yazabiliyor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İletişim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herhangi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yardımcı</a:t>
            </a:r>
            <a:r>
              <a:rPr lang="en-US" sz="2800" dirty="0"/>
              <a:t> </a:t>
            </a:r>
            <a:r>
              <a:rPr lang="en-US" sz="2800" dirty="0" err="1"/>
              <a:t>cihaz</a:t>
            </a:r>
            <a:r>
              <a:rPr lang="en-US" sz="2800" dirty="0"/>
              <a:t> </a:t>
            </a:r>
            <a:r>
              <a:rPr lang="en-US" sz="2800" dirty="0" err="1"/>
              <a:t>kullanıyor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Yemek yeme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17830" y="952500"/>
            <a:ext cx="5779770" cy="4953000"/>
          </a:xfrm>
        </p:spPr>
        <p:txBody>
          <a:bodyPr/>
          <a:lstStyle/>
          <a:p>
            <a:r>
              <a:rPr lang="en-US"/>
              <a:t>Yardımsız yiyebiliyor musunuz? </a:t>
            </a:r>
          </a:p>
          <a:p>
            <a:r>
              <a:rPr lang="en-US"/>
              <a:t>Konserveleri açmakta ve sıvıları boşaltmakta zorluk çekiyor musunuz? </a:t>
            </a:r>
          </a:p>
          <a:p>
            <a:r>
              <a:rPr lang="en-US"/>
              <a:t>Et kesebiliyor musunuz? </a:t>
            </a:r>
          </a:p>
          <a:p>
            <a:r>
              <a:rPr lang="en-US"/>
              <a:t>Kaşık, çatal, bıçak tutmada zorluğunuz var mı? </a:t>
            </a:r>
          </a:p>
          <a:p>
            <a:r>
              <a:rPr lang="en-US"/>
              <a:t>Yiyecek ve içecekleri ağzınıza götürmede zorluğunuz var mı?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97600" y="952500"/>
            <a:ext cx="5384800" cy="4953000"/>
          </a:xfrm>
        </p:spPr>
        <p:txBody>
          <a:bodyPr/>
          <a:lstStyle/>
          <a:p>
            <a:r>
              <a:rPr lang="en-US"/>
              <a:t>Çiğnemede zorluğunuz var mı? </a:t>
            </a:r>
          </a:p>
          <a:p>
            <a:r>
              <a:rPr lang="en-US"/>
              <a:t>Katı veya sıvıları yutmada zorluğunuz var mı? </a:t>
            </a:r>
          </a:p>
          <a:p>
            <a:r>
              <a:rPr lang="en-US"/>
              <a:t>Hiç yemek yerken nefessiz kaldınız mı? </a:t>
            </a:r>
          </a:p>
          <a:p>
            <a:r>
              <a:rPr lang="en-US"/>
              <a:t>Yiyecek ve içecekler hiç burnunuzdan geldi mi?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Kendi kendine bakım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 olmadan dişlerinizi fırçalayabilir misiniz? </a:t>
            </a:r>
          </a:p>
          <a:p>
            <a:r>
              <a:rPr lang="en-US"/>
              <a:t>Yardım olmadan takma dişlerinizi takıp çıkarabilir misiniz? </a:t>
            </a:r>
          </a:p>
          <a:p>
            <a:r>
              <a:rPr lang="en-US"/>
              <a:t>Saçlarınızı taramada ve düzeltmede zorluk çekiyor musunuz? </a:t>
            </a:r>
          </a:p>
          <a:p>
            <a:r>
              <a:rPr lang="en-US"/>
              <a:t>Yardımsız olarak makyaj yapabiliyor musunuz? </a:t>
            </a:r>
          </a:p>
          <a:p>
            <a:r>
              <a:rPr lang="en-US"/>
              <a:t>Traş olurken zorluk çekiyor musunuz? </a:t>
            </a:r>
          </a:p>
          <a:p>
            <a:r>
              <a:rPr lang="en-US"/>
              <a:t>Yardımsız deodorant kullanabilir misiniz?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Banyo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Yardımsız banyo yapabilir duş alabilir misiniz? </a:t>
            </a:r>
          </a:p>
          <a:p>
            <a:r>
              <a:rPr lang="en-US"/>
              <a:t>Banyoda kendinizi güvenli hissedebiliyor musunuz? </a:t>
            </a:r>
          </a:p>
          <a:p>
            <a:r>
              <a:rPr lang="en-US"/>
              <a:t>Banyo tahtası ya da duş sandalyesi kullanabiliyor musunuz? </a:t>
            </a:r>
          </a:p>
          <a:p>
            <a:r>
              <a:rPr lang="en-US"/>
              <a:t>Yardım olmadan kendiniz süngerle yıkayabilir misiniz? </a:t>
            </a:r>
          </a:p>
          <a:p>
            <a:r>
              <a:rPr lang="en-US"/>
              <a:t>Vücüdunuzun ulaşamadığınız bölümleri var mı?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Tuvalet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 olmadan tuvaleti kullanabilir misiniz? </a:t>
            </a:r>
          </a:p>
          <a:p>
            <a:r>
              <a:rPr lang="en-US"/>
              <a:t>Tuvaletten önce ve sonra soyunup giyinmede yardıma ihtiyacınız olur mu? </a:t>
            </a:r>
          </a:p>
          <a:p>
            <a:r>
              <a:rPr lang="en-US"/>
              <a:t>Mesane ya da bağırsağınızı boşalttıktan sonra temizlenmek için yardıma ihtiyacınız var mı?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Giyinme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Her gün giyiniyor musunuz? </a:t>
            </a:r>
          </a:p>
          <a:p>
            <a:r>
              <a:rPr lang="en-US"/>
              <a:t>Ne tür bir elbise giyiniyorsunuz? </a:t>
            </a:r>
          </a:p>
          <a:p>
            <a:r>
              <a:rPr lang="en-US"/>
              <a:t>Elbise,çorap iç çamaşırı, ayakkabı vb giymede yardıma ihtiyacınız var mı? </a:t>
            </a:r>
          </a:p>
          <a:p>
            <a:r>
              <a:rPr lang="en-US"/>
              <a:t>Düğme, fermuar vb için yardıma ihtiyacınız var mı? </a:t>
            </a:r>
          </a:p>
          <a:p>
            <a:r>
              <a:rPr lang="en-US"/>
              <a:t>Elbise modifikasyonuna ihtiyacınız var mı? 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Yatak aktivileteleri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Yatakta her yana dönebilir misiniz? </a:t>
            </a:r>
          </a:p>
          <a:p>
            <a:r>
              <a:rPr lang="en-US"/>
              <a:t>Sırtüstü yatarken kalçalarınızı kaldırabilir misiniz? </a:t>
            </a:r>
          </a:p>
          <a:p>
            <a:r>
              <a:rPr lang="en-US"/>
              <a:t>Yatağa uzanmada ya da kenarına oturmakta yardıma ihtiyacınız var mı? </a:t>
            </a:r>
          </a:p>
          <a:p>
            <a:r>
              <a:rPr lang="en-US"/>
              <a:t>Oturur pozisyonu devam ettirmede bir zorluğunuz var mı? </a:t>
            </a:r>
          </a:p>
          <a:p>
            <a:r>
              <a:rPr lang="en-US"/>
              <a:t>Elektrikli bir yatağı rahatça kullanabilir misiniz?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Transfer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Yataktan tekerlekli sandalyeye, tekerlekli sandalyeden tuvalete, banyoya, otomobile yardımsız geçebilir misiniz? </a:t>
            </a:r>
          </a:p>
          <a:p>
            <a:r>
              <a:rPr lang="en-US"/>
              <a:t>Yardımsız olarak yataktan çıkabilir misiniz? </a:t>
            </a:r>
          </a:p>
          <a:p>
            <a:r>
              <a:rPr lang="en-US"/>
              <a:t>Yüksek ya da alçakta otururken kalkmada yardıma ihtiyacınız var mı? </a:t>
            </a:r>
          </a:p>
          <a:p>
            <a:r>
              <a:rPr lang="en-US"/>
              <a:t>Yardımsız olarak tuvalete geçebilir misiniz?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TS yi kullanabilir misiniz? </a:t>
            </a:r>
          </a:p>
          <a:p>
            <a:r>
              <a:rPr lang="en-US"/>
              <a:t>TS frenlerini yardımsız olarak açıp kapatabiliyor musunuz? </a:t>
            </a:r>
          </a:p>
          <a:p>
            <a:r>
              <a:rPr lang="en-US"/>
              <a:t>Düzensiz zeminlerde, rampalarda, halı üzerinde ts sürerken yardıma ihtiyacınız var mı? </a:t>
            </a:r>
          </a:p>
          <a:p>
            <a:r>
              <a:rPr lang="en-US"/>
              <a:t>İstirahatte ihtiyacınız olmadan ts yi ne kadar zaman kullanabilirsiniz? </a:t>
            </a:r>
          </a:p>
          <a:p>
            <a:r>
              <a:rPr lang="en-US"/>
              <a:t>Ev içinde bağımsız olarak ts kullanabilir misiniz? </a:t>
            </a:r>
          </a:p>
          <a:p>
            <a:r>
              <a:rPr lang="en-US"/>
              <a:t>TS ile alışverişe gidebiliyor musunuz?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Ambülasyon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Yardımsız yürüyebiliyor musunuz? </a:t>
            </a:r>
          </a:p>
          <a:p>
            <a:r>
              <a:rPr lang="en-US"/>
              <a:t>Yürümek için baston, koltuk değneği ya da yürüteçe ihtiyacınız var mı? </a:t>
            </a:r>
          </a:p>
          <a:p>
            <a:r>
              <a:rPr lang="en-US"/>
              <a:t>Dinlenme gereksinimi olmadan ne kadar yürüyebilirsiniz? </a:t>
            </a:r>
          </a:p>
          <a:p>
            <a:r>
              <a:rPr lang="en-US"/>
              <a:t>Neden durmak ihtiyacı hissedersiniz? </a:t>
            </a:r>
          </a:p>
          <a:p>
            <a:r>
              <a:rPr lang="en-US"/>
              <a:t>Kendiniz dengesiz hisseder misiniz? Düşer misiniz? </a:t>
            </a:r>
          </a:p>
          <a:p>
            <a:r>
              <a:rPr lang="en-US"/>
              <a:t>Yardımsız olarak merdiven çıkıp inebilir misiniz? </a:t>
            </a:r>
          </a:p>
          <a:p>
            <a:r>
              <a:rPr lang="en-US"/>
              <a:t>Alışverişe çıkabilir misiniz? </a:t>
            </a:r>
          </a:p>
          <a:p>
            <a:r>
              <a:rPr lang="en-US"/>
              <a:t>Toplu taşıma araçlarını yardımsız kullanabilir misiniz?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ÖZÜRLÜLÜK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Sağlığın bozulması sonucu, normal olarak kabul edilen bir işlevde ortaya çıkan eksiklik ya da anormalliktir.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Kişiseldir. </a:t>
            </a:r>
          </a:p>
        </p:txBody>
      </p:sp>
      <p:pic>
        <p:nvPicPr>
          <p:cNvPr id="4" name="Content Placeholder 3" descr="engelli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18910" y="1378585"/>
            <a:ext cx="5482590" cy="3951605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Motorlu taşıt kullanma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Geçerli bir ehliyetiniz var mı? </a:t>
            </a:r>
          </a:p>
          <a:p>
            <a:r>
              <a:rPr lang="en-US"/>
              <a:t>Otomobiliniz var mı? </a:t>
            </a:r>
          </a:p>
          <a:p>
            <a:r>
              <a:rPr lang="en-US"/>
              <a:t>Otomobilinizle alışverişe gidebiliyor musunuz? </a:t>
            </a:r>
          </a:p>
          <a:p>
            <a:r>
              <a:rPr lang="en-US"/>
              <a:t>Yoğun trafikte ve uzun yolda kullanabiliyor musunuz? </a:t>
            </a:r>
          </a:p>
          <a:p>
            <a:r>
              <a:rPr lang="en-US"/>
              <a:t>Özel tertibatlı otomobil kullanıyor musunuz? </a:t>
            </a:r>
          </a:p>
          <a:p>
            <a:r>
              <a:rPr lang="en-US"/>
              <a:t>Otomobilinizle kaza yaptınız mı? Ceza aldınız mı?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Laboratuvar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Eritrosit, lökosit, Hct</a:t>
            </a:r>
          </a:p>
          <a:p>
            <a:r>
              <a:rPr lang="en-US"/>
              <a:t>Sedimentasyon</a:t>
            </a:r>
          </a:p>
          <a:p>
            <a:r>
              <a:rPr lang="en-US"/>
              <a:t>TİT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Rx, CT, MRG, sintigrafi vb.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Tedavi ve/veya rehabilitasyon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ENGELLİLİK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52500"/>
            <a:ext cx="5384800" cy="4953000"/>
          </a:xfrm>
        </p:spPr>
        <p:txBody>
          <a:bodyPr/>
          <a:lstStyle/>
          <a:p>
            <a:r>
              <a:rPr lang="en-US"/>
              <a:t>Yaş, cinsiyet, sosyal ve kültürel faktörler gözönüne alındığında, normal olarak kabul edilen bir rolün, sağlığın bozulması ya da özürlülük sonucu, yerine getirilmesinin kısıtlanması ya da tamamen ortadan kalkmasına engellilik denir.</a:t>
            </a:r>
          </a:p>
          <a:p>
            <a:pPr marL="0" indent="0">
              <a:buNone/>
            </a:pPr>
            <a:r>
              <a:rPr lang="en-US"/>
              <a:t> </a:t>
            </a:r>
          </a:p>
          <a:p>
            <a:r>
              <a:rPr lang="en-US"/>
              <a:t>Engellilik toplumsaldır.</a:t>
            </a:r>
          </a:p>
        </p:txBody>
      </p:sp>
      <p:pic>
        <p:nvPicPr>
          <p:cNvPr id="4" name="Content Placeholder 3" descr="136479779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90970" y="2204085"/>
            <a:ext cx="5734685" cy="370141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DSÖ TANIMLARI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Tx/>
            </a:pPr>
            <a:r>
              <a:rPr lang="en-US"/>
              <a:t>Sağlığın bozulması </a:t>
            </a:r>
            <a:r>
              <a:rPr lang="tr-TR" altLang="en-US"/>
              <a:t>- </a:t>
            </a:r>
            <a:r>
              <a:rPr lang="en-US"/>
              <a:t>Doku veya organ</a:t>
            </a:r>
          </a:p>
          <a:p>
            <a:pPr marL="0" indent="0">
              <a:buClrTx/>
              <a:buNone/>
            </a:pPr>
            <a:endParaRPr lang="en-US"/>
          </a:p>
          <a:p>
            <a:r>
              <a:rPr lang="en-US"/>
              <a:t>Özürlülük </a:t>
            </a:r>
            <a:r>
              <a:rPr lang="tr-TR" altLang="en-US"/>
              <a:t>-</a:t>
            </a:r>
            <a:r>
              <a:rPr lang="en-US"/>
              <a:t>  Kişi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Engellilik </a:t>
            </a:r>
            <a:r>
              <a:rPr lang="tr-TR" altLang="en-US"/>
              <a:t>-   </a:t>
            </a:r>
            <a:r>
              <a:rPr lang="en-US"/>
              <a:t>Toplum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FİZİKSEL TIP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164070" cy="4953000"/>
          </a:xfrm>
        </p:spPr>
        <p:txBody>
          <a:bodyPr/>
          <a:lstStyle/>
          <a:p>
            <a:r>
              <a:rPr lang="en-US"/>
              <a:t>Fiziksel Tıp, fiziksel metod ve ajanların hastalık, sağlığın bozulması, özürlülük ve engelliliğin tanı ve tedavisinde kullanılmasıdır.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1606</Words>
  <Application>Microsoft Office PowerPoint</Application>
  <PresentationFormat>Geniş ekran</PresentationFormat>
  <Paragraphs>412</Paragraphs>
  <Slides>64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64</vt:i4>
      </vt:variant>
    </vt:vector>
  </HeadingPairs>
  <TitlesOfParts>
    <vt:vector size="67" baseType="lpstr">
      <vt:lpstr>SimSun</vt:lpstr>
      <vt:lpstr>Arial</vt:lpstr>
      <vt:lpstr>1_Blue Waves</vt:lpstr>
      <vt:lpstr>FİZİKSEL TIP VE REHABİLİTASYON (FTR) ve LOKOMOTOR SİSTEM (LMS) </vt:lpstr>
      <vt:lpstr>PowerPoint Sunusu</vt:lpstr>
      <vt:lpstr>SAĞLIK</vt:lpstr>
      <vt:lpstr>SAĞLIĞIN BOZULMASI</vt:lpstr>
      <vt:lpstr>SAĞLIĞIN BOZULMASI </vt:lpstr>
      <vt:lpstr>ÖZÜRLÜLÜK </vt:lpstr>
      <vt:lpstr>ENGELLİLİK</vt:lpstr>
      <vt:lpstr>DSÖ TANIMLARI </vt:lpstr>
      <vt:lpstr>FİZİKSEL TIP</vt:lpstr>
      <vt:lpstr>FİZİK TEDAVİ</vt:lpstr>
      <vt:lpstr>TIP </vt:lpstr>
      <vt:lpstr>Geleneksel Tıp</vt:lpstr>
      <vt:lpstr>Rehabilitasyon </vt:lpstr>
      <vt:lpstr>REHABİLİTASYON</vt:lpstr>
      <vt:lpstr>ÖZÜRLÜLÜK ve ENGELLİLİĞİN SINIFLANDIRILMASI</vt:lpstr>
      <vt:lpstr>REHABİLİTASYON ETAPLARI</vt:lpstr>
      <vt:lpstr>Rehabilitasyon Ekibi-1</vt:lpstr>
      <vt:lpstr>Rehabilitasyon Ekibi-2</vt:lpstr>
      <vt:lpstr>Fizik Tedavi Hekimi</vt:lpstr>
      <vt:lpstr>Hemşire </vt:lpstr>
      <vt:lpstr>Fizyoterapist</vt:lpstr>
      <vt:lpstr>Terapist</vt:lpstr>
      <vt:lpstr>İş Uğraşı Terapisti</vt:lpstr>
      <vt:lpstr>Ortez-Protez Teknisyeni</vt:lpstr>
      <vt:lpstr>Konuşma Terapisti</vt:lpstr>
      <vt:lpstr>Psikolog</vt:lpstr>
      <vt:lpstr>Sosyal Çalışmacı</vt:lpstr>
      <vt:lpstr>Meslek danışmanı </vt:lpstr>
      <vt:lpstr>Diğer Rehabilitasyon  Professionelleri</vt:lpstr>
      <vt:lpstr>LOKOMOTOR SİSTEM</vt:lpstr>
      <vt:lpstr>LOKOMOTOR SİSTEM</vt:lpstr>
      <vt:lpstr>FTR alanına giren bazı hastalıklar </vt:lpstr>
      <vt:lpstr>Klinik Değerlendirme</vt:lpstr>
      <vt:lpstr>Demografik Bilgiler</vt:lpstr>
      <vt:lpstr>Anamnez&amp;Fizik muayene </vt:lpstr>
      <vt:lpstr>Yakınma(lar)</vt:lpstr>
      <vt:lpstr>Özgeçmiş-1</vt:lpstr>
      <vt:lpstr>Özgeçmiş-2</vt:lpstr>
      <vt:lpstr>Özgeçmiş-3</vt:lpstr>
      <vt:lpstr>Özgeçmiş-4</vt:lpstr>
      <vt:lpstr>Soygeçmişi</vt:lpstr>
      <vt:lpstr>Genel sağlık durumu </vt:lpstr>
      <vt:lpstr>Muayene</vt:lpstr>
      <vt:lpstr>Deri&amp;mukoza</vt:lpstr>
      <vt:lpstr>KBB</vt:lpstr>
      <vt:lpstr>Solunum</vt:lpstr>
      <vt:lpstr>KVS</vt:lpstr>
      <vt:lpstr>GİS</vt:lpstr>
      <vt:lpstr>UGS</vt:lpstr>
      <vt:lpstr> İletişim</vt:lpstr>
      <vt:lpstr>Yemek yeme</vt:lpstr>
      <vt:lpstr>Kendi kendine bakım</vt:lpstr>
      <vt:lpstr>Banyo</vt:lpstr>
      <vt:lpstr>Tuvalet</vt:lpstr>
      <vt:lpstr>Giyinme</vt:lpstr>
      <vt:lpstr>Yatak aktivileteleri</vt:lpstr>
      <vt:lpstr>Transfer </vt:lpstr>
      <vt:lpstr>TS</vt:lpstr>
      <vt:lpstr>Ambülasyon</vt:lpstr>
      <vt:lpstr>Motorlu taşıt kullanma</vt:lpstr>
      <vt:lpstr>Laboratuvar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FİZİKSEL TIP VE REHABİLİTASYON (FTR) ve LOKOMOTOR SİSTEM (LMS) </dc:title>
  <dc:creator/>
  <cp:lastModifiedBy>user5</cp:lastModifiedBy>
  <cp:revision>15</cp:revision>
  <dcterms:created xsi:type="dcterms:W3CDTF">2017-07-23T08:51:00Z</dcterms:created>
  <dcterms:modified xsi:type="dcterms:W3CDTF">2017-11-07T13:32:47Z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