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5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681"/>
    <p:restoredTop sz="94654"/>
  </p:normalViewPr>
  <p:slideViewPr>
    <p:cSldViewPr snapToGrid="0" snapToObjects="1">
      <p:cViewPr varScale="1">
        <p:scale>
          <a:sx n="71" d="100"/>
          <a:sy n="71" d="100"/>
        </p:scale>
        <p:origin x="176" y="9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F828-0B1D-3742-AABA-99B76D5C87B1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353C-AE4A-A447-B603-27B8B2FBC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27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F828-0B1D-3742-AABA-99B76D5C87B1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353C-AE4A-A447-B603-27B8B2FBC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485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F828-0B1D-3742-AABA-99B76D5C87B1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353C-AE4A-A447-B603-27B8B2FBC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89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F828-0B1D-3742-AABA-99B76D5C87B1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353C-AE4A-A447-B603-27B8B2FBC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527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F828-0B1D-3742-AABA-99B76D5C87B1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353C-AE4A-A447-B603-27B8B2FBC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29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F828-0B1D-3742-AABA-99B76D5C87B1}" type="datetimeFigureOut">
              <a:rPr lang="en-US" smtClean="0"/>
              <a:t>4/27/20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353C-AE4A-A447-B603-27B8B2FBC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0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F828-0B1D-3742-AABA-99B76D5C87B1}" type="datetimeFigureOut">
              <a:rPr lang="en-US" smtClean="0"/>
              <a:t>4/27/20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353C-AE4A-A447-B603-27B8B2FBC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F828-0B1D-3742-AABA-99B76D5C87B1}" type="datetimeFigureOut">
              <a:rPr lang="en-US" smtClean="0"/>
              <a:t>4/27/20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353C-AE4A-A447-B603-27B8B2FBC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235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F828-0B1D-3742-AABA-99B76D5C87B1}" type="datetimeFigureOut">
              <a:rPr lang="en-US" smtClean="0"/>
              <a:t>4/27/20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353C-AE4A-A447-B603-27B8B2FBC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984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F828-0B1D-3742-AABA-99B76D5C87B1}" type="datetimeFigureOut">
              <a:rPr lang="en-US" smtClean="0"/>
              <a:t>4/27/20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353C-AE4A-A447-B603-27B8B2FBC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92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FF828-0B1D-3742-AABA-99B76D5C87B1}" type="datetimeFigureOut">
              <a:rPr lang="en-US" smtClean="0"/>
              <a:t>4/27/20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353C-AE4A-A447-B603-27B8B2FBC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906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FF828-0B1D-3742-AABA-99B76D5C87B1}" type="datetimeFigureOut">
              <a:rPr lang="en-US" smtClean="0"/>
              <a:t>4/27/20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B353C-AE4A-A447-B603-27B8B2FBC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734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Macroscopic and Microscopic Urinalysis</a:t>
            </a:r>
          </a:p>
        </p:txBody>
      </p:sp>
    </p:spTree>
    <p:extLst>
      <p:ext uri="{BB962C8B-B14F-4D97-AF65-F5344CB8AC3E}">
        <p14:creationId xmlns:p14="http://schemas.microsoft.com/office/powerpoint/2010/main" val="2414383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libri Light" charset="0"/>
              </a:rPr>
              <a:t>Test for bilirubin in urine (Smith-Rosin Test)</a:t>
            </a:r>
            <a:br>
              <a:rPr lang="tr-TR" sz="3200" b="1" dirty="0">
                <a:solidFill>
                  <a:srgbClr val="FF0000"/>
                </a:solidFill>
                <a:latin typeface="Calibri Light" charset="0"/>
              </a:rPr>
            </a:b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0416" y="1325033"/>
            <a:ext cx="8316383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latin typeface="Calibri" charset="0"/>
              </a:rPr>
              <a:t>Principle:</a:t>
            </a:r>
            <a:r>
              <a:rPr lang="en-US" sz="2400" dirty="0">
                <a:latin typeface="Calibri" charset="0"/>
              </a:rPr>
              <a:t> Bilirubin combined with iodine to form a green compound.</a:t>
            </a:r>
            <a:endParaRPr lang="tr-TR" sz="2400" dirty="0">
              <a:latin typeface="Calibri" charset="0"/>
            </a:endParaRPr>
          </a:p>
          <a:p>
            <a:pPr marL="0" indent="0">
              <a:buNone/>
            </a:pPr>
            <a:r>
              <a:rPr lang="en-US" sz="2400" b="1" dirty="0">
                <a:latin typeface="Calibri" charset="0"/>
              </a:rPr>
              <a:t>Material: </a:t>
            </a:r>
            <a:r>
              <a:rPr lang="tr-TR" sz="2400" dirty="0" err="1">
                <a:latin typeface="Calibri" charset="0"/>
              </a:rPr>
              <a:t>Urine</a:t>
            </a:r>
            <a:endParaRPr lang="tr-TR" sz="2400" dirty="0">
              <a:latin typeface="Calibri" charset="0"/>
            </a:endParaRPr>
          </a:p>
          <a:p>
            <a:pPr marL="0" indent="0">
              <a:buNone/>
            </a:pPr>
            <a:r>
              <a:rPr lang="en-US" sz="2400" b="1" dirty="0">
                <a:latin typeface="Calibri" charset="0"/>
              </a:rPr>
              <a:t>Experimental procedure:</a:t>
            </a:r>
            <a:endParaRPr lang="tr-TR" sz="2400" dirty="0">
              <a:latin typeface="Calibri" charset="0"/>
            </a:endParaRPr>
          </a:p>
          <a:p>
            <a:pPr marL="514350" indent="-514350">
              <a:buAutoNum type="arabicPeriod"/>
            </a:pPr>
            <a:r>
              <a:rPr lang="en-US" sz="2400" dirty="0">
                <a:latin typeface="Calibri" charset="0"/>
              </a:rPr>
              <a:t>5 ml of urine is taken into a test tube. </a:t>
            </a:r>
          </a:p>
          <a:p>
            <a:pPr marL="514350" indent="-514350">
              <a:buFont typeface="Arial"/>
              <a:buAutoNum type="arabicPeriod"/>
            </a:pPr>
            <a:r>
              <a:rPr lang="en-US" sz="2400" dirty="0">
                <a:latin typeface="Calibri" charset="0"/>
              </a:rPr>
              <a:t>12 ml of iodine ethyl alcohol solution is added on it by keeping the tube inclined. The formation of a green ring between the two layers indicates that bilirubin presence in the urine.</a:t>
            </a:r>
          </a:p>
        </p:txBody>
      </p:sp>
    </p:spTree>
    <p:extLst>
      <p:ext uri="{BB962C8B-B14F-4D97-AF65-F5344CB8AC3E}">
        <p14:creationId xmlns:p14="http://schemas.microsoft.com/office/powerpoint/2010/main" val="6845853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57200"/>
            <a:ext cx="8517467" cy="114300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Test for </a:t>
            </a:r>
            <a:r>
              <a:rPr lang="en-US" sz="2800" b="1" dirty="0" err="1">
                <a:solidFill>
                  <a:srgbClr val="FF0000"/>
                </a:solidFill>
              </a:rPr>
              <a:t>urobilinogen</a:t>
            </a:r>
            <a:r>
              <a:rPr lang="en-US" sz="2800" b="1" dirty="0">
                <a:solidFill>
                  <a:srgbClr val="FF0000"/>
                </a:solidFill>
              </a:rPr>
              <a:t> in urine </a:t>
            </a:r>
            <a:r>
              <a:rPr lang="en-US" sz="2800" b="1" dirty="0">
                <a:solidFill>
                  <a:srgbClr val="FF0000"/>
                </a:solidFill>
                <a:latin typeface="Calibri Light" charset="0"/>
              </a:rPr>
              <a:t>(Wallace-Diamond </a:t>
            </a:r>
            <a:r>
              <a:rPr lang="en-US" sz="2800" b="1" dirty="0" err="1">
                <a:solidFill>
                  <a:srgbClr val="FF0000"/>
                </a:solidFill>
                <a:latin typeface="Calibri Light" charset="0"/>
              </a:rPr>
              <a:t>Deneyi</a:t>
            </a:r>
            <a:r>
              <a:rPr lang="en-US" sz="2800" b="1" dirty="0">
                <a:solidFill>
                  <a:srgbClr val="FF0000"/>
                </a:solidFill>
                <a:latin typeface="Calibri Light" charset="0"/>
              </a:rPr>
              <a:t>)</a:t>
            </a:r>
            <a:br>
              <a:rPr lang="tr-TR" sz="2800" b="1" dirty="0">
                <a:solidFill>
                  <a:srgbClr val="FF0000"/>
                </a:solidFill>
                <a:latin typeface="Calibri Light" charset="0"/>
              </a:rPr>
            </a:b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Principle:</a:t>
            </a:r>
            <a:r>
              <a:rPr lang="en-US" sz="2400" dirty="0"/>
              <a:t> </a:t>
            </a:r>
            <a:r>
              <a:rPr lang="tr-TR" sz="2400" dirty="0" err="1"/>
              <a:t>Erlich</a:t>
            </a:r>
            <a:r>
              <a:rPr lang="tr-TR" sz="2400" dirty="0"/>
              <a:t> </a:t>
            </a:r>
            <a:r>
              <a:rPr lang="tr-TR" sz="2400" dirty="0" err="1"/>
              <a:t>aldehyde</a:t>
            </a:r>
            <a:r>
              <a:rPr lang="tr-TR" sz="2400" dirty="0"/>
              <a:t> </a:t>
            </a:r>
            <a:r>
              <a:rPr lang="tr-TR" sz="2400" dirty="0" err="1"/>
              <a:t>reagent</a:t>
            </a:r>
            <a:r>
              <a:rPr lang="tr-TR" sz="2400" dirty="0"/>
              <a:t> </a:t>
            </a:r>
            <a:r>
              <a:rPr lang="tr-TR" sz="2400" dirty="0" err="1"/>
              <a:t>forms</a:t>
            </a:r>
            <a:r>
              <a:rPr lang="tr-TR" sz="2400" dirty="0"/>
              <a:t> a </a:t>
            </a:r>
            <a:r>
              <a:rPr lang="tr-TR" sz="2400" dirty="0" err="1"/>
              <a:t>rose</a:t>
            </a:r>
            <a:r>
              <a:rPr lang="tr-TR" sz="2400" dirty="0"/>
              <a:t> </a:t>
            </a:r>
            <a:r>
              <a:rPr lang="tr-TR" sz="2400" dirty="0" err="1"/>
              <a:t>pink</a:t>
            </a:r>
            <a:r>
              <a:rPr lang="tr-TR" sz="2400" dirty="0"/>
              <a:t> </a:t>
            </a:r>
            <a:r>
              <a:rPr lang="tr-TR" sz="2400" dirty="0" err="1"/>
              <a:t>compound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urobilinogen</a:t>
            </a:r>
            <a:r>
              <a:rPr lang="tr-TR" sz="2400" dirty="0"/>
              <a:t> </a:t>
            </a:r>
            <a:r>
              <a:rPr lang="tr-TR" sz="2400" dirty="0" err="1"/>
              <a:t>that</a:t>
            </a:r>
            <a:r>
              <a:rPr lang="tr-TR" sz="2400" dirty="0"/>
              <a:t> can </a:t>
            </a:r>
            <a:r>
              <a:rPr lang="tr-TR" sz="2400" dirty="0" err="1"/>
              <a:t>only</a:t>
            </a:r>
            <a:r>
              <a:rPr lang="tr-TR" sz="2400" dirty="0"/>
              <a:t> be </a:t>
            </a:r>
            <a:r>
              <a:rPr lang="tr-TR" sz="2400" dirty="0" err="1"/>
              <a:t>found</a:t>
            </a:r>
            <a:r>
              <a:rPr lang="tr-TR" sz="2400" dirty="0"/>
              <a:t> in </a:t>
            </a:r>
            <a:r>
              <a:rPr lang="tr-TR" sz="2400" dirty="0" err="1"/>
              <a:t>fresh</a:t>
            </a:r>
            <a:r>
              <a:rPr lang="tr-TR" sz="2400" dirty="0"/>
              <a:t> </a:t>
            </a:r>
            <a:r>
              <a:rPr lang="tr-TR" sz="2400" dirty="0" err="1"/>
              <a:t>urine</a:t>
            </a:r>
            <a:r>
              <a:rPr lang="tr-TR" sz="2400" dirty="0"/>
              <a:t> </a:t>
            </a:r>
          </a:p>
          <a:p>
            <a:pPr marL="0" indent="0">
              <a:buNone/>
            </a:pPr>
            <a:r>
              <a:rPr lang="en-US" sz="2400" b="1" dirty="0"/>
              <a:t>Material:</a:t>
            </a:r>
            <a:r>
              <a:rPr lang="en-US" sz="2400" dirty="0"/>
              <a:t> Urine </a:t>
            </a:r>
            <a:br>
              <a:rPr lang="en-US" sz="2400" dirty="0"/>
            </a:br>
            <a:r>
              <a:rPr lang="en-US" sz="2400" b="1" dirty="0"/>
              <a:t>Experimental procedure:</a:t>
            </a:r>
            <a:endParaRPr lang="tr-TR" sz="2400" dirty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10 ml of urine is taken into a experimental tube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Add 1 ml of </a:t>
            </a:r>
            <a:r>
              <a:rPr lang="en-US" sz="2400" dirty="0" err="1"/>
              <a:t>erlich</a:t>
            </a:r>
            <a:r>
              <a:rPr lang="en-US" sz="2400" dirty="0"/>
              <a:t> aldehyde reagent on it. The tube is heated briefly in a hot water bath. The resulting rose pink color indicates urobilinogen.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652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n-lt"/>
              </a:rPr>
              <a:t>Test for </a:t>
            </a:r>
            <a:r>
              <a:rPr lang="en-US" sz="3200" b="1" dirty="0" err="1">
                <a:solidFill>
                  <a:srgbClr val="FF0000"/>
                </a:solidFill>
                <a:latin typeface="+mn-lt"/>
              </a:rPr>
              <a:t>urobilin</a:t>
            </a:r>
            <a:r>
              <a:rPr lang="en-US" sz="3200" b="1" dirty="0">
                <a:solidFill>
                  <a:srgbClr val="FF0000"/>
                </a:solidFill>
                <a:latin typeface="+mn-lt"/>
              </a:rPr>
              <a:t> in urine (Schlesinger Test)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9051"/>
          </a:xfrm>
        </p:spPr>
        <p:txBody>
          <a:bodyPr>
            <a:normAutofit fontScale="85000" lnSpcReduction="20000"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b="1" dirty="0"/>
              <a:t>Principle:</a:t>
            </a:r>
            <a:r>
              <a:rPr lang="en-US" dirty="0"/>
              <a:t> I</a:t>
            </a:r>
            <a:r>
              <a:rPr lang="en-US" baseline="-25000" dirty="0"/>
              <a:t>2</a:t>
            </a:r>
            <a:r>
              <a:rPr lang="en-US" dirty="0"/>
              <a:t> in the </a:t>
            </a:r>
            <a:r>
              <a:rPr lang="en-US" dirty="0" err="1"/>
              <a:t>lugol</a:t>
            </a:r>
            <a:r>
              <a:rPr lang="en-US" dirty="0"/>
              <a:t> solution oxidizes urobilinogen to urobilin and the urobilin forms a green </a:t>
            </a:r>
            <a:r>
              <a:rPr lang="fr-FR" dirty="0"/>
              <a:t>fluorescent </a:t>
            </a:r>
            <a:r>
              <a:rPr lang="en-US" dirty="0"/>
              <a:t>complex with zinc acetate in ethyl alcohol solution.</a:t>
            </a:r>
            <a:endParaRPr lang="tr-TR" dirty="0"/>
          </a:p>
          <a:p>
            <a:pPr>
              <a:buFont typeface="Arial" pitchFamily="34" charset="0"/>
              <a:buChar char="•"/>
              <a:defRPr/>
            </a:pPr>
            <a:r>
              <a:rPr lang="en-US" b="1" dirty="0"/>
              <a:t>Material: </a:t>
            </a:r>
            <a:r>
              <a:rPr lang="en-US" dirty="0"/>
              <a:t>Urine</a:t>
            </a:r>
            <a:endParaRPr lang="tr-TR" dirty="0"/>
          </a:p>
          <a:p>
            <a:pPr marL="0" indent="0">
              <a:buNone/>
              <a:defRPr/>
            </a:pPr>
            <a:r>
              <a:rPr lang="en-US" b="1" dirty="0"/>
              <a:t>Experimental procedure:</a:t>
            </a:r>
            <a:endParaRPr lang="tr-TR" dirty="0"/>
          </a:p>
          <a:p>
            <a:pPr marL="514350" indent="-514350">
              <a:buAutoNum type="arabicPeriod"/>
              <a:defRPr/>
            </a:pPr>
            <a:r>
              <a:rPr lang="tr-TR" dirty="0"/>
              <a:t>10 ml of </a:t>
            </a:r>
            <a:r>
              <a:rPr lang="tr-TR" dirty="0" err="1"/>
              <a:t>urine</a:t>
            </a:r>
            <a:r>
              <a:rPr lang="tr-TR" dirty="0"/>
              <a:t> is </a:t>
            </a:r>
            <a:r>
              <a:rPr lang="tr-TR" dirty="0" err="1"/>
              <a:t>taken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a test </a:t>
            </a:r>
            <a:r>
              <a:rPr lang="tr-TR" dirty="0" err="1"/>
              <a:t>tube</a:t>
            </a:r>
            <a:r>
              <a:rPr lang="en-US" dirty="0"/>
              <a:t>. Put a few drops of </a:t>
            </a:r>
            <a:r>
              <a:rPr lang="en-US" dirty="0" err="1"/>
              <a:t>lugol</a:t>
            </a:r>
            <a:r>
              <a:rPr lang="en-US" dirty="0"/>
              <a:t> solution on it.</a:t>
            </a:r>
          </a:p>
          <a:p>
            <a:pPr marL="514350" indent="-514350">
              <a:buAutoNum type="arabicPeriod"/>
              <a:defRPr/>
            </a:pPr>
            <a:r>
              <a:rPr lang="fr-FR" dirty="0" err="1"/>
              <a:t>Then</a:t>
            </a:r>
            <a:r>
              <a:rPr lang="fr-FR" dirty="0"/>
              <a:t> 10 ml of </a:t>
            </a:r>
            <a:r>
              <a:rPr lang="fr-FR" dirty="0" err="1"/>
              <a:t>alcoholic</a:t>
            </a:r>
            <a:r>
              <a:rPr lang="fr-FR" dirty="0"/>
              <a:t> zinc </a:t>
            </a:r>
            <a:r>
              <a:rPr lang="fr-FR" dirty="0" err="1"/>
              <a:t>acetate</a:t>
            </a:r>
            <a:r>
              <a:rPr lang="fr-FR" dirty="0"/>
              <a:t> solution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added</a:t>
            </a:r>
            <a:r>
              <a:rPr lang="fr-FR" dirty="0"/>
              <a:t> and mixed.</a:t>
            </a:r>
          </a:p>
          <a:p>
            <a:pPr marL="514350" indent="-514350">
              <a:buAutoNum type="arabicPeriod"/>
              <a:defRPr/>
            </a:pPr>
            <a:r>
              <a:rPr lang="fr-FR" dirty="0"/>
              <a:t>Green fluorescence </a:t>
            </a:r>
            <a:r>
              <a:rPr lang="fr-FR" dirty="0" err="1"/>
              <a:t>indicates</a:t>
            </a:r>
            <a:r>
              <a:rPr lang="fr-FR" dirty="0"/>
              <a:t> the </a:t>
            </a:r>
            <a:r>
              <a:rPr lang="fr-FR" dirty="0" err="1"/>
              <a:t>presence</a:t>
            </a:r>
            <a:r>
              <a:rPr lang="fr-FR" dirty="0"/>
              <a:t> of </a:t>
            </a:r>
            <a:r>
              <a:rPr lang="fr-FR" dirty="0" err="1"/>
              <a:t>urobilin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dirty="0" err="1"/>
              <a:t>exposed</a:t>
            </a:r>
            <a:r>
              <a:rPr lang="fr-FR" dirty="0"/>
              <a:t> to sunlight on a black background. The </a:t>
            </a:r>
            <a:r>
              <a:rPr lang="fr-FR" dirty="0" err="1"/>
              <a:t>intensity</a:t>
            </a:r>
            <a:r>
              <a:rPr lang="fr-FR" dirty="0"/>
              <a:t> of fluorescence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directly</a:t>
            </a:r>
            <a:r>
              <a:rPr lang="fr-FR" dirty="0"/>
              <a:t> </a:t>
            </a:r>
            <a:r>
              <a:rPr lang="fr-FR" dirty="0" err="1"/>
              <a:t>proportional</a:t>
            </a:r>
            <a:r>
              <a:rPr lang="fr-FR" dirty="0"/>
              <a:t> to the </a:t>
            </a:r>
            <a:r>
              <a:rPr lang="fr-FR" dirty="0" err="1"/>
              <a:t>intensity</a:t>
            </a:r>
            <a:r>
              <a:rPr lang="fr-FR" dirty="0"/>
              <a:t> of </a:t>
            </a:r>
            <a:r>
              <a:rPr lang="fr-FR" dirty="0" err="1"/>
              <a:t>urobilin</a:t>
            </a:r>
            <a:r>
              <a:rPr lang="fr-F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124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References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Ankara University </a:t>
            </a:r>
            <a:r>
              <a:rPr lang="en-US" sz="2800"/>
              <a:t>Faculty of </a:t>
            </a:r>
            <a:r>
              <a:rPr lang="en-US" sz="2800" dirty="0"/>
              <a:t>Pharmacy Biochemistry Practice Book - 2004</a:t>
            </a:r>
          </a:p>
          <a:p>
            <a:r>
              <a:rPr lang="tr-TR" sz="2800" dirty="0"/>
              <a:t>Basic </a:t>
            </a:r>
            <a:r>
              <a:rPr lang="tr-TR" sz="2800" dirty="0" err="1"/>
              <a:t>Concepts</a:t>
            </a:r>
            <a:r>
              <a:rPr lang="tr-TR" sz="2800" dirty="0"/>
              <a:t> in </a:t>
            </a:r>
            <a:r>
              <a:rPr lang="tr-TR" sz="2800" dirty="0" err="1"/>
              <a:t>Clinical</a:t>
            </a:r>
            <a:r>
              <a:rPr lang="tr-TR" sz="2800" dirty="0"/>
              <a:t> </a:t>
            </a:r>
            <a:r>
              <a:rPr lang="tr-TR" sz="2800" dirty="0" err="1"/>
              <a:t>Biochemistry</a:t>
            </a:r>
            <a:r>
              <a:rPr lang="tr-TR" sz="2800" dirty="0"/>
              <a:t>: A </a:t>
            </a:r>
            <a:r>
              <a:rPr lang="tr-TR" sz="2800" dirty="0" err="1"/>
              <a:t>Practical</a:t>
            </a:r>
            <a:r>
              <a:rPr lang="tr-TR" sz="2800" dirty="0"/>
              <a:t> Guide - 2018 - V. Kumar, K. D. </a:t>
            </a:r>
            <a:r>
              <a:rPr lang="tr-TR" sz="2800" dirty="0" err="1"/>
              <a:t>Gi</a:t>
            </a:r>
            <a:r>
              <a:rPr lang="tr-TR" dirty="0" err="1"/>
              <a:t>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349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Physical properties of urine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3" y="1600200"/>
            <a:ext cx="842221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1. </a:t>
            </a:r>
            <a:r>
              <a:rPr lang="tr-TR" sz="2000" dirty="0" err="1">
                <a:solidFill>
                  <a:srgbClr val="FF0000"/>
                </a:solidFill>
                <a:latin typeface="Calibri" charset="0"/>
              </a:rPr>
              <a:t>Quantity</a:t>
            </a: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: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amount</a:t>
            </a:r>
            <a:r>
              <a:rPr lang="tr-TR" sz="2000" dirty="0">
                <a:latin typeface="Calibri" charset="0"/>
              </a:rPr>
              <a:t> of </a:t>
            </a:r>
            <a:r>
              <a:rPr lang="tr-TR" sz="2000" dirty="0" err="1">
                <a:latin typeface="Calibri" charset="0"/>
              </a:rPr>
              <a:t>urine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to</a:t>
            </a:r>
            <a:r>
              <a:rPr lang="tr-TR" sz="2000" dirty="0">
                <a:latin typeface="Calibri" charset="0"/>
              </a:rPr>
              <a:t> be </a:t>
            </a:r>
            <a:r>
              <a:rPr lang="tr-TR" sz="2000" dirty="0" err="1">
                <a:latin typeface="Calibri" charset="0"/>
              </a:rPr>
              <a:t>examined</a:t>
            </a:r>
            <a:r>
              <a:rPr lang="tr-TR" sz="2000" dirty="0">
                <a:latin typeface="Calibri" charset="0"/>
              </a:rPr>
              <a:t> is </a:t>
            </a:r>
            <a:r>
              <a:rPr lang="tr-TR" sz="2000" dirty="0" err="1">
                <a:latin typeface="Calibri" charset="0"/>
              </a:rPr>
              <a:t>measured</a:t>
            </a:r>
            <a:r>
              <a:rPr lang="tr-TR" sz="2000" dirty="0">
                <a:latin typeface="Calibri" charset="0"/>
              </a:rPr>
              <a:t> in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graduated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cylinder</a:t>
            </a:r>
            <a:r>
              <a:rPr lang="tr-TR" sz="2000" dirty="0">
                <a:latin typeface="Calibri" charset="0"/>
              </a:rPr>
              <a:t>.</a:t>
            </a:r>
          </a:p>
          <a:p>
            <a:pPr marL="0" indent="0">
              <a:buNone/>
            </a:pP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2. </a:t>
            </a:r>
            <a:r>
              <a:rPr lang="tr-TR" sz="2000" dirty="0" err="1">
                <a:solidFill>
                  <a:srgbClr val="FF0000"/>
                </a:solidFill>
                <a:latin typeface="Calibri" charset="0"/>
              </a:rPr>
              <a:t>Colour</a:t>
            </a: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: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color</a:t>
            </a:r>
            <a:r>
              <a:rPr lang="tr-TR" sz="2000" dirty="0">
                <a:latin typeface="Calibri" charset="0"/>
              </a:rPr>
              <a:t> of normal </a:t>
            </a:r>
            <a:r>
              <a:rPr lang="tr-TR" sz="2000" dirty="0" err="1">
                <a:latin typeface="Calibri" charset="0"/>
              </a:rPr>
              <a:t>urine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varies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between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light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and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dark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yellow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depending</a:t>
            </a:r>
            <a:r>
              <a:rPr lang="tr-TR" sz="2000" dirty="0">
                <a:latin typeface="Calibri" charset="0"/>
              </a:rPr>
              <a:t> on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type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and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amount</a:t>
            </a:r>
            <a:r>
              <a:rPr lang="tr-TR" sz="2000" dirty="0">
                <a:latin typeface="Calibri" charset="0"/>
              </a:rPr>
              <a:t> of </a:t>
            </a:r>
            <a:r>
              <a:rPr lang="tr-TR" sz="2000" dirty="0" err="1">
                <a:latin typeface="Calibri" charset="0"/>
              </a:rPr>
              <a:t>pigments</a:t>
            </a:r>
            <a:r>
              <a:rPr lang="tr-TR" sz="2000" dirty="0">
                <a:latin typeface="Calibri" charset="0"/>
              </a:rPr>
              <a:t> in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color</a:t>
            </a:r>
            <a:r>
              <a:rPr lang="tr-TR" sz="2000" dirty="0">
                <a:latin typeface="Calibri" charset="0"/>
              </a:rPr>
              <a:t>.</a:t>
            </a:r>
          </a:p>
          <a:p>
            <a:pPr marL="0" indent="0">
              <a:buNone/>
            </a:pP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3. </a:t>
            </a:r>
            <a:r>
              <a:rPr lang="tr-TR" sz="2000" dirty="0" err="1">
                <a:solidFill>
                  <a:srgbClr val="FF0000"/>
                </a:solidFill>
                <a:latin typeface="Calibri" charset="0"/>
              </a:rPr>
              <a:t>Appearance</a:t>
            </a: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: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appearance</a:t>
            </a:r>
            <a:r>
              <a:rPr lang="tr-TR" sz="2000" dirty="0">
                <a:latin typeface="Calibri" charset="0"/>
              </a:rPr>
              <a:t> of normal </a:t>
            </a:r>
            <a:r>
              <a:rPr lang="tr-TR" sz="2000" dirty="0" err="1">
                <a:latin typeface="Calibri" charset="0"/>
              </a:rPr>
              <a:t>fresh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urine</a:t>
            </a:r>
            <a:r>
              <a:rPr lang="tr-TR" sz="2000" dirty="0">
                <a:latin typeface="Calibri" charset="0"/>
              </a:rPr>
              <a:t> is </a:t>
            </a:r>
            <a:r>
              <a:rPr lang="tr-TR" sz="2000" dirty="0" err="1">
                <a:latin typeface="Calibri" charset="0"/>
              </a:rPr>
              <a:t>obvious</a:t>
            </a:r>
            <a:r>
              <a:rPr lang="tr-TR" sz="2000" dirty="0">
                <a:latin typeface="Calibri" charset="0"/>
              </a:rPr>
              <a:t>.</a:t>
            </a:r>
          </a:p>
          <a:p>
            <a:pPr marL="0" indent="0">
              <a:buNone/>
            </a:pP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4. </a:t>
            </a:r>
            <a:r>
              <a:rPr lang="tr-TR" sz="2000" dirty="0" err="1">
                <a:solidFill>
                  <a:srgbClr val="FF0000"/>
                </a:solidFill>
                <a:latin typeface="Calibri" charset="0"/>
              </a:rPr>
              <a:t>pH</a:t>
            </a: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:</a:t>
            </a:r>
            <a:r>
              <a:rPr lang="tr-TR" sz="2000" dirty="0">
                <a:latin typeface="Calibri" charset="0"/>
              </a:rPr>
              <a:t> Normal </a:t>
            </a:r>
            <a:r>
              <a:rPr lang="tr-TR" sz="2000" dirty="0" err="1">
                <a:latin typeface="Calibri" charset="0"/>
              </a:rPr>
              <a:t>urine</a:t>
            </a:r>
            <a:r>
              <a:rPr lang="tr-TR" sz="2000" dirty="0">
                <a:latin typeface="Calibri" charset="0"/>
              </a:rPr>
              <a:t> is </a:t>
            </a:r>
            <a:r>
              <a:rPr lang="tr-TR" sz="2000" dirty="0" err="1">
                <a:latin typeface="Calibri" charset="0"/>
              </a:rPr>
              <a:t>slightly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acidic</a:t>
            </a:r>
            <a:r>
              <a:rPr lang="tr-TR" sz="2000" dirty="0">
                <a:latin typeface="Calibri" charset="0"/>
              </a:rPr>
              <a:t>.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urine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pH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ranges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from</a:t>
            </a:r>
            <a:r>
              <a:rPr lang="tr-TR" sz="2000" dirty="0">
                <a:latin typeface="Calibri" charset="0"/>
              </a:rPr>
              <a:t> 5.5 </a:t>
            </a:r>
            <a:r>
              <a:rPr lang="tr-TR" sz="2000" dirty="0" err="1">
                <a:latin typeface="Calibri" charset="0"/>
              </a:rPr>
              <a:t>to</a:t>
            </a:r>
            <a:r>
              <a:rPr lang="tr-TR" sz="2000" dirty="0">
                <a:latin typeface="Calibri" charset="0"/>
              </a:rPr>
              <a:t> 6.5. </a:t>
            </a:r>
            <a:r>
              <a:rPr lang="tr-TR" sz="2000" dirty="0" err="1">
                <a:latin typeface="Calibri" charset="0"/>
              </a:rPr>
              <a:t>Urine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pH</a:t>
            </a:r>
            <a:r>
              <a:rPr lang="tr-TR" sz="2000" dirty="0">
                <a:latin typeface="Calibri" charset="0"/>
              </a:rPr>
              <a:t> is </a:t>
            </a:r>
            <a:r>
              <a:rPr lang="tr-TR" sz="2000" dirty="0" err="1">
                <a:latin typeface="Calibri" charset="0"/>
              </a:rPr>
              <a:t>determined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by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litmus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paper</a:t>
            </a:r>
            <a:r>
              <a:rPr lang="tr-TR" sz="2000" dirty="0">
                <a:latin typeface="Calibri" charset="0"/>
              </a:rPr>
              <a:t>.</a:t>
            </a:r>
          </a:p>
          <a:p>
            <a:pPr marL="0" indent="0">
              <a:buNone/>
            </a:pPr>
            <a:r>
              <a:rPr lang="tr-TR" sz="2000" dirty="0">
                <a:solidFill>
                  <a:srgbClr val="FF0000"/>
                </a:solidFill>
                <a:latin typeface="Calibri" charset="0"/>
              </a:rPr>
              <a:t>5.Density: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normal </a:t>
            </a:r>
            <a:r>
              <a:rPr lang="tr-TR" sz="2000" dirty="0" err="1">
                <a:latin typeface="Calibri" charset="0"/>
              </a:rPr>
              <a:t>urine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density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ranges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from</a:t>
            </a:r>
            <a:r>
              <a:rPr lang="tr-TR" sz="2000" dirty="0">
                <a:latin typeface="Calibri" charset="0"/>
              </a:rPr>
              <a:t> 1.010 </a:t>
            </a:r>
            <a:r>
              <a:rPr lang="tr-TR" sz="2000" dirty="0" err="1">
                <a:latin typeface="Calibri" charset="0"/>
              </a:rPr>
              <a:t>to</a:t>
            </a:r>
            <a:r>
              <a:rPr lang="tr-TR" sz="2000" dirty="0">
                <a:latin typeface="Calibri" charset="0"/>
              </a:rPr>
              <a:t> 1.030 g/cm</a:t>
            </a:r>
            <a:r>
              <a:rPr lang="tr-TR" sz="2000" baseline="30000" dirty="0">
                <a:latin typeface="Calibri" charset="0"/>
              </a:rPr>
              <a:t>3</a:t>
            </a:r>
            <a:r>
              <a:rPr lang="tr-TR" sz="2000" dirty="0">
                <a:latin typeface="Calibri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5329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Urinary Microscopic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17467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b="1" dirty="0" err="1">
                <a:latin typeface="Calibri" charset="0"/>
              </a:rPr>
              <a:t>Preparation</a:t>
            </a:r>
            <a:r>
              <a:rPr lang="tr-TR" sz="2000" b="1" dirty="0">
                <a:latin typeface="Calibri" charset="0"/>
              </a:rPr>
              <a:t> of </a:t>
            </a:r>
            <a:r>
              <a:rPr lang="tr-TR" sz="2000" b="1" dirty="0" err="1">
                <a:latin typeface="Calibri" charset="0"/>
              </a:rPr>
              <a:t>urine</a:t>
            </a:r>
            <a:r>
              <a:rPr lang="tr-TR" sz="2000" b="1" dirty="0">
                <a:latin typeface="Calibri" charset="0"/>
              </a:rPr>
              <a:t> </a:t>
            </a:r>
            <a:r>
              <a:rPr lang="tr-TR" sz="2000" b="1" dirty="0" err="1">
                <a:latin typeface="Calibri" charset="0"/>
              </a:rPr>
              <a:t>sample</a:t>
            </a:r>
            <a:br>
              <a:rPr lang="tr-TR" sz="2000" b="1" dirty="0">
                <a:latin typeface="Calibri" charset="0"/>
              </a:rPr>
            </a:br>
            <a:r>
              <a:rPr lang="tr-TR" sz="2000" dirty="0">
                <a:latin typeface="Calibri" charset="0"/>
              </a:rPr>
              <a:t>1. 10 ml </a:t>
            </a:r>
            <a:r>
              <a:rPr lang="tr-TR" sz="2000" dirty="0" err="1">
                <a:latin typeface="Calibri" charset="0"/>
              </a:rPr>
              <a:t>urine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sample</a:t>
            </a:r>
            <a:r>
              <a:rPr lang="tr-TR" sz="2000" dirty="0">
                <a:latin typeface="Calibri" charset="0"/>
              </a:rPr>
              <a:t> is </a:t>
            </a:r>
            <a:r>
              <a:rPr lang="tr-TR" sz="2000" dirty="0" err="1">
                <a:latin typeface="Calibri" charset="0"/>
              </a:rPr>
              <a:t>taken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into</a:t>
            </a:r>
            <a:r>
              <a:rPr lang="tr-TR" sz="2000" dirty="0">
                <a:latin typeface="Calibri" charset="0"/>
              </a:rPr>
              <a:t> a </a:t>
            </a:r>
            <a:r>
              <a:rPr lang="tr-TR" sz="2000" dirty="0" err="1">
                <a:latin typeface="Calibri" charset="0"/>
              </a:rPr>
              <a:t>centrifuge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tube</a:t>
            </a:r>
            <a:r>
              <a:rPr lang="tr-TR" sz="2000" dirty="0">
                <a:latin typeface="Calibri" charset="0"/>
              </a:rPr>
              <a:t>.</a:t>
            </a:r>
          </a:p>
          <a:p>
            <a:pPr marL="0" indent="0">
              <a:buNone/>
            </a:pPr>
            <a:r>
              <a:rPr lang="tr-TR" sz="2000" dirty="0">
                <a:latin typeface="Calibri" charset="0"/>
              </a:rPr>
              <a:t>2. </a:t>
            </a:r>
            <a:r>
              <a:rPr lang="tr-TR" sz="2000" dirty="0" err="1">
                <a:latin typeface="Calibri" charset="0"/>
              </a:rPr>
              <a:t>It</a:t>
            </a:r>
            <a:r>
              <a:rPr lang="tr-TR" sz="2000" dirty="0">
                <a:latin typeface="Calibri" charset="0"/>
              </a:rPr>
              <a:t> is </a:t>
            </a:r>
            <a:r>
              <a:rPr lang="tr-TR" sz="2000" dirty="0" err="1">
                <a:latin typeface="Calibri" charset="0"/>
              </a:rPr>
              <a:t>centrifuged</a:t>
            </a:r>
            <a:r>
              <a:rPr lang="tr-TR" sz="2000" dirty="0">
                <a:latin typeface="Calibri" charset="0"/>
              </a:rPr>
              <a:t> at 1500 </a:t>
            </a:r>
            <a:r>
              <a:rPr lang="tr-TR" sz="2000" dirty="0" err="1">
                <a:latin typeface="Calibri" charset="0"/>
              </a:rPr>
              <a:t>rpm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for</a:t>
            </a:r>
            <a:r>
              <a:rPr lang="tr-TR" sz="2000" dirty="0">
                <a:latin typeface="Calibri" charset="0"/>
              </a:rPr>
              <a:t> 5 </a:t>
            </a:r>
            <a:r>
              <a:rPr lang="tr-TR" sz="2000" dirty="0" err="1">
                <a:latin typeface="Calibri" charset="0"/>
              </a:rPr>
              <a:t>minutes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to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precipitate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urine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sediment</a:t>
            </a:r>
            <a:r>
              <a:rPr lang="tr-TR" sz="2000" dirty="0">
                <a:latin typeface="Calibri" charset="0"/>
              </a:rPr>
              <a:t>.</a:t>
            </a:r>
          </a:p>
          <a:p>
            <a:pPr marL="0" indent="0">
              <a:buNone/>
            </a:pPr>
            <a:r>
              <a:rPr lang="tr-TR" sz="2000" dirty="0">
                <a:latin typeface="Calibri" charset="0"/>
              </a:rPr>
              <a:t>3.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upper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part</a:t>
            </a:r>
            <a:r>
              <a:rPr lang="tr-TR" sz="2000" dirty="0">
                <a:latin typeface="Calibri" charset="0"/>
              </a:rPr>
              <a:t> of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liquid</a:t>
            </a:r>
            <a:r>
              <a:rPr lang="tr-TR" sz="2000" dirty="0">
                <a:latin typeface="Calibri" charset="0"/>
              </a:rPr>
              <a:t> is </a:t>
            </a:r>
            <a:r>
              <a:rPr lang="tr-TR" sz="2000" dirty="0" err="1">
                <a:latin typeface="Calibri" charset="0"/>
              </a:rPr>
              <a:t>poured</a:t>
            </a:r>
            <a:r>
              <a:rPr lang="tr-TR" sz="2000" dirty="0">
                <a:latin typeface="Calibri" charset="0"/>
              </a:rPr>
              <a:t>.</a:t>
            </a:r>
          </a:p>
          <a:p>
            <a:pPr marL="0" indent="0">
              <a:buNone/>
            </a:pPr>
            <a:r>
              <a:rPr lang="tr-TR" sz="2000" dirty="0">
                <a:latin typeface="Calibri" charset="0"/>
              </a:rPr>
              <a:t>4.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sediment</a:t>
            </a:r>
            <a:r>
              <a:rPr lang="tr-TR" sz="2000" dirty="0">
                <a:latin typeface="Calibri" charset="0"/>
              </a:rPr>
              <a:t> is </a:t>
            </a:r>
            <a:r>
              <a:rPr lang="tr-TR" sz="2000" dirty="0" err="1">
                <a:latin typeface="Calibri" charset="0"/>
              </a:rPr>
              <a:t>taken</a:t>
            </a:r>
            <a:r>
              <a:rPr lang="tr-TR" sz="2000" dirty="0">
                <a:latin typeface="Calibri" charset="0"/>
              </a:rPr>
              <a:t> on a </a:t>
            </a:r>
            <a:r>
              <a:rPr lang="tr-TR" sz="2000" dirty="0" err="1">
                <a:latin typeface="Calibri" charset="0"/>
              </a:rPr>
              <a:t>clean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slide</a:t>
            </a:r>
            <a:r>
              <a:rPr lang="tr-TR" sz="2000" dirty="0">
                <a:latin typeface="Calibri" charset="0"/>
              </a:rPr>
              <a:t>  </a:t>
            </a:r>
            <a:r>
              <a:rPr lang="tr-TR" sz="2000" dirty="0" err="1">
                <a:latin typeface="Calibri" charset="0"/>
              </a:rPr>
              <a:t>and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examined</a:t>
            </a:r>
            <a:r>
              <a:rPr lang="tr-TR" sz="2000" dirty="0">
                <a:latin typeface="Calibri" charset="0"/>
              </a:rPr>
              <a:t> on a </a:t>
            </a:r>
            <a:r>
              <a:rPr lang="tr-TR" sz="2000" dirty="0" err="1">
                <a:latin typeface="Calibri" charset="0"/>
              </a:rPr>
              <a:t>microscope</a:t>
            </a:r>
            <a:r>
              <a:rPr lang="tr-TR" sz="2000" dirty="0">
                <a:latin typeface="Calibri" charset="0"/>
              </a:rPr>
              <a:t>.</a:t>
            </a:r>
          </a:p>
          <a:p>
            <a:pPr marL="0" indent="0">
              <a:buNone/>
            </a:pPr>
            <a:endParaRPr lang="tr-TR" sz="2000" dirty="0">
              <a:latin typeface="Calibri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6274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000" y="274638"/>
            <a:ext cx="8432800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Determination of salt in urine (Mohr test)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b="1" dirty="0" err="1">
                <a:latin typeface="Calibri" charset="0"/>
              </a:rPr>
              <a:t>Principle</a:t>
            </a:r>
            <a:r>
              <a:rPr lang="tr-TR" sz="2000" b="1" dirty="0">
                <a:latin typeface="Calibri" charset="0"/>
              </a:rPr>
              <a:t>: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silver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nitrate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bind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to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sodium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chloride</a:t>
            </a:r>
            <a:r>
              <a:rPr lang="tr-TR" sz="2000" dirty="0">
                <a:latin typeface="Calibri" charset="0"/>
              </a:rPr>
              <a:t> in </a:t>
            </a:r>
            <a:r>
              <a:rPr lang="tr-TR" sz="2000" dirty="0" err="1">
                <a:latin typeface="Calibri" charset="0"/>
              </a:rPr>
              <a:t>urine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sample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and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silver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chloride</a:t>
            </a:r>
            <a:r>
              <a:rPr lang="tr-TR" sz="2000" dirty="0">
                <a:latin typeface="Calibri" charset="0"/>
              </a:rPr>
              <a:t> is </a:t>
            </a:r>
            <a:r>
              <a:rPr lang="tr-TR" sz="2000" dirty="0" err="1">
                <a:latin typeface="Calibri" charset="0"/>
              </a:rPr>
              <a:t>formed</a:t>
            </a:r>
            <a:r>
              <a:rPr lang="tr-TR" sz="2000" dirty="0">
                <a:latin typeface="Calibri" charset="0"/>
              </a:rPr>
              <a:t>. </a:t>
            </a:r>
            <a:r>
              <a:rPr lang="tr-TR" sz="2000" dirty="0" err="1">
                <a:latin typeface="Calibri" charset="0"/>
              </a:rPr>
              <a:t>When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there</a:t>
            </a:r>
            <a:r>
              <a:rPr lang="tr-TR" sz="2000" dirty="0">
                <a:latin typeface="Calibri" charset="0"/>
              </a:rPr>
              <a:t> is </a:t>
            </a:r>
            <a:r>
              <a:rPr lang="tr-TR" sz="2000" dirty="0" err="1">
                <a:latin typeface="Calibri" charset="0"/>
              </a:rPr>
              <a:t>no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sodium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chloride</a:t>
            </a:r>
            <a:r>
              <a:rPr lang="tr-TR" sz="2000" dirty="0">
                <a:latin typeface="Calibri" charset="0"/>
              </a:rPr>
              <a:t> in </a:t>
            </a:r>
            <a:r>
              <a:rPr lang="tr-TR" sz="2000" dirty="0" err="1">
                <a:latin typeface="Calibri" charset="0"/>
              </a:rPr>
              <a:t>reaction</a:t>
            </a:r>
            <a:r>
              <a:rPr lang="tr-TR" sz="2000" dirty="0">
                <a:latin typeface="Calibri" charset="0"/>
              </a:rPr>
              <a:t>,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excess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amount</a:t>
            </a:r>
            <a:r>
              <a:rPr lang="tr-TR" sz="2000" dirty="0">
                <a:latin typeface="Calibri" charset="0"/>
              </a:rPr>
              <a:t> of </a:t>
            </a:r>
            <a:r>
              <a:rPr lang="tr-TR" sz="2000" dirty="0" err="1">
                <a:latin typeface="Calibri" charset="0"/>
              </a:rPr>
              <a:t>silver</a:t>
            </a:r>
            <a:r>
              <a:rPr lang="tr-TR" sz="2000" dirty="0">
                <a:latin typeface="Calibri" charset="0"/>
              </a:rPr>
              <a:t> is </a:t>
            </a:r>
            <a:r>
              <a:rPr lang="tr-TR" sz="2000" dirty="0" err="1">
                <a:latin typeface="Calibri" charset="0"/>
              </a:rPr>
              <a:t>reacted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with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potassium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chromate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and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brick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red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color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silver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chromate</a:t>
            </a:r>
            <a:r>
              <a:rPr lang="tr-TR" sz="2000" dirty="0">
                <a:latin typeface="Calibri" charset="0"/>
              </a:rPr>
              <a:t> is </a:t>
            </a:r>
            <a:r>
              <a:rPr lang="tr-TR" sz="2000" dirty="0" err="1">
                <a:latin typeface="Calibri" charset="0"/>
              </a:rPr>
              <a:t>formed</a:t>
            </a:r>
            <a:r>
              <a:rPr lang="tr-TR" sz="2000" dirty="0">
                <a:latin typeface="Calibri" charset="0"/>
              </a:rPr>
              <a:t>.</a:t>
            </a:r>
          </a:p>
          <a:p>
            <a:r>
              <a:rPr lang="tr-TR" sz="2000" b="1" dirty="0" err="1">
                <a:latin typeface="Calibri" charset="0"/>
              </a:rPr>
              <a:t>Material</a:t>
            </a:r>
            <a:r>
              <a:rPr lang="tr-TR" sz="2000" b="1" dirty="0">
                <a:latin typeface="Calibri" charset="0"/>
              </a:rPr>
              <a:t>: </a:t>
            </a:r>
            <a:r>
              <a:rPr lang="tr-TR" sz="2000" dirty="0" err="1">
                <a:latin typeface="Calibri" charset="0"/>
              </a:rPr>
              <a:t>Urine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86546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Determination of salt in urine (Mohr test)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0168"/>
            <a:ext cx="8229600" cy="52159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b="1" dirty="0" err="1">
                <a:latin typeface="Calibri" charset="0"/>
              </a:rPr>
              <a:t>Experimental</a:t>
            </a:r>
            <a:r>
              <a:rPr lang="tr-TR" sz="1800" b="1" dirty="0">
                <a:latin typeface="Calibri" charset="0"/>
              </a:rPr>
              <a:t> </a:t>
            </a:r>
            <a:r>
              <a:rPr lang="tr-TR" sz="1800" b="1" dirty="0" err="1">
                <a:latin typeface="Calibri" charset="0"/>
              </a:rPr>
              <a:t>procedure</a:t>
            </a:r>
            <a:r>
              <a:rPr lang="tr-TR" sz="1800" b="1" dirty="0">
                <a:latin typeface="Calibri" charset="0"/>
              </a:rPr>
              <a:t>:</a:t>
            </a:r>
          </a:p>
          <a:p>
            <a:pPr marL="0" indent="0">
              <a:buNone/>
            </a:pPr>
            <a:r>
              <a:rPr lang="tr-TR" sz="1800" dirty="0">
                <a:latin typeface="Calibri" charset="0"/>
              </a:rPr>
              <a:t>1. 2 ml of </a:t>
            </a:r>
            <a:r>
              <a:rPr lang="tr-TR" sz="1800" dirty="0" err="1">
                <a:latin typeface="Calibri" charset="0"/>
              </a:rPr>
              <a:t>urine</a:t>
            </a:r>
            <a:r>
              <a:rPr lang="tr-TR" sz="1800" dirty="0">
                <a:latin typeface="Calibri" charset="0"/>
              </a:rPr>
              <a:t> is </a:t>
            </a:r>
            <a:r>
              <a:rPr lang="tr-TR" sz="1800" dirty="0" err="1">
                <a:latin typeface="Calibri" charset="0"/>
              </a:rPr>
              <a:t>taken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into</a:t>
            </a:r>
            <a:r>
              <a:rPr lang="tr-TR" sz="1800" dirty="0">
                <a:latin typeface="Calibri" charset="0"/>
              </a:rPr>
              <a:t> an </a:t>
            </a:r>
            <a:r>
              <a:rPr lang="tr-TR" sz="1800" dirty="0" err="1">
                <a:latin typeface="Calibri" charset="0"/>
              </a:rPr>
              <a:t>erlenmeyer</a:t>
            </a:r>
            <a:r>
              <a:rPr lang="tr-TR" sz="1800" dirty="0">
                <a:latin typeface="Calibri" charset="0"/>
              </a:rPr>
              <a:t>, 3-4 </a:t>
            </a:r>
            <a:r>
              <a:rPr lang="tr-TR" sz="1800" dirty="0" err="1">
                <a:latin typeface="Calibri" charset="0"/>
              </a:rPr>
              <a:t>drops</a:t>
            </a:r>
            <a:r>
              <a:rPr lang="tr-TR" sz="1800" dirty="0">
                <a:latin typeface="Calibri" charset="0"/>
              </a:rPr>
              <a:t> of </a:t>
            </a:r>
            <a:r>
              <a:rPr lang="tr-TR" sz="1800" dirty="0" err="1">
                <a:latin typeface="Calibri" charset="0"/>
              </a:rPr>
              <a:t>potassium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chromate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and</a:t>
            </a:r>
            <a:r>
              <a:rPr lang="tr-TR" sz="1800" dirty="0">
                <a:latin typeface="Calibri" charset="0"/>
              </a:rPr>
              <a:t> 10 </a:t>
            </a:r>
            <a:r>
              <a:rPr lang="tr-TR" sz="1800" dirty="0" err="1">
                <a:latin typeface="Calibri" charset="0"/>
              </a:rPr>
              <a:t>drops</a:t>
            </a:r>
            <a:r>
              <a:rPr lang="tr-TR" sz="1800" dirty="0">
                <a:latin typeface="Calibri" charset="0"/>
              </a:rPr>
              <a:t> of </a:t>
            </a:r>
            <a:r>
              <a:rPr lang="tr-TR" sz="1800" dirty="0" err="1">
                <a:latin typeface="Calibri" charset="0"/>
              </a:rPr>
              <a:t>distilled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water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are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added</a:t>
            </a:r>
            <a:r>
              <a:rPr lang="tr-TR" sz="1800" dirty="0">
                <a:latin typeface="Calibri" charset="0"/>
              </a:rPr>
              <a:t>.</a:t>
            </a:r>
          </a:p>
          <a:p>
            <a:pPr marL="0" indent="0">
              <a:buNone/>
            </a:pPr>
            <a:r>
              <a:rPr lang="tr-TR" sz="1800" dirty="0">
                <a:latin typeface="Calibri" charset="0"/>
              </a:rPr>
              <a:t>2. </a:t>
            </a:r>
            <a:r>
              <a:rPr lang="tr-TR" sz="1800" dirty="0" err="1">
                <a:latin typeface="Calibri" charset="0"/>
              </a:rPr>
              <a:t>It</a:t>
            </a:r>
            <a:r>
              <a:rPr lang="tr-TR" sz="1800" dirty="0">
                <a:latin typeface="Calibri" charset="0"/>
              </a:rPr>
              <a:t> is </a:t>
            </a:r>
            <a:r>
              <a:rPr lang="tr-TR" sz="1800" dirty="0" err="1">
                <a:latin typeface="Calibri" charset="0"/>
              </a:rPr>
              <a:t>titrated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with</a:t>
            </a:r>
            <a:r>
              <a:rPr lang="tr-TR" sz="1800" dirty="0">
                <a:latin typeface="Calibri" charset="0"/>
              </a:rPr>
              <a:t> 0.1 N AgNO</a:t>
            </a:r>
            <a:r>
              <a:rPr lang="tr-TR" sz="1800" baseline="-25000" dirty="0">
                <a:latin typeface="Calibri" charset="0"/>
              </a:rPr>
              <a:t>3</a:t>
            </a:r>
            <a:r>
              <a:rPr lang="tr-TR" sz="1800" dirty="0">
                <a:latin typeface="Calibri" charset="0"/>
              </a:rPr>
              <a:t>. </a:t>
            </a:r>
            <a:r>
              <a:rPr lang="tr-TR" sz="1800" dirty="0" err="1">
                <a:latin typeface="Calibri" charset="0"/>
              </a:rPr>
              <a:t>After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each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drip</a:t>
            </a:r>
            <a:r>
              <a:rPr lang="tr-TR" sz="1800" dirty="0">
                <a:latin typeface="Calibri" charset="0"/>
              </a:rPr>
              <a:t>, </a:t>
            </a:r>
            <a:r>
              <a:rPr lang="tr-TR" sz="1800" dirty="0" err="1">
                <a:latin typeface="Calibri" charset="0"/>
              </a:rPr>
              <a:t>the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tube</a:t>
            </a:r>
            <a:r>
              <a:rPr lang="tr-TR" sz="1800" dirty="0">
                <a:latin typeface="Calibri" charset="0"/>
              </a:rPr>
              <a:t> is </a:t>
            </a:r>
            <a:r>
              <a:rPr lang="tr-TR" sz="1800" dirty="0" err="1">
                <a:latin typeface="Calibri" charset="0"/>
              </a:rPr>
              <a:t>shaken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and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mixed</a:t>
            </a:r>
            <a:r>
              <a:rPr lang="tr-TR" sz="1800" dirty="0">
                <a:latin typeface="Calibri" charset="0"/>
              </a:rPr>
              <a:t>.</a:t>
            </a:r>
          </a:p>
          <a:p>
            <a:pPr marL="0" indent="0">
              <a:buNone/>
            </a:pPr>
            <a:r>
              <a:rPr lang="tr-TR" sz="1800" dirty="0">
                <a:latin typeface="Calibri" charset="0"/>
              </a:rPr>
              <a:t>3. First a </a:t>
            </a:r>
            <a:r>
              <a:rPr lang="tr-TR" sz="1800" dirty="0" err="1">
                <a:latin typeface="Calibri" charset="0"/>
              </a:rPr>
              <a:t>white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precipitate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followed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by</a:t>
            </a:r>
            <a:r>
              <a:rPr lang="tr-TR" sz="1800" dirty="0">
                <a:latin typeface="Calibri" charset="0"/>
              </a:rPr>
              <a:t> a </a:t>
            </a:r>
            <a:r>
              <a:rPr lang="tr-TR" sz="1800" dirty="0" err="1">
                <a:latin typeface="Calibri" charset="0"/>
              </a:rPr>
              <a:t>brick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red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color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was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observed</a:t>
            </a:r>
            <a:r>
              <a:rPr lang="tr-TR" sz="1800" dirty="0">
                <a:latin typeface="Calibri" charset="0"/>
              </a:rPr>
              <a:t>. </a:t>
            </a:r>
            <a:r>
              <a:rPr lang="tr-TR" sz="1800" dirty="0" err="1">
                <a:latin typeface="Calibri" charset="0"/>
              </a:rPr>
              <a:t>The</a:t>
            </a:r>
            <a:r>
              <a:rPr lang="tr-TR" sz="1800" dirty="0">
                <a:latin typeface="Calibri" charset="0"/>
              </a:rPr>
              <a:t> presence of </a:t>
            </a:r>
            <a:r>
              <a:rPr lang="tr-TR" sz="1800" dirty="0" err="1">
                <a:latin typeface="Calibri" charset="0"/>
              </a:rPr>
              <a:t>red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color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indicates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that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the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reaction</a:t>
            </a:r>
            <a:r>
              <a:rPr lang="tr-TR" sz="1800" dirty="0">
                <a:latin typeface="Calibri" charset="0"/>
              </a:rPr>
              <a:t> is </a:t>
            </a:r>
            <a:r>
              <a:rPr lang="tr-TR" sz="1800" dirty="0" err="1">
                <a:latin typeface="Calibri" charset="0"/>
              </a:rPr>
              <a:t>complete</a:t>
            </a:r>
            <a:r>
              <a:rPr lang="tr-TR" sz="1800" dirty="0">
                <a:latin typeface="Calibri" charset="0"/>
              </a:rPr>
              <a:t>.</a:t>
            </a:r>
          </a:p>
          <a:p>
            <a:pPr marL="0" indent="0">
              <a:buNone/>
            </a:pPr>
            <a:endParaRPr lang="tr-TR" sz="1800" dirty="0">
              <a:latin typeface="Calibri" charset="0"/>
            </a:endParaRPr>
          </a:p>
          <a:p>
            <a:pPr marL="0" indent="0">
              <a:buNone/>
            </a:pPr>
            <a:r>
              <a:rPr lang="en-US" sz="1800" dirty="0">
                <a:latin typeface="Calibri" charset="0"/>
              </a:rPr>
              <a:t>1 ml of 0.1 N AgNO</a:t>
            </a:r>
            <a:r>
              <a:rPr lang="en-US" sz="1800" baseline="-25000" dirty="0">
                <a:latin typeface="Calibri" charset="0"/>
              </a:rPr>
              <a:t>3</a:t>
            </a:r>
            <a:r>
              <a:rPr lang="en-US" sz="1800" dirty="0">
                <a:latin typeface="Calibri" charset="0"/>
              </a:rPr>
              <a:t>, 1 ml of 0.1 N </a:t>
            </a:r>
            <a:r>
              <a:rPr lang="en-US" sz="1800" dirty="0" err="1">
                <a:latin typeface="Calibri" charset="0"/>
              </a:rPr>
              <a:t>NaCl</a:t>
            </a:r>
            <a:r>
              <a:rPr lang="en-US" sz="1800" dirty="0">
                <a:latin typeface="Calibri" charset="0"/>
              </a:rPr>
              <a:t> is equal to 0.00585 g of salt.</a:t>
            </a:r>
            <a:r>
              <a:rPr lang="tr-TR" sz="1800" dirty="0">
                <a:latin typeface="Calibri" charset="0"/>
              </a:rPr>
              <a:t> </a:t>
            </a:r>
          </a:p>
          <a:p>
            <a:pPr marL="0" indent="0">
              <a:buNone/>
            </a:pPr>
            <a:r>
              <a:rPr lang="tr-TR" sz="1800" dirty="0" err="1">
                <a:latin typeface="Calibri" charset="0"/>
              </a:rPr>
              <a:t>The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amount</a:t>
            </a:r>
            <a:r>
              <a:rPr lang="tr-TR" sz="1800" dirty="0">
                <a:latin typeface="Calibri" charset="0"/>
              </a:rPr>
              <a:t> of </a:t>
            </a:r>
            <a:r>
              <a:rPr lang="tr-TR" sz="1800" dirty="0" err="1">
                <a:latin typeface="Calibri" charset="0"/>
              </a:rPr>
              <a:t>NaCl</a:t>
            </a:r>
            <a:r>
              <a:rPr lang="tr-TR" sz="1800" dirty="0">
                <a:latin typeface="Calibri" charset="0"/>
              </a:rPr>
              <a:t> in 2 ml </a:t>
            </a:r>
            <a:r>
              <a:rPr lang="tr-TR" sz="1800" dirty="0" err="1">
                <a:latin typeface="Calibri" charset="0"/>
              </a:rPr>
              <a:t>urine</a:t>
            </a:r>
            <a:r>
              <a:rPr lang="tr-TR" sz="1800" dirty="0">
                <a:latin typeface="Calibri" charset="0"/>
              </a:rPr>
              <a:t> is </a:t>
            </a:r>
            <a:r>
              <a:rPr lang="tr-TR" sz="1800" dirty="0" err="1">
                <a:latin typeface="Calibri" charset="0"/>
              </a:rPr>
              <a:t>calculated</a:t>
            </a:r>
            <a:r>
              <a:rPr lang="tr-TR" sz="1800" dirty="0">
                <a:latin typeface="Calibri" charset="0"/>
              </a:rPr>
              <a:t> as g/L </a:t>
            </a:r>
            <a:r>
              <a:rPr lang="tr-TR" sz="1800" dirty="0" err="1">
                <a:latin typeface="Calibri" charset="0"/>
              </a:rPr>
              <a:t>according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to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the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amount</a:t>
            </a:r>
            <a:r>
              <a:rPr lang="tr-TR" sz="1800" dirty="0">
                <a:latin typeface="Calibri" charset="0"/>
              </a:rPr>
              <a:t> of ml of </a:t>
            </a:r>
            <a:r>
              <a:rPr lang="tr-TR" sz="1800" dirty="0" err="1">
                <a:latin typeface="Calibri" charset="0"/>
              </a:rPr>
              <a:t>spent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silver</a:t>
            </a:r>
            <a:r>
              <a:rPr lang="tr-TR" sz="1800" dirty="0">
                <a:latin typeface="Calibri" charset="0"/>
              </a:rPr>
              <a:t> </a:t>
            </a:r>
            <a:r>
              <a:rPr lang="tr-TR" sz="1800" dirty="0" err="1">
                <a:latin typeface="Calibri" charset="0"/>
              </a:rPr>
              <a:t>nitrate</a:t>
            </a:r>
            <a:r>
              <a:rPr lang="tr-TR" sz="1800" dirty="0">
                <a:latin typeface="Calibri" charset="0"/>
              </a:rPr>
              <a:t>.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59891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err="1">
                <a:solidFill>
                  <a:srgbClr val="FF0000"/>
                </a:solidFill>
                <a:latin typeface="Calibri Light" charset="0"/>
              </a:rPr>
              <a:t>Tests</a:t>
            </a:r>
            <a:r>
              <a:rPr lang="pt-BR" sz="3200" b="1" dirty="0">
                <a:solidFill>
                  <a:srgbClr val="FF0000"/>
                </a:solidFill>
                <a:latin typeface="Calibri Light" charset="0"/>
              </a:rPr>
              <a:t> for </a:t>
            </a:r>
            <a:r>
              <a:rPr lang="pt-BR" sz="3200" b="1" dirty="0" err="1">
                <a:solidFill>
                  <a:srgbClr val="FF0000"/>
                </a:solidFill>
                <a:latin typeface="Calibri Light" charset="0"/>
              </a:rPr>
              <a:t>determination</a:t>
            </a:r>
            <a:r>
              <a:rPr lang="pt-BR" sz="3200" b="1" dirty="0">
                <a:solidFill>
                  <a:srgbClr val="FF0000"/>
                </a:solidFill>
                <a:latin typeface="Calibri Light" charset="0"/>
              </a:rPr>
              <a:t> </a:t>
            </a:r>
            <a:r>
              <a:rPr lang="pt-BR" sz="3200" b="1" dirty="0" err="1">
                <a:solidFill>
                  <a:srgbClr val="FF0000"/>
                </a:solidFill>
                <a:latin typeface="Calibri Light" charset="0"/>
              </a:rPr>
              <a:t>of</a:t>
            </a:r>
            <a:r>
              <a:rPr lang="pt-BR" sz="3200" b="1" dirty="0">
                <a:solidFill>
                  <a:srgbClr val="FF0000"/>
                </a:solidFill>
                <a:latin typeface="Calibri Light" charset="0"/>
              </a:rPr>
              <a:t> </a:t>
            </a:r>
            <a:r>
              <a:rPr lang="pt-BR" sz="3200" b="1" dirty="0" err="1">
                <a:solidFill>
                  <a:srgbClr val="FF0000"/>
                </a:solidFill>
                <a:latin typeface="Calibri Light" charset="0"/>
              </a:rPr>
              <a:t>protein</a:t>
            </a:r>
            <a:r>
              <a:rPr lang="pt-BR" sz="3200" b="1" dirty="0">
                <a:solidFill>
                  <a:srgbClr val="FF0000"/>
                </a:solidFill>
                <a:latin typeface="Calibri Light" charset="0"/>
              </a:rPr>
              <a:t> in urine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06883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dirty="0" err="1">
                <a:solidFill>
                  <a:srgbClr val="FF0000"/>
                </a:solidFill>
              </a:rPr>
              <a:t>Tanret</a:t>
            </a:r>
            <a:r>
              <a:rPr lang="tr-TR" sz="2400" b="1" dirty="0">
                <a:solidFill>
                  <a:srgbClr val="FF0000"/>
                </a:solidFill>
              </a:rPr>
              <a:t> test</a:t>
            </a:r>
            <a:endParaRPr lang="tr-TR" sz="2400" dirty="0">
              <a:solidFill>
                <a:srgbClr val="FF0000"/>
              </a:solidFill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tr-TR" sz="1800" b="1" dirty="0" err="1"/>
              <a:t>Principle</a:t>
            </a:r>
            <a:r>
              <a:rPr lang="tr-TR" sz="1800" b="1" dirty="0"/>
              <a:t>: </a:t>
            </a:r>
            <a:r>
              <a:rPr lang="tr-TR" sz="1800" dirty="0" err="1"/>
              <a:t>Based</a:t>
            </a:r>
            <a:r>
              <a:rPr lang="tr-TR" sz="1800" dirty="0"/>
              <a:t> on 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principle</a:t>
            </a:r>
            <a:r>
              <a:rPr lang="tr-TR" sz="1800" dirty="0"/>
              <a:t> of </a:t>
            </a:r>
            <a:r>
              <a:rPr lang="tr-TR" sz="1800" dirty="0" err="1"/>
              <a:t>precipitation</a:t>
            </a:r>
            <a:r>
              <a:rPr lang="tr-TR" sz="1800" dirty="0"/>
              <a:t> of protein </a:t>
            </a:r>
            <a:r>
              <a:rPr lang="tr-TR" sz="1800" dirty="0" err="1"/>
              <a:t>with</a:t>
            </a:r>
            <a:r>
              <a:rPr lang="tr-TR" sz="1800" dirty="0"/>
              <a:t> </a:t>
            </a:r>
            <a:r>
              <a:rPr lang="tr-TR" sz="1800" dirty="0" err="1"/>
              <a:t>tanret</a:t>
            </a:r>
            <a:r>
              <a:rPr lang="tr-TR" sz="1800" dirty="0"/>
              <a:t> </a:t>
            </a:r>
            <a:r>
              <a:rPr lang="tr-TR" sz="1800" dirty="0" err="1"/>
              <a:t>indicator</a:t>
            </a:r>
            <a:r>
              <a:rPr lang="tr-TR" sz="1800" dirty="0"/>
              <a:t>, </a:t>
            </a:r>
            <a:r>
              <a:rPr lang="tr-TR" sz="1800" dirty="0" err="1"/>
              <a:t>which</a:t>
            </a:r>
            <a:r>
              <a:rPr lang="tr-TR" sz="1800" dirty="0"/>
              <a:t> </a:t>
            </a:r>
            <a:r>
              <a:rPr lang="tr-TR" sz="1800" dirty="0" err="1"/>
              <a:t>contains</a:t>
            </a:r>
            <a:r>
              <a:rPr lang="tr-TR" sz="1800" dirty="0"/>
              <a:t> </a:t>
            </a:r>
            <a:r>
              <a:rPr lang="tr-TR" sz="1800" dirty="0" err="1"/>
              <a:t>mercury</a:t>
            </a:r>
            <a:r>
              <a:rPr lang="tr-TR" sz="1800" dirty="0"/>
              <a:t> </a:t>
            </a:r>
            <a:r>
              <a:rPr lang="tr-TR" sz="1800" dirty="0" err="1"/>
              <a:t>ions</a:t>
            </a:r>
            <a:r>
              <a:rPr lang="tr-TR" sz="1800" dirty="0"/>
              <a:t> </a:t>
            </a:r>
          </a:p>
          <a:p>
            <a:pPr marL="0" indent="0">
              <a:lnSpc>
                <a:spcPct val="80000"/>
              </a:lnSpc>
              <a:buNone/>
            </a:pPr>
            <a:endParaRPr lang="tr-TR" sz="1800" b="1" dirty="0"/>
          </a:p>
          <a:p>
            <a:pPr marL="0" indent="0">
              <a:lnSpc>
                <a:spcPct val="80000"/>
              </a:lnSpc>
              <a:buNone/>
            </a:pPr>
            <a:r>
              <a:rPr lang="tr-TR" sz="1800" b="1" dirty="0" err="1"/>
              <a:t>Material</a:t>
            </a:r>
            <a:r>
              <a:rPr lang="tr-TR" sz="1800" b="1" dirty="0"/>
              <a:t>: </a:t>
            </a:r>
            <a:r>
              <a:rPr lang="tr-TR" sz="1800" dirty="0" err="1"/>
              <a:t>Urine</a:t>
            </a:r>
            <a:endParaRPr lang="tr-TR" sz="1800" dirty="0"/>
          </a:p>
          <a:p>
            <a:pPr marL="0" indent="0">
              <a:lnSpc>
                <a:spcPct val="80000"/>
              </a:lnSpc>
              <a:buNone/>
            </a:pPr>
            <a:endParaRPr lang="tr-TR" sz="1800" dirty="0"/>
          </a:p>
          <a:p>
            <a:pPr>
              <a:lnSpc>
                <a:spcPct val="80000"/>
              </a:lnSpc>
              <a:buNone/>
            </a:pPr>
            <a:r>
              <a:rPr lang="tr-TR" sz="1800" b="1" dirty="0" err="1"/>
              <a:t>Experimental</a:t>
            </a:r>
            <a:r>
              <a:rPr lang="tr-TR" sz="1800" b="1" dirty="0"/>
              <a:t> </a:t>
            </a:r>
            <a:r>
              <a:rPr lang="tr-TR" sz="1800" b="1" dirty="0" err="1"/>
              <a:t>procedure</a:t>
            </a:r>
            <a:r>
              <a:rPr lang="tr-TR" sz="1800" b="1" dirty="0"/>
              <a:t>: </a:t>
            </a:r>
            <a:endParaRPr lang="tr-TR" sz="1800" dirty="0"/>
          </a:p>
          <a:p>
            <a:pPr>
              <a:lnSpc>
                <a:spcPct val="80000"/>
              </a:lnSpc>
              <a:buFont typeface="Arial"/>
              <a:buAutoNum type="arabicPeriod"/>
            </a:pPr>
            <a:r>
              <a:rPr lang="tr-TR" sz="1800" dirty="0" err="1"/>
              <a:t>Urine</a:t>
            </a:r>
            <a:r>
              <a:rPr lang="tr-TR" sz="1800" dirty="0"/>
              <a:t> </a:t>
            </a:r>
            <a:r>
              <a:rPr lang="tr-TR" sz="1800" dirty="0" err="1"/>
              <a:t>sample</a:t>
            </a:r>
            <a:r>
              <a:rPr lang="tr-TR" sz="1800" dirty="0"/>
              <a:t> in 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tube</a:t>
            </a:r>
            <a:r>
              <a:rPr lang="tr-TR" sz="1800" dirty="0"/>
              <a:t> is </a:t>
            </a:r>
            <a:r>
              <a:rPr lang="tr-TR" sz="1800" dirty="0" err="1"/>
              <a:t>rotated</a:t>
            </a:r>
            <a:r>
              <a:rPr lang="tr-TR" sz="1800" dirty="0"/>
              <a:t> </a:t>
            </a:r>
            <a:r>
              <a:rPr lang="tr-TR" sz="1800" dirty="0" err="1"/>
              <a:t>while</a:t>
            </a:r>
            <a:r>
              <a:rPr lang="tr-TR" sz="1800" dirty="0"/>
              <a:t> </a:t>
            </a:r>
            <a:r>
              <a:rPr lang="tr-TR" sz="1800" dirty="0" err="1"/>
              <a:t>being</a:t>
            </a:r>
            <a:r>
              <a:rPr lang="tr-TR" sz="1800" dirty="0"/>
              <a:t> </a:t>
            </a:r>
            <a:r>
              <a:rPr lang="tr-TR" sz="1800" dirty="0" err="1"/>
              <a:t>heated</a:t>
            </a:r>
            <a:r>
              <a:rPr lang="tr-TR" sz="1800" dirty="0"/>
              <a:t> in 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bunsen</a:t>
            </a:r>
            <a:r>
              <a:rPr lang="tr-TR" sz="1800" dirty="0"/>
              <a:t> </a:t>
            </a:r>
            <a:r>
              <a:rPr lang="tr-TR" sz="1800" dirty="0" err="1"/>
              <a:t>flame</a:t>
            </a:r>
            <a:r>
              <a:rPr lang="tr-TR" sz="1800" dirty="0"/>
              <a:t>.</a:t>
            </a:r>
          </a:p>
          <a:p>
            <a:pPr>
              <a:lnSpc>
                <a:spcPct val="80000"/>
              </a:lnSpc>
              <a:buAutoNum type="arabicPeriod"/>
            </a:pPr>
            <a:r>
              <a:rPr lang="tr-TR" sz="1800" dirty="0" err="1"/>
              <a:t>Turbidity</a:t>
            </a:r>
            <a:r>
              <a:rPr lang="tr-TR" sz="1800" dirty="0"/>
              <a:t> </a:t>
            </a:r>
            <a:r>
              <a:rPr lang="tr-TR" sz="1800" dirty="0" err="1"/>
              <a:t>or</a:t>
            </a:r>
            <a:r>
              <a:rPr lang="tr-TR" sz="1800" dirty="0"/>
              <a:t> </a:t>
            </a:r>
            <a:r>
              <a:rPr lang="tr-TR" sz="1800" dirty="0" err="1"/>
              <a:t>no</a:t>
            </a:r>
            <a:r>
              <a:rPr lang="tr-TR" sz="1800" dirty="0"/>
              <a:t> </a:t>
            </a:r>
            <a:r>
              <a:rPr lang="tr-TR" sz="1800" dirty="0" err="1"/>
              <a:t>change</a:t>
            </a:r>
            <a:r>
              <a:rPr lang="tr-TR" sz="1800" dirty="0"/>
              <a:t> can be </a:t>
            </a:r>
            <a:r>
              <a:rPr lang="tr-TR" sz="1800" dirty="0" err="1"/>
              <a:t>observed</a:t>
            </a:r>
            <a:r>
              <a:rPr lang="tr-TR" sz="1800" dirty="0"/>
              <a:t> in </a:t>
            </a:r>
            <a:r>
              <a:rPr lang="tr-TR" sz="1800" dirty="0" err="1"/>
              <a:t>urine</a:t>
            </a:r>
            <a:r>
              <a:rPr lang="tr-TR" sz="1800" dirty="0"/>
              <a:t> </a:t>
            </a:r>
            <a:r>
              <a:rPr lang="tr-TR" sz="1800" dirty="0" err="1"/>
              <a:t>after</a:t>
            </a:r>
            <a:r>
              <a:rPr lang="tr-TR" sz="1800" dirty="0"/>
              <a:t> </a:t>
            </a:r>
            <a:r>
              <a:rPr lang="tr-TR" sz="1800" dirty="0" err="1"/>
              <a:t>heating</a:t>
            </a:r>
            <a:r>
              <a:rPr lang="tr-TR" sz="1800" dirty="0"/>
              <a:t>.</a:t>
            </a:r>
          </a:p>
          <a:p>
            <a:pPr>
              <a:lnSpc>
                <a:spcPct val="80000"/>
              </a:lnSpc>
              <a:buAutoNum type="arabicPeriod"/>
            </a:pPr>
            <a:r>
              <a:rPr lang="tr-TR" sz="1800" dirty="0" err="1"/>
              <a:t>After</a:t>
            </a:r>
            <a:r>
              <a:rPr lang="tr-TR" sz="1800" dirty="0"/>
              <a:t> 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addition</a:t>
            </a:r>
            <a:r>
              <a:rPr lang="tr-TR" sz="1800" dirty="0"/>
              <a:t> of </a:t>
            </a:r>
            <a:r>
              <a:rPr lang="tr-TR" sz="1800" dirty="0" err="1"/>
              <a:t>Tanret</a:t>
            </a:r>
            <a:r>
              <a:rPr lang="tr-TR" sz="1800" dirty="0"/>
              <a:t> </a:t>
            </a:r>
            <a:r>
              <a:rPr lang="tr-TR" sz="1800" dirty="0" err="1"/>
              <a:t>solution</a:t>
            </a:r>
            <a:r>
              <a:rPr lang="tr-TR" sz="1800" dirty="0"/>
              <a:t>, </a:t>
            </a:r>
            <a:r>
              <a:rPr lang="tr-TR" sz="1800" dirty="0" err="1"/>
              <a:t>formation</a:t>
            </a:r>
            <a:r>
              <a:rPr lang="tr-TR" sz="1800" dirty="0"/>
              <a:t> of </a:t>
            </a:r>
            <a:r>
              <a:rPr lang="tr-TR" sz="1800" dirty="0" err="1"/>
              <a:t>turbidity</a:t>
            </a:r>
            <a:r>
              <a:rPr lang="tr-TR" sz="1800" dirty="0"/>
              <a:t> </a:t>
            </a:r>
            <a:r>
              <a:rPr lang="tr-TR" sz="1800" dirty="0" err="1"/>
              <a:t>or</a:t>
            </a:r>
            <a:r>
              <a:rPr lang="tr-TR" sz="1800" dirty="0"/>
              <a:t> an </a:t>
            </a:r>
            <a:r>
              <a:rPr lang="tr-TR" sz="1800" dirty="0" err="1"/>
              <a:t>increase</a:t>
            </a:r>
            <a:r>
              <a:rPr lang="tr-TR" sz="1800" dirty="0"/>
              <a:t> in </a:t>
            </a:r>
            <a:r>
              <a:rPr lang="tr-TR" sz="1800" dirty="0" err="1"/>
              <a:t>turbidity</a:t>
            </a:r>
            <a:r>
              <a:rPr lang="tr-TR" sz="1800" dirty="0"/>
              <a:t> </a:t>
            </a:r>
            <a:r>
              <a:rPr lang="tr-TR" sz="1800" dirty="0" err="1"/>
              <a:t>indicates</a:t>
            </a:r>
            <a:r>
              <a:rPr lang="tr-TR" sz="1800" dirty="0"/>
              <a:t> </a:t>
            </a:r>
            <a:r>
              <a:rPr lang="tr-TR" sz="1800" dirty="0" err="1"/>
              <a:t>that</a:t>
            </a:r>
            <a:r>
              <a:rPr lang="tr-TR" sz="1800" dirty="0"/>
              <a:t> protein is </a:t>
            </a:r>
            <a:r>
              <a:rPr lang="tr-TR" sz="1800" dirty="0" err="1"/>
              <a:t>present</a:t>
            </a:r>
            <a:r>
              <a:rPr lang="tr-TR" sz="1800" dirty="0"/>
              <a:t> in </a:t>
            </a:r>
            <a:r>
              <a:rPr lang="tr-TR" sz="1800" dirty="0" err="1"/>
              <a:t>the</a:t>
            </a:r>
            <a:r>
              <a:rPr lang="tr-TR" sz="1800" dirty="0"/>
              <a:t> </a:t>
            </a:r>
            <a:r>
              <a:rPr lang="tr-TR" sz="1800" dirty="0" err="1"/>
              <a:t>urine</a:t>
            </a:r>
            <a:r>
              <a:rPr lang="tr-TR" sz="1800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1132417" y="37041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040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Tests for hidden blood in urine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667" y="1600200"/>
            <a:ext cx="8487833" cy="4792133"/>
          </a:xfrm>
        </p:spPr>
        <p:txBody>
          <a:bodyPr>
            <a:normAutofit/>
          </a:bodyPr>
          <a:lstStyle/>
          <a:p>
            <a:r>
              <a:rPr lang="en-US" sz="2200" dirty="0" err="1">
                <a:solidFill>
                  <a:srgbClr val="FF0000"/>
                </a:solidFill>
              </a:rPr>
              <a:t>Benzidine</a:t>
            </a:r>
            <a:r>
              <a:rPr lang="en-US" sz="2200" dirty="0">
                <a:solidFill>
                  <a:srgbClr val="FF0000"/>
                </a:solidFill>
              </a:rPr>
              <a:t> test</a:t>
            </a:r>
            <a:br>
              <a:rPr lang="en-US" sz="2200" dirty="0">
                <a:solidFill>
                  <a:srgbClr val="FF0000"/>
                </a:solidFill>
              </a:rPr>
            </a:br>
            <a:r>
              <a:rPr lang="tr-TR" sz="2200" b="1" dirty="0" err="1">
                <a:latin typeface="Calibri" charset="0"/>
              </a:rPr>
              <a:t>Principle</a:t>
            </a:r>
            <a:r>
              <a:rPr lang="tr-TR" sz="2200" b="1" dirty="0">
                <a:latin typeface="Calibri" charset="0"/>
              </a:rPr>
              <a:t>:</a:t>
            </a:r>
            <a:r>
              <a:rPr lang="tr-TR" sz="2200" dirty="0">
                <a:latin typeface="Calibri" charset="0"/>
              </a:rPr>
              <a:t> Hemoglobin </a:t>
            </a:r>
            <a:r>
              <a:rPr lang="tr-TR" sz="2200" dirty="0" err="1">
                <a:latin typeface="Calibri" charset="0"/>
              </a:rPr>
              <a:t>catalyzes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the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oxidation</a:t>
            </a:r>
            <a:r>
              <a:rPr lang="tr-TR" sz="2200" dirty="0">
                <a:latin typeface="Calibri" charset="0"/>
              </a:rPr>
              <a:t> of </a:t>
            </a:r>
            <a:r>
              <a:rPr lang="tr-TR" sz="2200" dirty="0" err="1">
                <a:latin typeface="Calibri" charset="0"/>
              </a:rPr>
              <a:t>benzidine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to</a:t>
            </a:r>
            <a:r>
              <a:rPr lang="tr-TR" sz="2200" dirty="0">
                <a:latin typeface="Calibri" charset="0"/>
              </a:rPr>
              <a:t> ‘</a:t>
            </a:r>
            <a:r>
              <a:rPr lang="tr-TR" sz="2200" dirty="0" err="1">
                <a:latin typeface="Calibri" charset="0"/>
              </a:rPr>
              <a:t>benzidine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blue</a:t>
            </a:r>
            <a:r>
              <a:rPr lang="tr-TR" sz="2200" dirty="0">
                <a:latin typeface="Calibri" charset="0"/>
              </a:rPr>
              <a:t>’ in </a:t>
            </a:r>
            <a:r>
              <a:rPr lang="tr-TR" sz="2200" dirty="0" err="1">
                <a:latin typeface="Calibri" charset="0"/>
              </a:rPr>
              <a:t>the</a:t>
            </a:r>
            <a:r>
              <a:rPr lang="tr-TR" sz="2200" dirty="0">
                <a:latin typeface="Calibri" charset="0"/>
              </a:rPr>
              <a:t> presence of H</a:t>
            </a:r>
            <a:r>
              <a:rPr lang="tr-TR" sz="2200" baseline="-25000" dirty="0">
                <a:latin typeface="Calibri" charset="0"/>
              </a:rPr>
              <a:t>2</a:t>
            </a:r>
            <a:r>
              <a:rPr lang="tr-TR" sz="2200" dirty="0">
                <a:latin typeface="Calibri" charset="0"/>
              </a:rPr>
              <a:t>O</a:t>
            </a:r>
            <a:r>
              <a:rPr lang="tr-TR" sz="2200" baseline="-25000" dirty="0">
                <a:latin typeface="Calibri" charset="0"/>
              </a:rPr>
              <a:t>2</a:t>
            </a:r>
            <a:r>
              <a:rPr lang="tr-TR" sz="2200" dirty="0">
                <a:latin typeface="Calibri" charset="0"/>
              </a:rPr>
              <a:t>.</a:t>
            </a:r>
          </a:p>
          <a:p>
            <a:r>
              <a:rPr lang="tr-TR" sz="2200" b="1" dirty="0" err="1">
                <a:latin typeface="Calibri" charset="0"/>
              </a:rPr>
              <a:t>Material</a:t>
            </a:r>
            <a:r>
              <a:rPr lang="tr-TR" sz="2200" b="1" dirty="0">
                <a:latin typeface="Calibri" charset="0"/>
              </a:rPr>
              <a:t>: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Urine</a:t>
            </a:r>
            <a:endParaRPr lang="tr-TR" sz="2200" dirty="0">
              <a:latin typeface="Calibri" charset="0"/>
            </a:endParaRPr>
          </a:p>
          <a:p>
            <a:r>
              <a:rPr lang="tr-TR" sz="2200" b="1" dirty="0" err="1">
                <a:latin typeface="Calibri" charset="0"/>
              </a:rPr>
              <a:t>Experimental</a:t>
            </a:r>
            <a:r>
              <a:rPr lang="tr-TR" sz="2200" b="1" dirty="0">
                <a:latin typeface="Calibri" charset="0"/>
              </a:rPr>
              <a:t> </a:t>
            </a:r>
            <a:r>
              <a:rPr lang="tr-TR" sz="2200" b="1" dirty="0" err="1">
                <a:latin typeface="Calibri" charset="0"/>
              </a:rPr>
              <a:t>procedure</a:t>
            </a:r>
            <a:r>
              <a:rPr lang="tr-TR" sz="2200" b="1" dirty="0">
                <a:latin typeface="Calibri" charset="0"/>
              </a:rPr>
              <a:t>:</a:t>
            </a:r>
          </a:p>
          <a:p>
            <a:pPr marL="457200" indent="-457200">
              <a:buAutoNum type="arabicPeriod"/>
            </a:pPr>
            <a:r>
              <a:rPr lang="tr-TR" sz="2200" dirty="0">
                <a:latin typeface="Calibri" charset="0"/>
              </a:rPr>
              <a:t>1 ml of </a:t>
            </a:r>
            <a:r>
              <a:rPr lang="tr-TR" sz="2200" dirty="0" err="1">
                <a:latin typeface="Calibri" charset="0"/>
              </a:rPr>
              <a:t>urine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and</a:t>
            </a:r>
            <a:r>
              <a:rPr lang="tr-TR" sz="2200" dirty="0">
                <a:latin typeface="Calibri" charset="0"/>
              </a:rPr>
              <a:t> 4 ml </a:t>
            </a:r>
            <a:r>
              <a:rPr lang="tr-TR" sz="2200" dirty="0" err="1">
                <a:latin typeface="Calibri" charset="0"/>
              </a:rPr>
              <a:t>distilled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water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are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added</a:t>
            </a:r>
            <a:r>
              <a:rPr lang="tr-TR" sz="2200" dirty="0">
                <a:latin typeface="Calibri" charset="0"/>
              </a:rPr>
              <a:t> in a test </a:t>
            </a:r>
            <a:r>
              <a:rPr lang="tr-TR" sz="2200" dirty="0" err="1">
                <a:latin typeface="Calibri" charset="0"/>
              </a:rPr>
              <a:t>tube</a:t>
            </a:r>
            <a:r>
              <a:rPr lang="tr-TR" sz="2200" dirty="0">
                <a:latin typeface="Calibri" charset="0"/>
              </a:rPr>
              <a:t>.</a:t>
            </a:r>
          </a:p>
          <a:p>
            <a:pPr marL="457200" indent="-457200">
              <a:buAutoNum type="arabicPeriod"/>
            </a:pPr>
            <a:r>
              <a:rPr lang="tr-TR" sz="2200" dirty="0" err="1">
                <a:latin typeface="Calibri" charset="0"/>
              </a:rPr>
              <a:t>And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then</a:t>
            </a:r>
            <a:r>
              <a:rPr lang="tr-TR" sz="2200" dirty="0">
                <a:latin typeface="Calibri" charset="0"/>
              </a:rPr>
              <a:t> 1 ml </a:t>
            </a:r>
            <a:r>
              <a:rPr lang="tr-TR" sz="2200" dirty="0" err="1">
                <a:latin typeface="Calibri" charset="0"/>
              </a:rPr>
              <a:t>benzidine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dihydrochloride</a:t>
            </a:r>
            <a:r>
              <a:rPr lang="tr-TR" sz="2200" dirty="0">
                <a:latin typeface="Calibri" charset="0"/>
              </a:rPr>
              <a:t>, 1 ml H</a:t>
            </a:r>
            <a:r>
              <a:rPr lang="tr-TR" sz="2200" baseline="-25000" dirty="0">
                <a:latin typeface="Calibri" charset="0"/>
              </a:rPr>
              <a:t>2</a:t>
            </a:r>
            <a:r>
              <a:rPr lang="tr-TR" sz="2200" dirty="0">
                <a:latin typeface="Calibri" charset="0"/>
              </a:rPr>
              <a:t>O</a:t>
            </a:r>
            <a:r>
              <a:rPr lang="tr-TR" sz="2200" baseline="-25000" dirty="0">
                <a:latin typeface="Calibri" charset="0"/>
              </a:rPr>
              <a:t>2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and</a:t>
            </a:r>
            <a:r>
              <a:rPr lang="tr-TR" sz="2200" dirty="0">
                <a:latin typeface="Calibri" charset="0"/>
              </a:rPr>
              <a:t> 1 ml </a:t>
            </a:r>
            <a:r>
              <a:rPr lang="tr-TR" sz="2200" dirty="0" err="1">
                <a:latin typeface="Calibri" charset="0"/>
              </a:rPr>
              <a:t>sodium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acetate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are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added</a:t>
            </a:r>
            <a:r>
              <a:rPr lang="tr-TR" sz="2200" dirty="0">
                <a:latin typeface="Calibri" charset="0"/>
              </a:rPr>
              <a:t>. </a:t>
            </a:r>
            <a:r>
              <a:rPr lang="tr-TR" sz="2200" dirty="0" err="1">
                <a:latin typeface="Calibri" charset="0"/>
              </a:rPr>
              <a:t>The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green</a:t>
            </a:r>
            <a:r>
              <a:rPr lang="tr-TR" sz="2200" dirty="0">
                <a:latin typeface="Calibri" charset="0"/>
              </a:rPr>
              <a:t>, </a:t>
            </a:r>
            <a:r>
              <a:rPr lang="tr-TR" sz="2200" dirty="0" err="1">
                <a:latin typeface="Calibri" charset="0"/>
              </a:rPr>
              <a:t>blue-green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or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blue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color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indicates</a:t>
            </a:r>
            <a:r>
              <a:rPr lang="tr-TR" sz="2200" dirty="0">
                <a:latin typeface="Calibri" charset="0"/>
              </a:rPr>
              <a:t> </a:t>
            </a:r>
            <a:r>
              <a:rPr lang="tr-TR" sz="2200" dirty="0" err="1">
                <a:latin typeface="Calibri" charset="0"/>
              </a:rPr>
              <a:t>that</a:t>
            </a:r>
            <a:r>
              <a:rPr lang="tr-TR" sz="2200" dirty="0">
                <a:latin typeface="Calibri" charset="0"/>
              </a:rPr>
              <a:t> hemoglobin is </a:t>
            </a:r>
            <a:r>
              <a:rPr lang="tr-TR" sz="2200" dirty="0" err="1">
                <a:latin typeface="Calibri" charset="0"/>
              </a:rPr>
              <a:t>present</a:t>
            </a:r>
            <a:r>
              <a:rPr lang="tr-TR" sz="2200" dirty="0">
                <a:latin typeface="Calibri" charset="0"/>
              </a:rPr>
              <a:t> in </a:t>
            </a:r>
            <a:r>
              <a:rPr lang="tr-TR" sz="2200" dirty="0" err="1">
                <a:latin typeface="Calibri" charset="0"/>
              </a:rPr>
              <a:t>urine</a:t>
            </a:r>
            <a:r>
              <a:rPr lang="tr-TR" sz="2200" dirty="0">
                <a:latin typeface="Calibri" charset="0"/>
              </a:rPr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688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Tests for hidden blood in urine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solidFill>
                  <a:srgbClr val="FF0000"/>
                </a:solidFill>
                <a:latin typeface="Calibri" charset="0"/>
              </a:rPr>
              <a:t>O-</a:t>
            </a:r>
            <a:r>
              <a:rPr lang="tr-TR" sz="2400" b="1" dirty="0" err="1">
                <a:solidFill>
                  <a:srgbClr val="FF0000"/>
                </a:solidFill>
                <a:latin typeface="Calibri" charset="0"/>
              </a:rPr>
              <a:t>Toluidin</a:t>
            </a:r>
            <a:endParaRPr lang="tr-TR" sz="2400" b="1" dirty="0">
              <a:solidFill>
                <a:srgbClr val="FF0000"/>
              </a:solidFill>
              <a:latin typeface="Calibri" charset="0"/>
            </a:endParaRPr>
          </a:p>
          <a:p>
            <a:pPr marL="0" indent="0"/>
            <a:r>
              <a:rPr lang="tr-TR" sz="2400" b="1" dirty="0" err="1">
                <a:latin typeface="Calibri" charset="0"/>
              </a:rPr>
              <a:t>Principle</a:t>
            </a:r>
            <a:r>
              <a:rPr lang="tr-TR" sz="2400" b="1" dirty="0">
                <a:latin typeface="Calibri" charset="0"/>
              </a:rPr>
              <a:t>: </a:t>
            </a:r>
            <a:r>
              <a:rPr lang="tr-TR" sz="2400" dirty="0">
                <a:latin typeface="Calibri" charset="0"/>
              </a:rPr>
              <a:t>Hemoglobin </a:t>
            </a:r>
            <a:r>
              <a:rPr lang="tr-TR" sz="2400" dirty="0" err="1">
                <a:latin typeface="Calibri" charset="0"/>
              </a:rPr>
              <a:t>forms</a:t>
            </a:r>
            <a:r>
              <a:rPr lang="tr-TR" sz="2400" dirty="0">
                <a:latin typeface="Calibri" charset="0"/>
              </a:rPr>
              <a:t> </a:t>
            </a:r>
            <a:r>
              <a:rPr lang="tr-TR" sz="2400" dirty="0" err="1">
                <a:latin typeface="Calibri" charset="0"/>
              </a:rPr>
              <a:t>blue</a:t>
            </a:r>
            <a:r>
              <a:rPr lang="tr-TR" sz="2400" dirty="0">
                <a:latin typeface="Calibri" charset="0"/>
              </a:rPr>
              <a:t> </a:t>
            </a:r>
            <a:r>
              <a:rPr lang="tr-TR" sz="2400" dirty="0" err="1">
                <a:latin typeface="Calibri" charset="0"/>
              </a:rPr>
              <a:t>colour</a:t>
            </a:r>
            <a:r>
              <a:rPr lang="tr-TR" sz="2400" dirty="0">
                <a:latin typeface="Calibri" charset="0"/>
              </a:rPr>
              <a:t> </a:t>
            </a:r>
            <a:r>
              <a:rPr lang="tr-TR" sz="2400" dirty="0" err="1">
                <a:latin typeface="Calibri" charset="0"/>
              </a:rPr>
              <a:t>with</a:t>
            </a:r>
            <a:r>
              <a:rPr lang="tr-TR" sz="2400" dirty="0">
                <a:latin typeface="Calibri" charset="0"/>
              </a:rPr>
              <a:t> o-</a:t>
            </a:r>
            <a:r>
              <a:rPr lang="tr-TR" sz="2400" dirty="0" err="1">
                <a:latin typeface="Calibri" charset="0"/>
              </a:rPr>
              <a:t>toluidin</a:t>
            </a:r>
            <a:r>
              <a:rPr lang="tr-TR" sz="2400" dirty="0">
                <a:latin typeface="Calibri" charset="0"/>
              </a:rPr>
              <a:t> in </a:t>
            </a:r>
            <a:r>
              <a:rPr lang="tr-TR" sz="2400" dirty="0" err="1">
                <a:latin typeface="Calibri" charset="0"/>
              </a:rPr>
              <a:t>the</a:t>
            </a:r>
            <a:r>
              <a:rPr lang="tr-TR" sz="2400" dirty="0">
                <a:latin typeface="Calibri" charset="0"/>
              </a:rPr>
              <a:t> presence of H</a:t>
            </a:r>
            <a:r>
              <a:rPr lang="tr-TR" sz="2400" baseline="-25000" dirty="0">
                <a:latin typeface="Calibri" charset="0"/>
              </a:rPr>
              <a:t>2</a:t>
            </a:r>
            <a:r>
              <a:rPr lang="tr-TR" sz="2400" dirty="0">
                <a:latin typeface="Calibri" charset="0"/>
              </a:rPr>
              <a:t>O</a:t>
            </a:r>
            <a:r>
              <a:rPr lang="tr-TR" sz="2400" baseline="-25000" dirty="0">
                <a:latin typeface="Calibri" charset="0"/>
              </a:rPr>
              <a:t>2</a:t>
            </a:r>
            <a:r>
              <a:rPr lang="tr-TR" sz="2400" dirty="0">
                <a:latin typeface="Calibri" charset="0"/>
              </a:rPr>
              <a:t>.</a:t>
            </a:r>
          </a:p>
          <a:p>
            <a:pPr marL="0" indent="0"/>
            <a:endParaRPr lang="tr-TR" sz="2400" b="1" dirty="0">
              <a:latin typeface="Calibri" charset="0"/>
            </a:endParaRPr>
          </a:p>
          <a:p>
            <a:pPr marL="0" indent="0"/>
            <a:r>
              <a:rPr lang="tr-TR" sz="2400" b="1" dirty="0" err="1">
                <a:latin typeface="Calibri" charset="0"/>
              </a:rPr>
              <a:t>Material</a:t>
            </a:r>
            <a:r>
              <a:rPr lang="tr-TR" sz="2400" b="1" dirty="0">
                <a:latin typeface="Calibri" charset="0"/>
              </a:rPr>
              <a:t>: </a:t>
            </a:r>
            <a:r>
              <a:rPr lang="tr-TR" sz="2400" dirty="0" err="1">
                <a:latin typeface="Calibri" charset="0"/>
              </a:rPr>
              <a:t>Urine</a:t>
            </a:r>
            <a:endParaRPr lang="tr-TR" sz="2400" dirty="0">
              <a:latin typeface="Calibri" charset="0"/>
            </a:endParaRPr>
          </a:p>
          <a:p>
            <a:pPr marL="0" indent="0">
              <a:buNone/>
            </a:pPr>
            <a:r>
              <a:rPr lang="tr-TR" sz="2400" b="1" dirty="0" err="1">
                <a:latin typeface="Calibri" charset="0"/>
              </a:rPr>
              <a:t>Experimental</a:t>
            </a:r>
            <a:r>
              <a:rPr lang="tr-TR" sz="2400" b="1" dirty="0">
                <a:latin typeface="Calibri" charset="0"/>
              </a:rPr>
              <a:t> </a:t>
            </a:r>
            <a:r>
              <a:rPr lang="tr-TR" sz="2400" b="1" dirty="0" err="1">
                <a:latin typeface="Calibri" charset="0"/>
              </a:rPr>
              <a:t>procedure</a:t>
            </a:r>
            <a:r>
              <a:rPr lang="tr-TR" sz="2400" b="1" dirty="0">
                <a:latin typeface="Calibri" charset="0"/>
              </a:rPr>
              <a:t>:</a:t>
            </a:r>
            <a:endParaRPr lang="tr-TR" sz="2400" dirty="0">
              <a:latin typeface="Calibri" charset="0"/>
            </a:endParaRPr>
          </a:p>
          <a:p>
            <a:pPr marL="514350" indent="-514350">
              <a:buAutoNum type="arabicPeriod"/>
            </a:pPr>
            <a:r>
              <a:rPr lang="tr-TR" sz="2400" dirty="0">
                <a:latin typeface="Calibri" charset="0"/>
              </a:rPr>
              <a:t>5 ml </a:t>
            </a:r>
            <a:r>
              <a:rPr lang="tr-TR" sz="2400" dirty="0" err="1">
                <a:latin typeface="Calibri" charset="0"/>
              </a:rPr>
              <a:t>urine</a:t>
            </a:r>
            <a:r>
              <a:rPr lang="tr-TR" sz="2400" dirty="0">
                <a:latin typeface="Calibri" charset="0"/>
              </a:rPr>
              <a:t>+ 2 </a:t>
            </a:r>
            <a:r>
              <a:rPr lang="tr-TR" sz="2400" dirty="0" err="1">
                <a:latin typeface="Calibri" charset="0"/>
              </a:rPr>
              <a:t>drops</a:t>
            </a:r>
            <a:r>
              <a:rPr lang="tr-TR" sz="2400" dirty="0">
                <a:latin typeface="Calibri" charset="0"/>
              </a:rPr>
              <a:t> o-</a:t>
            </a:r>
            <a:r>
              <a:rPr lang="tr-TR" sz="2400" dirty="0" err="1">
                <a:latin typeface="Calibri" charset="0"/>
              </a:rPr>
              <a:t>toluidin</a:t>
            </a:r>
            <a:r>
              <a:rPr lang="tr-TR" sz="2400" dirty="0">
                <a:latin typeface="Calibri" charset="0"/>
              </a:rPr>
              <a:t> </a:t>
            </a:r>
            <a:r>
              <a:rPr lang="tr-TR" sz="2400" dirty="0" err="1">
                <a:latin typeface="Calibri" charset="0"/>
              </a:rPr>
              <a:t>and</a:t>
            </a:r>
            <a:r>
              <a:rPr lang="tr-TR" sz="2400" dirty="0">
                <a:latin typeface="Calibri" charset="0"/>
              </a:rPr>
              <a:t> </a:t>
            </a:r>
            <a:r>
              <a:rPr lang="tr-TR" sz="2400" dirty="0" err="1">
                <a:latin typeface="Calibri" charset="0"/>
              </a:rPr>
              <a:t>acide-peroxide</a:t>
            </a:r>
            <a:r>
              <a:rPr lang="tr-TR" sz="2400" dirty="0">
                <a:latin typeface="Calibri" charset="0"/>
              </a:rPr>
              <a:t> </a:t>
            </a:r>
            <a:r>
              <a:rPr lang="tr-TR" sz="2400" dirty="0" err="1">
                <a:latin typeface="Calibri" charset="0"/>
              </a:rPr>
              <a:t>solution</a:t>
            </a:r>
            <a:r>
              <a:rPr lang="tr-TR" sz="2400" dirty="0">
                <a:latin typeface="Calibri" charset="0"/>
              </a:rPr>
              <a:t> </a:t>
            </a:r>
          </a:p>
          <a:p>
            <a:pPr marL="514350" indent="-514350">
              <a:buAutoNum type="arabicPeriod"/>
            </a:pPr>
            <a:r>
              <a:rPr lang="tr-TR" sz="2400" dirty="0" err="1">
                <a:latin typeface="Calibri" charset="0"/>
              </a:rPr>
              <a:t>The</a:t>
            </a:r>
            <a:r>
              <a:rPr lang="tr-TR" sz="2400" dirty="0">
                <a:latin typeface="Calibri" charset="0"/>
              </a:rPr>
              <a:t> presence of </a:t>
            </a:r>
            <a:r>
              <a:rPr lang="tr-TR" sz="2400" dirty="0" err="1">
                <a:latin typeface="Calibri" charset="0"/>
              </a:rPr>
              <a:t>blue</a:t>
            </a:r>
            <a:r>
              <a:rPr lang="tr-TR" sz="2400" dirty="0">
                <a:latin typeface="Calibri" charset="0"/>
              </a:rPr>
              <a:t> </a:t>
            </a:r>
            <a:r>
              <a:rPr lang="tr-TR" sz="2400" dirty="0" err="1">
                <a:latin typeface="Calibri" charset="0"/>
              </a:rPr>
              <a:t>and</a:t>
            </a:r>
            <a:r>
              <a:rPr lang="tr-TR" sz="2400" dirty="0">
                <a:latin typeface="Calibri" charset="0"/>
              </a:rPr>
              <a:t> </a:t>
            </a:r>
            <a:r>
              <a:rPr lang="tr-TR" sz="2400" dirty="0" err="1">
                <a:latin typeface="Calibri" charset="0"/>
              </a:rPr>
              <a:t>blue-green</a:t>
            </a:r>
            <a:r>
              <a:rPr lang="tr-TR" sz="2400" dirty="0">
                <a:latin typeface="Calibri" charset="0"/>
              </a:rPr>
              <a:t> </a:t>
            </a:r>
            <a:r>
              <a:rPr lang="tr-TR" sz="2400" dirty="0" err="1">
                <a:latin typeface="Calibri" charset="0"/>
              </a:rPr>
              <a:t>color</a:t>
            </a:r>
            <a:r>
              <a:rPr lang="tr-TR" sz="2400" dirty="0">
                <a:latin typeface="Calibri" charset="0"/>
              </a:rPr>
              <a:t> </a:t>
            </a:r>
            <a:r>
              <a:rPr lang="tr-TR" sz="2400" dirty="0" err="1">
                <a:latin typeface="Calibri" charset="0"/>
              </a:rPr>
              <a:t>indicates</a:t>
            </a:r>
            <a:r>
              <a:rPr lang="tr-TR" sz="2400" dirty="0">
                <a:latin typeface="Calibri" charset="0"/>
              </a:rPr>
              <a:t> </a:t>
            </a:r>
            <a:r>
              <a:rPr lang="tr-TR" sz="2400" dirty="0" err="1">
                <a:latin typeface="Calibri" charset="0"/>
              </a:rPr>
              <a:t>that</a:t>
            </a:r>
            <a:r>
              <a:rPr lang="tr-TR" sz="2400" dirty="0">
                <a:latin typeface="Calibri" charset="0"/>
              </a:rPr>
              <a:t> test is </a:t>
            </a:r>
            <a:r>
              <a:rPr lang="tr-TR" sz="2400" dirty="0" err="1">
                <a:latin typeface="Calibri" charset="0"/>
              </a:rPr>
              <a:t>positive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78263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b="1" dirty="0" err="1">
                <a:solidFill>
                  <a:srgbClr val="FF0000"/>
                </a:solidFill>
                <a:latin typeface="Calibri Light" charset="0"/>
              </a:rPr>
              <a:t>Tests</a:t>
            </a:r>
            <a:r>
              <a:rPr lang="tr-TR" sz="2800" b="1" dirty="0">
                <a:solidFill>
                  <a:srgbClr val="FF0000"/>
                </a:solidFill>
                <a:latin typeface="Calibri Light" charset="0"/>
              </a:rPr>
              <a:t> </a:t>
            </a:r>
            <a:r>
              <a:rPr lang="tr-TR" sz="2800" b="1" dirty="0" err="1">
                <a:solidFill>
                  <a:srgbClr val="FF0000"/>
                </a:solidFill>
                <a:latin typeface="Calibri Light" charset="0"/>
              </a:rPr>
              <a:t>for</a:t>
            </a:r>
            <a:r>
              <a:rPr lang="tr-TR" sz="2800" b="1" dirty="0">
                <a:solidFill>
                  <a:srgbClr val="FF0000"/>
                </a:solidFill>
                <a:latin typeface="Calibri Light" charset="0"/>
              </a:rPr>
              <a:t> </a:t>
            </a:r>
            <a:r>
              <a:rPr lang="tr-TR" sz="2800" b="1" dirty="0" err="1">
                <a:solidFill>
                  <a:srgbClr val="FF0000"/>
                </a:solidFill>
                <a:latin typeface="Calibri Light" charset="0"/>
              </a:rPr>
              <a:t>digestion</a:t>
            </a:r>
            <a:r>
              <a:rPr lang="tr-TR" sz="2800" b="1" dirty="0">
                <a:solidFill>
                  <a:srgbClr val="FF0000"/>
                </a:solidFill>
                <a:latin typeface="Calibri Light" charset="0"/>
              </a:rPr>
              <a:t> </a:t>
            </a:r>
            <a:r>
              <a:rPr lang="tr-TR" sz="2800" b="1" dirty="0" err="1">
                <a:solidFill>
                  <a:srgbClr val="FF0000"/>
                </a:solidFill>
                <a:latin typeface="Calibri Light" charset="0"/>
              </a:rPr>
              <a:t>disorder</a:t>
            </a:r>
            <a:br>
              <a:rPr lang="tr-TR" sz="2800" b="1" dirty="0">
                <a:solidFill>
                  <a:srgbClr val="FF0000"/>
                </a:solidFill>
                <a:latin typeface="Calibri Light" charset="0"/>
              </a:rPr>
            </a:br>
            <a:r>
              <a:rPr lang="tr-TR" sz="2800" b="1" dirty="0">
                <a:solidFill>
                  <a:srgbClr val="FF0000"/>
                </a:solidFill>
                <a:latin typeface="Calibri Light" charset="0"/>
              </a:rPr>
              <a:t>OBERMEYER TEST (</a:t>
            </a:r>
            <a:r>
              <a:rPr lang="tr-TR" sz="2800" b="1" dirty="0" err="1">
                <a:solidFill>
                  <a:srgbClr val="FF0000"/>
                </a:solidFill>
                <a:latin typeface="Calibri Light" charset="0"/>
              </a:rPr>
              <a:t>for</a:t>
            </a:r>
            <a:r>
              <a:rPr lang="tr-TR" sz="2800" b="1" dirty="0">
                <a:solidFill>
                  <a:srgbClr val="FF0000"/>
                </a:solidFill>
                <a:latin typeface="Calibri Light" charset="0"/>
              </a:rPr>
              <a:t> </a:t>
            </a:r>
            <a:r>
              <a:rPr lang="tr-TR" sz="2800" b="1" dirty="0" err="1">
                <a:solidFill>
                  <a:srgbClr val="FF0000"/>
                </a:solidFill>
                <a:latin typeface="Calibri Light" charset="0"/>
              </a:rPr>
              <a:t>indican</a:t>
            </a:r>
            <a:r>
              <a:rPr lang="tr-TR" sz="2800" b="1" dirty="0">
                <a:solidFill>
                  <a:srgbClr val="FF0000"/>
                </a:solidFill>
                <a:latin typeface="Calibri Light" charset="0"/>
              </a:rPr>
              <a:t> </a:t>
            </a:r>
            <a:r>
              <a:rPr lang="tr-TR" sz="2800" b="1" dirty="0" err="1">
                <a:solidFill>
                  <a:srgbClr val="FF0000"/>
                </a:solidFill>
                <a:latin typeface="Calibri Light" charset="0"/>
              </a:rPr>
              <a:t>analysis</a:t>
            </a:r>
            <a:r>
              <a:rPr lang="tr-TR" sz="2800" b="1" dirty="0">
                <a:solidFill>
                  <a:srgbClr val="FF0000"/>
                </a:solidFill>
                <a:latin typeface="Calibri Light" charset="0"/>
              </a:rPr>
              <a:t>):</a:t>
            </a:r>
            <a:br>
              <a:rPr lang="tr-TR" sz="2800" b="1" dirty="0">
                <a:solidFill>
                  <a:srgbClr val="FF0000"/>
                </a:solidFill>
                <a:latin typeface="Calibri Light" charset="0"/>
              </a:rPr>
            </a:b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250" y="1417638"/>
            <a:ext cx="8464550" cy="4708525"/>
          </a:xfrm>
        </p:spPr>
        <p:txBody>
          <a:bodyPr>
            <a:normAutofit/>
          </a:bodyPr>
          <a:lstStyle/>
          <a:p>
            <a:r>
              <a:rPr lang="tr-TR" sz="2000" b="1" dirty="0" err="1">
                <a:latin typeface="Calibri" charset="0"/>
              </a:rPr>
              <a:t>Principle</a:t>
            </a:r>
            <a:r>
              <a:rPr lang="tr-TR" sz="2000" b="1" dirty="0">
                <a:latin typeface="Calibri" charset="0"/>
              </a:rPr>
              <a:t>: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principle</a:t>
            </a:r>
            <a:r>
              <a:rPr lang="tr-TR" sz="2000" dirty="0">
                <a:latin typeface="Calibri" charset="0"/>
              </a:rPr>
              <a:t> of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experiment</a:t>
            </a:r>
            <a:r>
              <a:rPr lang="tr-TR" sz="2000" dirty="0">
                <a:latin typeface="Calibri" charset="0"/>
              </a:rPr>
              <a:t> is </a:t>
            </a:r>
            <a:r>
              <a:rPr lang="tr-TR" sz="2000" dirty="0" err="1">
                <a:latin typeface="Calibri" charset="0"/>
              </a:rPr>
              <a:t>that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indican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converted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to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indoxyl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with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HCl</a:t>
            </a:r>
            <a:r>
              <a:rPr lang="tr-TR" sz="2000" dirty="0">
                <a:latin typeface="Calibri" charset="0"/>
              </a:rPr>
              <a:t>, </a:t>
            </a:r>
            <a:r>
              <a:rPr lang="tr-TR" sz="2000" dirty="0" err="1">
                <a:latin typeface="Calibri" charset="0"/>
              </a:rPr>
              <a:t>and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the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created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indoxyl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converted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to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indigo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blue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coloured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compound</a:t>
            </a:r>
            <a:r>
              <a:rPr lang="tr-TR" sz="2000" dirty="0">
                <a:latin typeface="Calibri" charset="0"/>
              </a:rPr>
              <a:t> </a:t>
            </a:r>
            <a:r>
              <a:rPr lang="tr-TR" sz="2000" dirty="0" err="1">
                <a:latin typeface="Calibri" charset="0"/>
              </a:rPr>
              <a:t>with</a:t>
            </a:r>
            <a:r>
              <a:rPr lang="tr-TR" sz="2000" dirty="0">
                <a:latin typeface="Calibri" charset="0"/>
              </a:rPr>
              <a:t> FeCl</a:t>
            </a:r>
            <a:r>
              <a:rPr lang="tr-TR" sz="2000" baseline="-25000" dirty="0">
                <a:latin typeface="Calibri" charset="0"/>
              </a:rPr>
              <a:t>3 .</a:t>
            </a:r>
          </a:p>
          <a:p>
            <a:pPr marL="0" indent="0">
              <a:buNone/>
            </a:pPr>
            <a:r>
              <a:rPr lang="en-US" sz="2000" b="1" dirty="0">
                <a:latin typeface="Calibri" charset="0"/>
              </a:rPr>
              <a:t>Material:</a:t>
            </a:r>
            <a:r>
              <a:rPr lang="en-US" sz="2000" dirty="0">
                <a:latin typeface="Calibri" charset="0"/>
              </a:rPr>
              <a:t> Urine</a:t>
            </a:r>
            <a:endParaRPr lang="tr-TR" sz="2000" dirty="0">
              <a:latin typeface="Calibri" charset="0"/>
            </a:endParaRPr>
          </a:p>
          <a:p>
            <a:pPr>
              <a:buNone/>
            </a:pPr>
            <a:r>
              <a:rPr lang="en-US" sz="2000" b="1" dirty="0">
                <a:latin typeface="Calibri" charset="0"/>
              </a:rPr>
              <a:t>Experimental procedure:</a:t>
            </a:r>
            <a:endParaRPr lang="tr-TR" sz="2000" dirty="0">
              <a:latin typeface="Calibri" charset="0"/>
            </a:endParaRPr>
          </a:p>
          <a:p>
            <a:pPr>
              <a:buNone/>
            </a:pPr>
            <a:r>
              <a:rPr lang="en-US" sz="2000" dirty="0">
                <a:latin typeface="Calibri" charset="0"/>
              </a:rPr>
              <a:t>1. Add 5 ml urine + 5ml </a:t>
            </a:r>
            <a:r>
              <a:rPr lang="en-US" sz="2000" dirty="0" err="1">
                <a:latin typeface="Calibri" charset="0"/>
              </a:rPr>
              <a:t>obermayer</a:t>
            </a:r>
            <a:r>
              <a:rPr lang="en-US" sz="2000" dirty="0">
                <a:latin typeface="Calibri" charset="0"/>
              </a:rPr>
              <a:t> indicator in a tube and mix.</a:t>
            </a:r>
            <a:endParaRPr lang="tr-TR" sz="2000" dirty="0">
              <a:latin typeface="Calibri" charset="0"/>
            </a:endParaRPr>
          </a:p>
          <a:p>
            <a:pPr>
              <a:buNone/>
            </a:pPr>
            <a:r>
              <a:rPr lang="en-US" sz="2000" dirty="0">
                <a:latin typeface="Calibri" charset="0"/>
              </a:rPr>
              <a:t>2. Add 2-3 ml chloroform and mix again. Blue colored chloroform formed at the bottom of tube indicates the presence of </a:t>
            </a:r>
            <a:r>
              <a:rPr lang="en-US" sz="2000" dirty="0" err="1">
                <a:latin typeface="Calibri" charset="0"/>
              </a:rPr>
              <a:t>indican</a:t>
            </a:r>
            <a:r>
              <a:rPr lang="en-US" sz="2000" dirty="0">
                <a:latin typeface="Calibri" charset="0"/>
              </a:rPr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5783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3460</TotalTime>
  <Words>959</Words>
  <Application>Microsoft Macintosh PowerPoint</Application>
  <PresentationFormat>Ekran Gösterisi (4:3)</PresentationFormat>
  <Paragraphs>74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Macroscopic and Microscopic Urinalysis</vt:lpstr>
      <vt:lpstr>Physical properties of urine</vt:lpstr>
      <vt:lpstr>Urinary Microscopic Analysis</vt:lpstr>
      <vt:lpstr>Determination of salt in urine (Mohr test)</vt:lpstr>
      <vt:lpstr>Determination of salt in urine (Mohr test)</vt:lpstr>
      <vt:lpstr>Tests for determination of protein in urine</vt:lpstr>
      <vt:lpstr>Tests for hidden blood in urine</vt:lpstr>
      <vt:lpstr>Tests for hidden blood in urine</vt:lpstr>
      <vt:lpstr>Tests for digestion disorder OBERMEYER TEST (for indican analysis): </vt:lpstr>
      <vt:lpstr>Test for bilirubin in urine (Smith-Rosin Test) </vt:lpstr>
      <vt:lpstr>Test for urobilinogen in urine (Wallace-Diamond Deneyi) </vt:lpstr>
      <vt:lpstr>Test for urobilin in urine (Schlesinger Test)</vt:lpstr>
      <vt:lpstr>References 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Macroscopic and Microscopic Analysis in Urine</dc:title>
  <dc:creator>ecem kaya</dc:creator>
  <cp:lastModifiedBy>Microsoft Office User</cp:lastModifiedBy>
  <cp:revision>53</cp:revision>
  <dcterms:created xsi:type="dcterms:W3CDTF">2018-01-13T19:22:05Z</dcterms:created>
  <dcterms:modified xsi:type="dcterms:W3CDTF">2020-04-27T19:12:02Z</dcterms:modified>
</cp:coreProperties>
</file>