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9" r:id="rId3"/>
    <p:sldId id="261" r:id="rId4"/>
    <p:sldId id="269" r:id="rId5"/>
    <p:sldId id="547" r:id="rId6"/>
    <p:sldId id="550" r:id="rId7"/>
    <p:sldId id="549" r:id="rId8"/>
    <p:sldId id="551" r:id="rId9"/>
    <p:sldId id="548" r:id="rId10"/>
    <p:sldId id="553" r:id="rId11"/>
    <p:sldId id="373" r:id="rId12"/>
    <p:sldId id="554" r:id="rId13"/>
    <p:sldId id="540" r:id="rId14"/>
    <p:sldId id="462" r:id="rId15"/>
    <p:sldId id="542" r:id="rId16"/>
    <p:sldId id="535" r:id="rId17"/>
    <p:sldId id="558" r:id="rId18"/>
    <p:sldId id="557" r:id="rId19"/>
    <p:sldId id="559" r:id="rId20"/>
    <p:sldId id="560" r:id="rId21"/>
    <p:sldId id="545" r:id="rId22"/>
    <p:sldId id="555" r:id="rId23"/>
    <p:sldId id="556" r:id="rId24"/>
    <p:sldId id="539" r:id="rId25"/>
    <p:sldId id="563" r:id="rId26"/>
    <p:sldId id="561" r:id="rId27"/>
    <p:sldId id="562" r:id="rId28"/>
    <p:sldId id="393" r:id="rId2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D2D"/>
    <a:srgbClr val="FF9900"/>
    <a:srgbClr val="000000"/>
    <a:srgbClr val="FB3F3F"/>
    <a:srgbClr val="F7A143"/>
    <a:srgbClr val="EE7E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6" autoAdjust="0"/>
    <p:restoredTop sz="94737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181E1-EDDD-48A7-9B12-1F696759408A}" type="datetimeFigureOut">
              <a:rPr lang="tr-TR" smtClean="0"/>
              <a:pPr/>
              <a:t>22.01.2021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D3204-09AE-4E8F-A7C1-8729DDE2135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C20C2BE-437C-466A-BBB8-F02EAE644C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0C2BE-437C-466A-BBB8-F02EAE644CD3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CC8A-6451-4D49-BDB7-9BD47DDE1F9D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679B-B030-4846-BB84-0033798660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296A-33BD-4EE5-A6CE-CD3FF8340BD1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0BFD-DE6E-46E1-A991-3D7D02BC833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47FB-293C-405D-9869-2E9FF07EFF65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C7135-B5CB-47EA-A81F-0444BBBC71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E0B3-CF07-424C-8CE3-322F66126E67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2340-8E30-4668-8AD4-D484D5803F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F7EA-F776-4997-8457-A80B17C61995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9BEF-67D4-4CCB-8F71-9389D39746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12768-AB39-4332-9A26-F0856DEBE7FA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D52E-CB64-49D1-8B0B-BFBD9E7738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627E-C9CA-4D92-B7DD-50F0A23418F1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A968D-E7C0-4BE0-ADF5-43AB86E5AC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194B-A8E9-4A62-93F8-CBCF32AF7614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61ED-8C67-4482-AA5C-6E1D56C0F0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63B8-8072-439D-87A9-1341B48F1D4D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E1A4-2205-4905-A2E8-37AC3FD4B3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62ED-4CBB-48ED-9490-122FC525E5CD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9FA0F-99D0-4A38-A8D0-E00E04C91D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67BBA-BD76-4079-BC10-938943A0D9B6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3325-EAA2-472A-B878-26A58DF5B7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739BD-2AAD-4B9F-B5E6-C3ABE8AD0741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25D4-19D7-4D71-B28E-91153F3D23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BDD-277B-4B93-A0EB-576BBB41BA3B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3638A-D7E5-454B-A60E-EDD6FB959E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97C70DC-9ECB-421B-A300-B243ED252F16}" type="datetime1">
              <a:rPr lang="tr-TR"/>
              <a:pPr>
                <a:defRPr/>
              </a:pPr>
              <a:t>22.01.2021</a:t>
            </a:fld>
            <a:endParaRPr lang="tr-TR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9ADE30-A6AD-43E1-9551-BCF58B8F63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7B847-077D-4309-BA49-329ACFDCDE91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072188" y="714375"/>
            <a:ext cx="1747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Comic Sans MS" pitchFamily="66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856413" y="428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Comic Sans MS" pitchFamily="66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43447"/>
            <a:ext cx="720080" cy="6932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8" descr="ankara_uni_rektorl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5" y="143447"/>
            <a:ext cx="720081" cy="7652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127" name="9 Yuvarlatılmış Dikdörtgen"/>
          <p:cNvSpPr>
            <a:spLocks noChangeArrowheads="1"/>
          </p:cNvSpPr>
          <p:nvPr/>
        </p:nvSpPr>
        <p:spPr bwMode="auto">
          <a:xfrm>
            <a:off x="235527" y="1268760"/>
            <a:ext cx="8656953" cy="172819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endParaRPr lang="tr-TR" sz="3200" dirty="0" smtClean="0">
              <a:solidFill>
                <a:srgbClr val="FB2D2D"/>
              </a:solidFill>
            </a:endParaRPr>
          </a:p>
          <a:p>
            <a:pPr algn="ctr"/>
            <a:r>
              <a:rPr lang="tr-TR" sz="3200" dirty="0" smtClean="0">
                <a:solidFill>
                  <a:srgbClr val="FB2D2D"/>
                </a:solidFill>
              </a:rPr>
              <a:t>Yaşlıda bası yaralarına yaklaşım</a:t>
            </a:r>
          </a:p>
          <a:p>
            <a:endParaRPr lang="tr-TR" sz="3600" dirty="0">
              <a:solidFill>
                <a:srgbClr val="FB2D2D"/>
              </a:solidFill>
            </a:endParaRPr>
          </a:p>
          <a:p>
            <a:pPr algn="ctr"/>
            <a:r>
              <a:rPr lang="tr-TR" sz="3600" dirty="0">
                <a:solidFill>
                  <a:srgbClr val="FB2D2D"/>
                </a:solidFill>
              </a:rPr>
              <a:t>   </a:t>
            </a:r>
            <a:endParaRPr lang="tr-TR" sz="3200" dirty="0"/>
          </a:p>
        </p:txBody>
      </p:sp>
      <p:sp>
        <p:nvSpPr>
          <p:cNvPr id="5128" name="10 Yuvarlatılmış Dikdörtgen"/>
          <p:cNvSpPr>
            <a:spLocks noChangeArrowheads="1"/>
          </p:cNvSpPr>
          <p:nvPr/>
        </p:nvSpPr>
        <p:spPr bwMode="auto">
          <a:xfrm>
            <a:off x="2267744" y="3573016"/>
            <a:ext cx="4536503" cy="201622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lnSpc>
                <a:spcPct val="80000"/>
              </a:lnSpc>
            </a:pPr>
            <a:r>
              <a:rPr lang="tr-TR" dirty="0">
                <a:solidFill>
                  <a:schemeClr val="tx2"/>
                </a:solidFill>
              </a:rPr>
              <a:t>            </a:t>
            </a:r>
            <a:endParaRPr lang="tr-TR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chemeClr val="tx2"/>
                </a:solidFill>
              </a:rPr>
              <a:t>Prof. </a:t>
            </a:r>
            <a:r>
              <a:rPr lang="tr-TR" dirty="0">
                <a:solidFill>
                  <a:schemeClr val="tx2"/>
                </a:solidFill>
              </a:rPr>
              <a:t>Dr. Murat Varlı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solidFill>
                  <a:schemeClr val="tx2"/>
                </a:solidFill>
              </a:rPr>
              <a:t>Ankara Üniversitesi Tıp </a:t>
            </a:r>
            <a:r>
              <a:rPr lang="tr-TR" dirty="0" smtClean="0">
                <a:solidFill>
                  <a:schemeClr val="tx2"/>
                </a:solidFill>
              </a:rPr>
              <a:t>Fakültesi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chemeClr val="tx2"/>
                </a:solidFill>
              </a:rPr>
              <a:t>Geriatri </a:t>
            </a:r>
            <a:r>
              <a:rPr lang="tr-TR" dirty="0">
                <a:solidFill>
                  <a:schemeClr val="tx2"/>
                </a:solidFill>
              </a:rPr>
              <a:t>Bilim Dalı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hasta için bası yarası gelişimini önlemek için hangi önlemlerin alınması gereklidir?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F0C369-196E-4458-85E2-D34327D25DDE}" type="slidenum">
              <a:rPr lang="tr-TR" smtClean="0"/>
              <a:pPr/>
              <a:t>11</a:t>
            </a:fld>
            <a:endParaRPr lang="tr-TR" smtClean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20688"/>
            <a:ext cx="8229600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</a:rPr>
              <a:t>Bası yarası önlenmesi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776"/>
            <a:ext cx="8229600" cy="504055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tr-TR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Vücut pozisyonunda değişiklik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Basınç azaltıcı destek yüzeyler ve yatakların kullanılması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Yırtılma, sürtünme ve tahrişin azaltılması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Yeterli beslenme (protein-kalori ve </a:t>
            </a:r>
            <a:r>
              <a:rPr lang="tr-TR" sz="2000" dirty="0" err="1" smtClean="0">
                <a:solidFill>
                  <a:srgbClr val="000000"/>
                </a:solidFill>
              </a:rPr>
              <a:t>mikronutrient</a:t>
            </a:r>
            <a:r>
              <a:rPr lang="tr-TR" sz="20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Deri bakım ve temizliği (Cilt PH`sına uygun), tahriş edecek maddeler kullanılmamalı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Deri nem, ısı ve kuruluğunun kontrolü(</a:t>
            </a:r>
            <a:r>
              <a:rPr lang="tr-TR" sz="2000" dirty="0" err="1" smtClean="0">
                <a:solidFill>
                  <a:srgbClr val="000000"/>
                </a:solidFill>
              </a:rPr>
              <a:t>inkontinan</a:t>
            </a:r>
            <a:r>
              <a:rPr lang="tr-TR" sz="2000" dirty="0" smtClean="0">
                <a:solidFill>
                  <a:srgbClr val="000000"/>
                </a:solidFill>
              </a:rPr>
              <a:t> hastalarda sık bez değişimi ve cilt bakımı)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Altta yatan kronik hastalıkların uygun şekilde tedavi edilmesi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Hasta, </a:t>
            </a:r>
            <a:r>
              <a:rPr lang="tr-TR" sz="2000" dirty="0" err="1" smtClean="0">
                <a:solidFill>
                  <a:srgbClr val="000000"/>
                </a:solidFill>
              </a:rPr>
              <a:t>bakımveren</a:t>
            </a:r>
            <a:r>
              <a:rPr lang="tr-TR" sz="2000" dirty="0" smtClean="0">
                <a:solidFill>
                  <a:srgbClr val="000000"/>
                </a:solidFill>
              </a:rPr>
              <a:t> yakınları ve sağlık personelinin eğitilmesi 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tr-TR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3325-EAA2-472A-B878-26A58DF5B7AD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836712"/>
            <a:ext cx="7292975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dirty="0" smtClean="0"/>
              <a:t>Bası yarası gelişiminde en riskli dönem </a:t>
            </a:r>
          </a:p>
          <a:p>
            <a:pPr algn="ctr">
              <a:buNone/>
            </a:pPr>
            <a:r>
              <a:rPr lang="tr-TR" dirty="0" smtClean="0"/>
              <a:t>ne zamandır?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95868D-A59F-4485-B578-2069AC36C3AD}" type="slidenum">
              <a:rPr lang="tr-TR" smtClean="0"/>
              <a:pPr/>
              <a:t>14</a:t>
            </a:fld>
            <a:endParaRPr lang="tr-TR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endParaRPr lang="tr-TR" u="sng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52329"/>
            <a:ext cx="8229600" cy="24048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>
                <a:solidFill>
                  <a:schemeClr val="tx1"/>
                </a:solidFill>
              </a:rPr>
              <a:t>Bası yaralarının çoğu hareketsizliği takip eden “</a:t>
            </a:r>
            <a:r>
              <a:rPr lang="tr-TR" sz="2000" dirty="0" smtClean="0">
                <a:solidFill>
                  <a:srgbClr val="FF3300"/>
                </a:solidFill>
              </a:rPr>
              <a:t>24 - 48 saat</a:t>
            </a:r>
            <a:r>
              <a:rPr lang="tr-TR" sz="2000" dirty="0" smtClean="0">
                <a:solidFill>
                  <a:schemeClr val="tx1"/>
                </a:solidFill>
              </a:rPr>
              <a:t>”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içerisinde oluşur.</a:t>
            </a:r>
          </a:p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>
                <a:solidFill>
                  <a:schemeClr val="tx1"/>
                </a:solidFill>
              </a:rPr>
              <a:t>Hastanede oluşan bası yaraları genellikle hastaneye yattıktan sonraki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FF3300"/>
                </a:solidFill>
              </a:rPr>
              <a:t>ilk 2 hafta içinde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gelişir.</a:t>
            </a:r>
          </a:p>
          <a:p>
            <a:pPr eaLnBrk="1" hangingPunct="1"/>
            <a:endParaRPr lang="tr-TR" dirty="0" smtClean="0"/>
          </a:p>
          <a:p>
            <a:pPr eaLnBrk="1" hangingPunct="1">
              <a:buFontTx/>
              <a:buNone/>
            </a:pPr>
            <a:endParaRPr lang="tr-TR" dirty="0" smtClean="0"/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Bası yarası </a:t>
            </a:r>
            <a:r>
              <a:rPr lang="tr-TR" dirty="0" err="1" smtClean="0"/>
              <a:t>evrelemesi</a:t>
            </a:r>
            <a:r>
              <a:rPr lang="tr-TR" dirty="0" smtClean="0"/>
              <a:t> nasıl yapılmalıdır?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B8E36-66C0-4FAF-B36C-A115BB89DBC1}" type="slidenum">
              <a:rPr lang="tr-TR" smtClean="0"/>
              <a:pPr/>
              <a:t>16</a:t>
            </a:fld>
            <a:endParaRPr lang="tr-TR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20688"/>
            <a:ext cx="8352928" cy="5983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3325-EAA2-472A-B878-26A58DF5B7AD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3325-EAA2-472A-B878-26A58DF5B7AD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pic>
        <p:nvPicPr>
          <p:cNvPr id="66562" name="Picture 2" descr="C:\Users\muratv\Documents\bası yaraları literatür,klinik resimler\klinik dekübit, malnütrisyon, kaposi\101MSDCF\DSC00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3325-EAA2-472A-B878-26A58DF5B7AD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11913" cy="52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1F61D4-812D-4EC9-BD88-9BAC2260AEC7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6792"/>
            <a:ext cx="8075613" cy="4539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tr-TR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Dekübit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ülseri (</a:t>
            </a:r>
            <a:r>
              <a:rPr lang="tr-TR" sz="2400" dirty="0" err="1" smtClean="0">
                <a:solidFill>
                  <a:srgbClr val="FF0000"/>
                </a:solidFill>
              </a:rPr>
              <a:t>decubitus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ulcer</a:t>
            </a:r>
            <a:r>
              <a:rPr lang="tr-TR" sz="24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Yatak yarası (</a:t>
            </a:r>
            <a:r>
              <a:rPr lang="tr-TR" sz="2000" dirty="0" err="1" smtClean="0">
                <a:solidFill>
                  <a:srgbClr val="000000"/>
                </a:solidFill>
              </a:rPr>
              <a:t>bed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sore</a:t>
            </a:r>
            <a:r>
              <a:rPr lang="tr-TR" sz="2000" dirty="0" smtClean="0">
                <a:solidFill>
                  <a:srgbClr val="000000"/>
                </a:solidFill>
              </a:rPr>
              <a:t>), 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rgbClr val="000000"/>
                </a:solidFill>
              </a:rPr>
              <a:t>Dekübit</a:t>
            </a:r>
            <a:r>
              <a:rPr lang="tr-TR" sz="2000" dirty="0" smtClean="0">
                <a:solidFill>
                  <a:srgbClr val="000000"/>
                </a:solidFill>
              </a:rPr>
              <a:t> (</a:t>
            </a:r>
            <a:r>
              <a:rPr lang="tr-TR" sz="2000" dirty="0" err="1" smtClean="0">
                <a:solidFill>
                  <a:srgbClr val="000000"/>
                </a:solidFill>
              </a:rPr>
              <a:t>decubiti</a:t>
            </a:r>
            <a:r>
              <a:rPr lang="tr-TR" sz="2000" dirty="0" smtClean="0">
                <a:solidFill>
                  <a:srgbClr val="000000"/>
                </a:solidFill>
              </a:rPr>
              <a:t>), 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Bası yarası (</a:t>
            </a:r>
            <a:r>
              <a:rPr lang="tr-TR" sz="2000" dirty="0" err="1" smtClean="0">
                <a:solidFill>
                  <a:srgbClr val="000000"/>
                </a:solidFill>
              </a:rPr>
              <a:t>pressure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sore</a:t>
            </a:r>
            <a:r>
              <a:rPr lang="tr-TR" sz="2000" dirty="0" smtClean="0">
                <a:solidFill>
                  <a:srgbClr val="000000"/>
                </a:solidFill>
              </a:rPr>
              <a:t>) ve 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</a:rPr>
              <a:t>Basınç ülserleri (</a:t>
            </a:r>
            <a:r>
              <a:rPr lang="tr-TR" sz="2000" dirty="0" err="1" smtClean="0">
                <a:solidFill>
                  <a:srgbClr val="000000"/>
                </a:solidFill>
              </a:rPr>
              <a:t>pressure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ulcers</a:t>
            </a:r>
            <a:r>
              <a:rPr lang="tr-TR" sz="2000" dirty="0" smtClean="0">
                <a:solidFill>
                  <a:srgbClr val="000000"/>
                </a:solidFill>
              </a:rPr>
              <a:t>) kullanılan kavramlardan bazılarıdır. </a:t>
            </a:r>
          </a:p>
        </p:txBody>
      </p:sp>
      <p:sp>
        <p:nvSpPr>
          <p:cNvPr id="6148" name="3 Başlık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eaLnBrk="1" hangingPunct="1"/>
            <a:r>
              <a:rPr lang="tr-TR" sz="3200" b="1" dirty="0" smtClean="0">
                <a:solidFill>
                  <a:srgbClr val="FB3F3F"/>
                </a:solidFill>
              </a:rPr>
              <a:t>BASI YARASI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3325-EAA2-472A-B878-26A58DF5B7AD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pic>
        <p:nvPicPr>
          <p:cNvPr id="69634" name="Picture 2" descr="C:\Users\muratv\Documents\bası yaraları literatür,klinik resimler\klinik dekübit, malnütrisyon, kaposi\101MSDCF\DSC00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3325-EAA2-472A-B878-26A58DF5B7AD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1206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3325-EAA2-472A-B878-26A58DF5B7AD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pic>
        <p:nvPicPr>
          <p:cNvPr id="64514" name="Picture 2" descr="C:\Users\muratv\Documents\bası yaraları literatür,klinik resimler\klinik dekübit, malnütrisyon, kaposi\101MSDCF\DSC00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3325-EAA2-472A-B878-26A58DF5B7AD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pic>
        <p:nvPicPr>
          <p:cNvPr id="65538" name="Picture 2" descr="C:\Users\muratv\Documents\bası yaraları literatür,klinik resimler\klinik dekübit, malnütrisyon, kaposi\101MSDCF\DSC00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Bası yarasının en sık görüldüğü bölgeler </a:t>
            </a:r>
          </a:p>
          <a:p>
            <a:pPr>
              <a:buNone/>
            </a:pPr>
            <a:r>
              <a:rPr lang="tr-TR" dirty="0" smtClean="0"/>
              <a:t>                            nelerdir?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pic>
        <p:nvPicPr>
          <p:cNvPr id="72706" name="Picture 2" descr="C:\Users\muratv\Documents\bası yaraları literatür,klinik resimler\klinik dekübit, malnütrisyon, kaposi\101MSDCF\DSC0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7339012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pic>
        <p:nvPicPr>
          <p:cNvPr id="71682" name="Picture 2" descr="C:\Users\muratv\Documents\bası yaraları literatür,klinik resimler\klinik dekübit, malnütrisyon, kaposi\101MSDCF\DSC00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B54CD6-C1D0-4120-8A2D-49D46A80404F}" type="slidenum">
              <a:rPr lang="tr-TR" smtClean="0"/>
              <a:pPr/>
              <a:t>28</a:t>
            </a:fld>
            <a:endParaRPr lang="tr-TR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4766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sz="2400" dirty="0" smtClean="0">
                <a:solidFill>
                  <a:srgbClr val="FB3F3F"/>
                </a:solidFill>
              </a:rPr>
              <a:t>Sonuç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8496944" cy="6309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tr-TR" sz="2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tr-TR" sz="1800" dirty="0" smtClean="0">
                <a:solidFill>
                  <a:schemeClr val="tx2"/>
                </a:solidFill>
                <a:latin typeface="Calibri" pitchFamily="34" charset="0"/>
              </a:rPr>
              <a:t>Asıl olan bası yarası gelişimini önlemektir.</a:t>
            </a:r>
          </a:p>
          <a:p>
            <a:pPr eaLnBrk="1" hangingPunct="1"/>
            <a:endParaRPr lang="tr-TR" sz="1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tr-TR" sz="1800" dirty="0" smtClean="0">
                <a:solidFill>
                  <a:schemeClr val="tx2"/>
                </a:solidFill>
                <a:latin typeface="Calibri" pitchFamily="34" charset="0"/>
              </a:rPr>
              <a:t>Bası yarası geliştikten sonra tedavi çok zordur ve yara kronikleşebilir.</a:t>
            </a:r>
          </a:p>
          <a:p>
            <a:pPr eaLnBrk="1" hangingPunct="1"/>
            <a:endParaRPr lang="tr-TR" sz="1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tr-TR" sz="1800" dirty="0" smtClean="0">
                <a:solidFill>
                  <a:schemeClr val="tx2"/>
                </a:solidFill>
                <a:latin typeface="Calibri" pitchFamily="34" charset="0"/>
              </a:rPr>
              <a:t>Bası yaralarının çoğu hareketsizliği takip eden “24 - 48 saat” içerisinde oluşur.</a:t>
            </a:r>
          </a:p>
          <a:p>
            <a:pPr eaLnBrk="1" hangingPunct="1"/>
            <a:endParaRPr lang="tr-TR" sz="1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tr-TR" sz="1800" dirty="0" smtClean="0">
                <a:solidFill>
                  <a:schemeClr val="tx2"/>
                </a:solidFill>
                <a:latin typeface="Calibri" pitchFamily="34" charset="0"/>
              </a:rPr>
              <a:t>Hastanede oluşan bası yaraları genellikle hastaneye yattıktan sonraki ilk 2 hafta içinde gelişir.</a:t>
            </a:r>
          </a:p>
          <a:p>
            <a:pPr eaLnBrk="1" hangingPunct="1"/>
            <a:endParaRPr lang="tr-TR" sz="1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tr-TR" sz="1800" dirty="0" smtClean="0">
                <a:solidFill>
                  <a:schemeClr val="tx2"/>
                </a:solidFill>
                <a:latin typeface="Calibri" pitchFamily="34" charset="0"/>
              </a:rPr>
              <a:t>Tüm yaşlı bireyler hastaneye kabulde geçerli risk ölçekleri ile değerlendirilmelidir. </a:t>
            </a:r>
          </a:p>
          <a:p>
            <a:pPr eaLnBrk="1" hangingPunct="1"/>
            <a:endParaRPr lang="tr-TR" sz="1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tr-TR" sz="1800" dirty="0" smtClean="0">
                <a:solidFill>
                  <a:schemeClr val="tx2"/>
                </a:solidFill>
                <a:latin typeface="Calibri" pitchFamily="34" charset="0"/>
              </a:rPr>
              <a:t>Riskli bireylerde bireye özgü koruyucu  girişimlerin mümkün olduğunca erken başlatılmasının önemi büyüktür.</a:t>
            </a:r>
          </a:p>
          <a:p>
            <a:pPr eaLnBrk="1" hangingPunct="1"/>
            <a:endParaRPr lang="tr-TR" sz="1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tr-TR" sz="1800" dirty="0" smtClean="0">
                <a:solidFill>
                  <a:schemeClr val="tx2"/>
                </a:solidFill>
                <a:latin typeface="Calibri" pitchFamily="34" charset="0"/>
              </a:rPr>
              <a:t>Risk altında olan hastaların protein ve kalori alım miktarları artırılmalı ve beslenmeleri düzeltilmelidir.</a:t>
            </a:r>
          </a:p>
          <a:p>
            <a:pPr eaLnBrk="1" hangingPunct="1"/>
            <a:endParaRPr lang="tr-TR" sz="1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tr-TR" sz="1800" dirty="0" err="1" smtClean="0">
                <a:solidFill>
                  <a:schemeClr val="tx2"/>
                </a:solidFill>
                <a:latin typeface="Calibri" pitchFamily="34" charset="0"/>
              </a:rPr>
              <a:t>Bakımverenlere</a:t>
            </a:r>
            <a:r>
              <a:rPr lang="tr-TR" sz="1800" dirty="0" smtClean="0">
                <a:solidFill>
                  <a:schemeClr val="tx2"/>
                </a:solidFill>
                <a:latin typeface="Calibri" pitchFamily="34" charset="0"/>
              </a:rPr>
              <a:t> düzenli olarak Bası ülseri önleme eğitimleri verilmelidir. </a:t>
            </a:r>
          </a:p>
          <a:p>
            <a:pPr eaLnBrk="1" hangingPunct="1"/>
            <a:endParaRPr lang="tr-TR" sz="16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tr-TR" sz="1600" dirty="0" smtClean="0"/>
          </a:p>
          <a:p>
            <a:pPr eaLnBrk="1" hangingPunct="1">
              <a:buFontTx/>
              <a:buNone/>
            </a:pPr>
            <a:endParaRPr lang="tr-TR" sz="2000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4280C1-A05E-4FD1-9A6D-BFF0678493B7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74813"/>
            <a:ext cx="8229600" cy="4421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tr-TR" dirty="0" smtClean="0">
                <a:solidFill>
                  <a:srgbClr val="000000"/>
                </a:solidFill>
              </a:rPr>
              <a:t>	</a:t>
            </a:r>
            <a:endParaRPr lang="tr-TR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tr-TR" sz="2400" b="1" dirty="0" smtClean="0">
                <a:solidFill>
                  <a:srgbClr val="000000"/>
                </a:solidFill>
              </a:rPr>
              <a:t> </a:t>
            </a:r>
            <a:r>
              <a:rPr lang="tr-TR" sz="2400" b="1" dirty="0" smtClean="0">
                <a:solidFill>
                  <a:srgbClr val="000000"/>
                </a:solidFill>
              </a:rPr>
              <a:t>   </a:t>
            </a:r>
            <a:r>
              <a:rPr lang="tr-TR" sz="2400" b="1" dirty="0" smtClean="0">
                <a:solidFill>
                  <a:srgbClr val="FF0000"/>
                </a:solidFill>
              </a:rPr>
              <a:t>Basınç</a:t>
            </a:r>
            <a:r>
              <a:rPr lang="tr-TR" sz="2400" b="1" dirty="0" smtClean="0">
                <a:solidFill>
                  <a:srgbClr val="FF0000"/>
                </a:solidFill>
              </a:rPr>
              <a:t>,</a:t>
            </a:r>
            <a:r>
              <a:rPr lang="tr-TR" sz="2000" b="1" dirty="0" smtClean="0">
                <a:solidFill>
                  <a:srgbClr val="000000"/>
                </a:solidFill>
              </a:rPr>
              <a:t> sürtünme, yırtılma ve diğer faktörlerin etkisiyle deri ve deri altındaki dokularda meydana gelen lokalize doku kaybı olması durumudur. </a:t>
            </a:r>
          </a:p>
          <a:p>
            <a:pPr algn="ctr" eaLnBrk="1" hangingPunct="1">
              <a:buFontTx/>
              <a:buNone/>
            </a:pPr>
            <a:endParaRPr lang="tr-TR" sz="20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tr-TR" sz="2000" b="1" dirty="0" smtClean="0">
                <a:solidFill>
                  <a:srgbClr val="000000"/>
                </a:solidFill>
              </a:rPr>
              <a:t>	Deri ve deri altı dokuların farklı şiddet ve sürede basınca maruz kalması sonucunda kemik çıkıntılara uyan vücut bölümlerinde gelişen yaralardır.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396876"/>
            <a:ext cx="8229601" cy="1219199"/>
          </a:xfrm>
          <a:ln w="6350" cap="rnd"/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33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   </a:t>
            </a:r>
            <a:r>
              <a:rPr lang="tr-TR" sz="28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33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TANIM</a:t>
            </a:r>
            <a:endParaRPr lang="tr-TR" sz="2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02D0E7-3DF7-4400-9232-D8BFBA7CDAEE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692697"/>
            <a:ext cx="8229600" cy="540330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Basınç yarası gelişiminde en önemli faktör basınçtır. </a:t>
            </a:r>
          </a:p>
          <a:p>
            <a:pPr algn="ctr" eaLnBrk="1" hangingPunct="1"/>
            <a:endParaRPr lang="tr-TR" sz="2000" dirty="0" smtClean="0">
              <a:solidFill>
                <a:schemeClr val="folHlink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468288"/>
          </a:xfrm>
          <a:ln w="6350" cap="rnd"/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Basınç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1119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 sz="2400">
              <a:latin typeface="Times New Roman" pitchFamily="18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95536" y="1268760"/>
          <a:ext cx="4824536" cy="3313113"/>
        </p:xfrm>
        <a:graphic>
          <a:graphicData uri="http://schemas.openxmlformats.org/presentationml/2006/ole">
            <p:oleObj spid="_x0000_s1026" name="Photo Editor Fotoğrafı" r:id="rId4" imgW="8164065" imgH="6552381" progId="">
              <p:embed/>
            </p:oleObj>
          </a:graphicData>
        </a:graphic>
      </p:graphicFrame>
      <p:pic>
        <p:nvPicPr>
          <p:cNvPr id="1031" name="Picture 4" descr="5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5364163" y="1340768"/>
            <a:ext cx="3311525" cy="52565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4509120"/>
            <a:ext cx="4680521" cy="21602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sz="3200" dirty="0" smtClean="0"/>
              <a:t>Vaka 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68 yaş, erkek hasta, acil servise bulantı, kusma, ishal yakınması ile başvuruyor.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Hastanın öyküsünde yakınmalarının 2-3 gündür olduğu anlaşılıyor.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Hasta </a:t>
            </a:r>
            <a:r>
              <a:rPr lang="tr-TR" sz="2800" dirty="0" err="1" smtClean="0"/>
              <a:t>servisde</a:t>
            </a:r>
            <a:r>
              <a:rPr lang="tr-TR" sz="2800" dirty="0" smtClean="0"/>
              <a:t> yer olmadığı için sedyede takip edilmeye başlıyor.</a:t>
            </a:r>
          </a:p>
          <a:p>
            <a:pPr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Acil </a:t>
            </a:r>
            <a:r>
              <a:rPr lang="tr-TR" sz="2400" dirty="0" smtClean="0"/>
              <a:t>başvurusu öncesi hastanın aktif ve günlük işlerini yapabildiği biliniyor. Diyabet ve hipertansiyonu mevcut. Sigara ve alkol yok. </a:t>
            </a:r>
            <a:r>
              <a:rPr lang="tr-TR" sz="2400" dirty="0" err="1" smtClean="0"/>
              <a:t>Metformin</a:t>
            </a:r>
            <a:r>
              <a:rPr lang="tr-TR" sz="2400" dirty="0" smtClean="0"/>
              <a:t>, uzun etkili </a:t>
            </a:r>
            <a:r>
              <a:rPr lang="tr-TR" sz="2400" dirty="0" err="1" smtClean="0"/>
              <a:t>insülin</a:t>
            </a:r>
            <a:r>
              <a:rPr lang="tr-TR" sz="2400" dirty="0" smtClean="0"/>
              <a:t>, ACE İ, </a:t>
            </a:r>
            <a:r>
              <a:rPr lang="tr-TR" sz="2400" dirty="0" err="1" smtClean="0"/>
              <a:t>pregabalin</a:t>
            </a:r>
            <a:r>
              <a:rPr lang="tr-TR" sz="2400" dirty="0" smtClean="0"/>
              <a:t>, </a:t>
            </a:r>
            <a:r>
              <a:rPr lang="tr-TR" sz="2400" dirty="0" err="1" smtClean="0"/>
              <a:t>lüzüm</a:t>
            </a:r>
            <a:r>
              <a:rPr lang="tr-TR" sz="2400" dirty="0" smtClean="0"/>
              <a:t> halinde NSAİ kullanıyor.</a:t>
            </a:r>
          </a:p>
          <a:p>
            <a:pPr>
              <a:lnSpc>
                <a:spcPct val="150000"/>
              </a:lnSpc>
            </a:pP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LAB: kan şekeri: 350, </a:t>
            </a:r>
            <a:r>
              <a:rPr lang="tr-TR" sz="2400" dirty="0" err="1" smtClean="0"/>
              <a:t>Ure</a:t>
            </a:r>
            <a:r>
              <a:rPr lang="tr-TR" sz="2400" dirty="0" smtClean="0"/>
              <a:t>:80, </a:t>
            </a:r>
            <a:r>
              <a:rPr lang="tr-TR" sz="2400" dirty="0" err="1" smtClean="0"/>
              <a:t>Kreatinin</a:t>
            </a:r>
            <a:r>
              <a:rPr lang="tr-TR" sz="2400" dirty="0" smtClean="0"/>
              <a:t>:1.7, Lökosit:12000, </a:t>
            </a:r>
            <a:r>
              <a:rPr lang="tr-TR" sz="2400" dirty="0" err="1" smtClean="0"/>
              <a:t>Hb</a:t>
            </a:r>
            <a:r>
              <a:rPr lang="tr-TR" sz="2400" dirty="0" smtClean="0"/>
              <a:t>:9.8, CRP:45, </a:t>
            </a:r>
            <a:r>
              <a:rPr lang="tr-TR" sz="2400" dirty="0" err="1" smtClean="0"/>
              <a:t>Sedim</a:t>
            </a:r>
            <a:r>
              <a:rPr lang="tr-TR" sz="2400" dirty="0" smtClean="0"/>
              <a:t>:40, AST; ALT normal. </a:t>
            </a:r>
            <a:endParaRPr lang="tr-TR" sz="2400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 smtClean="0"/>
              <a:t>Hastanın şuuru açık ancak huzursuz ve yerinde duramıyor. 2-3 gündür oral gıda alımı ve sıvı alımı azalmış. Kilo kaybı olup olmadığı bilinmiyor. İdrar miktarı azalmış, kaçırma yok. 2-3 gündür </a:t>
            </a:r>
            <a:r>
              <a:rPr lang="tr-TR" sz="2400" dirty="0" err="1" smtClean="0"/>
              <a:t>gayta</a:t>
            </a:r>
            <a:r>
              <a:rPr lang="tr-TR" sz="2400" dirty="0" smtClean="0"/>
              <a:t> </a:t>
            </a:r>
            <a:r>
              <a:rPr lang="tr-TR" sz="2400" dirty="0" err="1" smtClean="0"/>
              <a:t>inkontinansı</a:t>
            </a:r>
            <a:r>
              <a:rPr lang="tr-TR" sz="2400" dirty="0" smtClean="0"/>
              <a:t> nedeniyle bez kullanıyor. 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FM: TA:100/60, Nabız:90/R, Ateş:38, BKİ:26, Cilt sıcak, yer yer terli,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Palpasyonla</a:t>
            </a:r>
            <a:r>
              <a:rPr lang="tr-TR" sz="2400" dirty="0" smtClean="0"/>
              <a:t> batında hafif hassasiyet dışında sistem muayeneleri doğal, </a:t>
            </a:r>
            <a:r>
              <a:rPr lang="tr-TR" sz="2400" dirty="0" err="1" smtClean="0"/>
              <a:t>periferik</a:t>
            </a:r>
            <a:r>
              <a:rPr lang="tr-TR" sz="2400" dirty="0" smtClean="0"/>
              <a:t> nabızlar açık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hasta bası yarası gelişimi açısından hangi risk kategorisinde yer alır?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8D52E-CB64-49D1-8B0B-BFBD9E7738F2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3325-EAA2-472A-B878-26A58DF5B7AD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507</Words>
  <Application>Microsoft Office PowerPoint</Application>
  <PresentationFormat>Ekran Gösterisi (4:3)</PresentationFormat>
  <Paragraphs>121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0" baseType="lpstr">
      <vt:lpstr>Varsayılan Tasarım</vt:lpstr>
      <vt:lpstr>Photo Editor Fotoğrafı</vt:lpstr>
      <vt:lpstr>Slayt 1</vt:lpstr>
      <vt:lpstr>BASI YARASI</vt:lpstr>
      <vt:lpstr>    TANIM</vt:lpstr>
      <vt:lpstr>Basınç</vt:lpstr>
      <vt:lpstr>Vaka </vt:lpstr>
      <vt:lpstr>Slayt 6</vt:lpstr>
      <vt:lpstr>Slayt 7</vt:lpstr>
      <vt:lpstr>Slayt 8</vt:lpstr>
      <vt:lpstr>Slayt 9</vt:lpstr>
      <vt:lpstr>Slayt 10</vt:lpstr>
      <vt:lpstr>Bası yarası önlenmesi 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Sonuç</vt:lpstr>
    </vt:vector>
  </TitlesOfParts>
  <Company>1 Cerrahi Doktor Odası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Administrator</dc:creator>
  <cp:lastModifiedBy>muratv</cp:lastModifiedBy>
  <cp:revision>142</cp:revision>
  <dcterms:created xsi:type="dcterms:W3CDTF">2008-04-15T18:57:28Z</dcterms:created>
  <dcterms:modified xsi:type="dcterms:W3CDTF">2021-01-22T20:18:39Z</dcterms:modified>
</cp:coreProperties>
</file>