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4"/>
  </p:notesMasterIdLst>
  <p:sldIdLst>
    <p:sldId id="1082" r:id="rId4"/>
    <p:sldId id="1086" r:id="rId5"/>
    <p:sldId id="1087" r:id="rId6"/>
    <p:sldId id="1088" r:id="rId7"/>
    <p:sldId id="1089" r:id="rId8"/>
    <p:sldId id="1090" r:id="rId9"/>
    <p:sldId id="1091" r:id="rId10"/>
    <p:sldId id="1092" r:id="rId11"/>
    <p:sldId id="1093" r:id="rId12"/>
    <p:sldId id="1110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53" autoAdjust="0"/>
    <p:restoredTop sz="91471" autoAdjust="0"/>
  </p:normalViewPr>
  <p:slideViewPr>
    <p:cSldViewPr snapToGrid="0">
      <p:cViewPr varScale="1">
        <p:scale>
          <a:sx n="57" d="100"/>
          <a:sy n="57" d="100"/>
        </p:scale>
        <p:origin x="-1350" y="-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004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28.02.2020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8491905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  <p:sldLayoutId id="2147483698" r:id="rId5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322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ARAZİ TOPLULAŞTIRMASI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(1-2) 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Dr. Orhan ERCAN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214" y="1165052"/>
            <a:ext cx="8258204" cy="480347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dirty="0">
                <a:latin typeface="Arial" pitchFamily="34" charset="0"/>
                <a:cs typeface="Arial" pitchFamily="34" charset="0"/>
              </a:rPr>
              <a:t>8. Yeni parselasyon planlaması yapılır.</a:t>
            </a:r>
          </a:p>
          <a:p>
            <a:pPr algn="just">
              <a:buNone/>
            </a:pPr>
            <a:r>
              <a:rPr lang="tr-TR" dirty="0">
                <a:latin typeface="Arial" pitchFamily="34" charset="0"/>
                <a:cs typeface="Arial" pitchFamily="34" charset="0"/>
              </a:rPr>
              <a:t>	Yeni parselasyon planlamasında</a:t>
            </a:r>
            <a:r>
              <a:rPr lang="tr-TR" u="sng" dirty="0">
                <a:latin typeface="Arial" pitchFamily="34" charset="0"/>
                <a:cs typeface="Arial" pitchFamily="34" charset="0"/>
              </a:rPr>
              <a:t>; çiftçi tercihleri </a:t>
            </a:r>
            <a:r>
              <a:rPr lang="tr-TR" dirty="0">
                <a:latin typeface="Arial" pitchFamily="34" charset="0"/>
                <a:cs typeface="Arial" pitchFamily="34" charset="0"/>
              </a:rPr>
              <a:t>de dikkate alınarak;</a:t>
            </a:r>
          </a:p>
          <a:p>
            <a:pPr algn="just">
              <a:buNone/>
            </a:pPr>
            <a:r>
              <a:rPr lang="tr-TR" dirty="0">
                <a:latin typeface="Arial" pitchFamily="34" charset="0"/>
                <a:cs typeface="Arial" pitchFamily="34" charset="0"/>
              </a:rPr>
              <a:t>	• Tarla içi hizmet yolu, sulama, drenaj gibi kamu ortak alanları için gerekli yerler ayrılır.</a:t>
            </a:r>
          </a:p>
          <a:p>
            <a:pPr algn="just">
              <a:buNone/>
            </a:pPr>
            <a:r>
              <a:rPr lang="tr-TR" dirty="0">
                <a:latin typeface="Arial" pitchFamily="34" charset="0"/>
                <a:cs typeface="Arial" pitchFamily="34" charset="0"/>
              </a:rPr>
              <a:t>	• Her parselin yol ve sulama suyuna cephe alması sağlanır.</a:t>
            </a:r>
          </a:p>
          <a:p>
            <a:pPr algn="just">
              <a:buNone/>
            </a:pPr>
            <a:r>
              <a:rPr lang="tr-TR" dirty="0">
                <a:latin typeface="Arial" pitchFamily="34" charset="0"/>
                <a:cs typeface="Arial" pitchFamily="34" charset="0"/>
              </a:rPr>
              <a:t>	• Sabit tesis içeren parseller eski sahiplerine verilir.</a:t>
            </a:r>
          </a:p>
          <a:p>
            <a:pPr algn="just">
              <a:buNone/>
            </a:pPr>
            <a:r>
              <a:rPr lang="tr-TR" dirty="0">
                <a:latin typeface="Arial" pitchFamily="34" charset="0"/>
                <a:cs typeface="Arial" pitchFamily="34" charset="0"/>
              </a:rPr>
              <a:t>	• Tüm maliklerce önem içeren veya kötü konumdaki yerler aynı sahiplerine verilir.</a:t>
            </a:r>
          </a:p>
          <a:p>
            <a:pPr algn="just">
              <a:buNone/>
            </a:pPr>
            <a:r>
              <a:rPr lang="tr-TR" dirty="0">
                <a:latin typeface="Arial" pitchFamily="34" charset="0"/>
                <a:cs typeface="Arial" pitchFamily="34" charset="0"/>
              </a:rPr>
              <a:t>	• Büyük olan parçanın yanına diğer küçük parçalar getirilir.</a:t>
            </a:r>
          </a:p>
          <a:p>
            <a:pPr algn="just">
              <a:buNone/>
            </a:pPr>
            <a:r>
              <a:rPr lang="tr-TR" dirty="0">
                <a:latin typeface="Arial" pitchFamily="34" charset="0"/>
                <a:cs typeface="Arial" pitchFamily="34" charset="0"/>
              </a:rPr>
              <a:t>	• Hasım ve hısım ilişkileri gözetilir.</a:t>
            </a:r>
          </a:p>
          <a:p>
            <a:pPr algn="just">
              <a:buNone/>
            </a:pPr>
            <a:r>
              <a:rPr lang="tr-TR" dirty="0">
                <a:latin typeface="Arial" pitchFamily="34" charset="0"/>
                <a:cs typeface="Arial" pitchFamily="34" charset="0"/>
              </a:rPr>
              <a:t>	• Aynı yeri almak isteyenler arasında yukarıda sayılan hususlar doğrultusunda haksızlığa uğratılmayacak bir planlama yapılır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.</a:t>
            </a:r>
            <a:endParaRPr lang="tr-TR" sz="18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15636" y="615142"/>
            <a:ext cx="8228330" cy="802495"/>
          </a:xfrm>
        </p:spPr>
        <p:txBody>
          <a:bodyPr>
            <a:normAutofit/>
          </a:bodyPr>
          <a:lstStyle/>
          <a:p>
            <a:r>
              <a:rPr lang="tr-TR" sz="2400" b="1" dirty="0">
                <a:effectLst/>
                <a:latin typeface="Arial" pitchFamily="34" charset="0"/>
                <a:cs typeface="Arial" pitchFamily="34" charset="0"/>
              </a:rPr>
              <a:t>Toplulaştırma Çalışması </a:t>
            </a:r>
            <a:r>
              <a:rPr lang="tr-TR" sz="2400" dirty="0" smtClean="0">
                <a:effectLst/>
                <a:latin typeface="Arial" pitchFamily="34" charset="0"/>
                <a:cs typeface="Arial" pitchFamily="34" charset="0"/>
              </a:rPr>
              <a:t>Aşamaları</a:t>
            </a:r>
            <a:endParaRPr lang="tr-TR" sz="2400" dirty="0"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681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16130" y="515389"/>
            <a:ext cx="8324477" cy="5805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75285">
              <a:lnSpc>
                <a:spcPct val="100000"/>
              </a:lnSpc>
            </a:pPr>
            <a:r>
              <a:rPr lang="tr-TR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tr-TR" sz="2800" b="1" spc="-15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tr-TR" sz="2800" b="1" spc="-1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tr-TR" sz="2800" b="1" spc="-4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tr-TR" sz="2800" b="1" spc="-1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uat</a:t>
            </a:r>
          </a:p>
          <a:p>
            <a:pPr marL="375285" algn="ctr">
              <a:lnSpc>
                <a:spcPct val="100000"/>
              </a:lnSpc>
            </a:pPr>
            <a:endParaRPr lang="tr-TR" sz="20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600"/>
              </a:lnSpc>
              <a:spcBef>
                <a:spcPts val="0"/>
              </a:spcBef>
            </a:pPr>
            <a:endParaRPr lang="tr-TR" sz="2000" dirty="0">
              <a:latin typeface="Arial" pitchFamily="34" charset="0"/>
              <a:cs typeface="Arial" pitchFamily="34" charset="0"/>
            </a:endParaRPr>
          </a:p>
          <a:p>
            <a:pPr marL="375285" algn="just">
              <a:lnSpc>
                <a:spcPct val="100000"/>
              </a:lnSpc>
            </a:pPr>
            <a:r>
              <a:rPr lang="tr-TR" sz="2000" spc="-10" dirty="0">
                <a:latin typeface="Arial" pitchFamily="34" charset="0"/>
                <a:cs typeface="Arial" pitchFamily="34" charset="0"/>
              </a:rPr>
              <a:t>1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- Anayasa</a:t>
            </a:r>
          </a:p>
          <a:p>
            <a:pPr marL="375285" algn="just">
              <a:lnSpc>
                <a:spcPct val="100000"/>
              </a:lnSpc>
            </a:pPr>
            <a:r>
              <a:rPr lang="tr-TR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2- </a:t>
            </a:r>
            <a:r>
              <a:rPr lang="tr-TR" sz="2000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5403</a:t>
            </a:r>
            <a:r>
              <a:rPr lang="tr-TR" sz="2000" spc="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spc="-1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tr-TR" sz="2000" spc="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-3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tr-TR" sz="2000" spc="-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ı</a:t>
            </a:r>
            <a:r>
              <a:rPr lang="tr-TR" sz="2000" spc="-3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tr-TR" sz="2000" spc="-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ı</a:t>
            </a:r>
            <a:r>
              <a:rPr lang="tr-TR" sz="2000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tr-TR" sz="2000" spc="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tr-TR" sz="2000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tr-TR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tr-TR" sz="2000" spc="-1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tr-TR" sz="2000" spc="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spc="-4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tr-TR" sz="2000" spc="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tr-TR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tr-TR" sz="2000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tr-TR" sz="2000" spc="-5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tr-TR" sz="2000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spc="-3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tr-TR" sz="2000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tr-TR" sz="2000" spc="3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spc="-4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tr-TR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tr-TR" sz="2000" spc="-1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tr-TR" sz="2000" spc="-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tr-TR" sz="2000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spc="-4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tr-TR" sz="2000" spc="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tr-TR" sz="2000" spc="-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tr-TR" sz="2000" spc="-3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tr-TR" sz="2000" spc="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nımı</a:t>
            </a:r>
            <a:r>
              <a:rPr lang="tr-TR" sz="2000" spc="1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spc="-4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tr-TR" sz="2000" spc="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-3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tr-TR" sz="2000" spc="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tr-TR" sz="2000" spc="-3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tr-TR" sz="2000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 (17. Madde)</a:t>
            </a:r>
          </a:p>
          <a:p>
            <a:pPr algn="just">
              <a:lnSpc>
                <a:spcPts val="600"/>
              </a:lnSpc>
              <a:spcBef>
                <a:spcPts val="48"/>
              </a:spcBef>
            </a:pPr>
            <a:endParaRPr lang="tr-TR" sz="2000" dirty="0">
              <a:latin typeface="Arial" pitchFamily="34" charset="0"/>
              <a:cs typeface="Arial" pitchFamily="34" charset="0"/>
            </a:endParaRPr>
          </a:p>
          <a:p>
            <a:pPr marL="375285" algn="just">
              <a:lnSpc>
                <a:spcPct val="100000"/>
              </a:lnSpc>
            </a:pPr>
            <a:r>
              <a:rPr lang="tr-TR" sz="2000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tr-TR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tr-TR" sz="2000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3083</a:t>
            </a:r>
            <a:r>
              <a:rPr lang="tr-TR" sz="2000" spc="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spc="-2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tr-TR" sz="2000" spc="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-3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tr-TR" sz="2000" spc="-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ı</a:t>
            </a:r>
            <a:r>
              <a:rPr lang="tr-TR" sz="2000" spc="-3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tr-TR" sz="2000" spc="-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ı</a:t>
            </a:r>
            <a:r>
              <a:rPr lang="tr-TR" sz="2000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S</a:t>
            </a:r>
            <a:r>
              <a:rPr lang="tr-TR" sz="2000" spc="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tr-TR" sz="2000" spc="-3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tr-TR" sz="2000" spc="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-3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tr-TR" sz="2000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spc="-1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-3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tr-TR" sz="2000" spc="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tr-TR" sz="2000" spc="-3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tr-TR" sz="2000" spc="-1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2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tr-TR" sz="2000" spc="-3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ı</a:t>
            </a:r>
            <a:r>
              <a:rPr lang="tr-TR" sz="2000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nda</a:t>
            </a:r>
            <a:r>
              <a:rPr lang="tr-TR" sz="2000" spc="3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spc="-4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tr-TR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tr-TR" sz="2000" spc="-1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tr-TR" sz="2000" spc="-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tr-TR" sz="2000" spc="-3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spc="-1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tr-TR" sz="2000" spc="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ü</a:t>
            </a:r>
            <a:r>
              <a:rPr lang="tr-TR" sz="2000" spc="-1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tr-TR" sz="2000" spc="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tr-TR" sz="2000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tr-TR" sz="2000" spc="-3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tr-TR" sz="2000" spc="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tr-TR" sz="2000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tr-TR" sz="2000" spc="-1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tr-TR" sz="2000" spc="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tr-TR" sz="2000" spc="-3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tr-TR" sz="2000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</a:t>
            </a:r>
            <a:r>
              <a:rPr lang="tr-TR" sz="2000" spc="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spc="-1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tr-TR" sz="2000" spc="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-5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tr-TR" sz="2000" spc="-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tr-TR" sz="2000" spc="2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tr-TR" sz="2000" spc="-1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2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tr-TR" sz="2000" spc="-3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ı</a:t>
            </a:r>
            <a:r>
              <a:rPr lang="tr-TR" sz="2000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 </a:t>
            </a:r>
            <a:r>
              <a:rPr lang="tr-TR" sz="2000" spc="-2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tr-TR" sz="2000" spc="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tr-TR" sz="2000" spc="-4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tr-TR" sz="2000" spc="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tr-TR" sz="2000" spc="2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tr-TR" sz="2000" spc="-5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tr-TR" sz="2000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tr-TR" sz="2000" spc="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spc="-1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tr-TR" sz="2000" spc="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-3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tr-TR" sz="2000" spc="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tr-TR" sz="2000" spc="-3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tr-TR" sz="2000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endParaRPr lang="tr-TR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85725" marR="99060" indent="289560" algn="just">
              <a:lnSpc>
                <a:spcPct val="143300"/>
              </a:lnSpc>
              <a:tabLst>
                <a:tab pos="1335405" algn="l"/>
                <a:tab pos="1844675" algn="l"/>
                <a:tab pos="2369185" algn="l"/>
                <a:tab pos="3256915" algn="l"/>
                <a:tab pos="4119879" algn="l"/>
                <a:tab pos="5055870" algn="l"/>
                <a:tab pos="5348605" algn="l"/>
              </a:tabLst>
            </a:pPr>
            <a:r>
              <a:rPr lang="tr-TR" sz="2000" spc="-10" dirty="0">
                <a:latin typeface="Arial" pitchFamily="34" charset="0"/>
                <a:cs typeface="Arial" pitchFamily="34" charset="0"/>
              </a:rPr>
              <a:t>4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24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.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07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.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2009	</a:t>
            </a:r>
            <a:r>
              <a:rPr lang="tr-TR" sz="2000" spc="20" dirty="0">
                <a:latin typeface="Arial" pitchFamily="34" charset="0"/>
                <a:cs typeface="Arial" pitchFamily="34" charset="0"/>
              </a:rPr>
              <a:t>t</a:t>
            </a:r>
            <a:r>
              <a:rPr lang="tr-TR" sz="2000" spc="-15" dirty="0">
                <a:latin typeface="Arial" pitchFamily="34" charset="0"/>
                <a:cs typeface="Arial" pitchFamily="34" charset="0"/>
              </a:rPr>
              <a:t>a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r</a:t>
            </a:r>
            <a:r>
              <a:rPr lang="tr-TR" sz="2000" spc="-30" dirty="0">
                <a:latin typeface="Arial" pitchFamily="34" charset="0"/>
                <a:cs typeface="Arial" pitchFamily="34" charset="0"/>
              </a:rPr>
              <a:t>i</a:t>
            </a:r>
            <a:r>
              <a:rPr lang="tr-TR" sz="2000" spc="-5" dirty="0">
                <a:latin typeface="Arial" pitchFamily="34" charset="0"/>
                <a:cs typeface="Arial" pitchFamily="34" charset="0"/>
              </a:rPr>
              <a:t>hli	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T</a:t>
            </a:r>
            <a:r>
              <a:rPr lang="tr-TR" sz="2000" spc="-15" dirty="0"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25" dirty="0">
                <a:latin typeface="Arial" pitchFamily="34" charset="0"/>
                <a:cs typeface="Arial" pitchFamily="34" charset="0"/>
              </a:rPr>
              <a:t>r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ım	</a:t>
            </a:r>
            <a:r>
              <a:rPr lang="tr-TR" sz="2000" spc="-40" dirty="0">
                <a:latin typeface="Arial" pitchFamily="34" charset="0"/>
                <a:cs typeface="Arial" pitchFamily="34" charset="0"/>
              </a:rPr>
              <a:t>A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r</a:t>
            </a:r>
            <a:r>
              <a:rPr lang="tr-TR" sz="2000" spc="-15" dirty="0"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z</a:t>
            </a:r>
            <a:r>
              <a:rPr lang="tr-TR" sz="2000" spc="-5" dirty="0">
                <a:latin typeface="Arial" pitchFamily="34" charset="0"/>
                <a:cs typeface="Arial" pitchFamily="34" charset="0"/>
              </a:rPr>
              <a:t>i</a:t>
            </a:r>
            <a:r>
              <a:rPr lang="tr-TR" sz="2000" spc="-30" dirty="0">
                <a:latin typeface="Arial" pitchFamily="34" charset="0"/>
                <a:cs typeface="Arial" pitchFamily="34" charset="0"/>
              </a:rPr>
              <a:t>l</a:t>
            </a:r>
            <a:r>
              <a:rPr lang="tr-TR" sz="2000" spc="-15" dirty="0">
                <a:latin typeface="Arial" pitchFamily="34" charset="0"/>
                <a:cs typeface="Arial" pitchFamily="34" charset="0"/>
              </a:rPr>
              <a:t>e</a:t>
            </a:r>
            <a:r>
              <a:rPr lang="tr-TR" sz="2000" spc="25" dirty="0">
                <a:latin typeface="Arial" pitchFamily="34" charset="0"/>
                <a:cs typeface="Arial" pitchFamily="34" charset="0"/>
              </a:rPr>
              <a:t>r</a:t>
            </a:r>
            <a:r>
              <a:rPr lang="tr-TR" sz="2000" spc="-30" dirty="0">
                <a:latin typeface="Arial" pitchFamily="34" charset="0"/>
                <a:cs typeface="Arial" pitchFamily="34" charset="0"/>
              </a:rPr>
              <a:t>i</a:t>
            </a:r>
            <a:r>
              <a:rPr lang="tr-TR" sz="2000" spc="10" dirty="0">
                <a:latin typeface="Arial" pitchFamily="34" charset="0"/>
                <a:cs typeface="Arial" pitchFamily="34" charset="0"/>
              </a:rPr>
              <a:t>n</a:t>
            </a:r>
            <a:r>
              <a:rPr lang="tr-TR" sz="2000" spc="-30" dirty="0">
                <a:latin typeface="Arial" pitchFamily="34" charset="0"/>
                <a:cs typeface="Arial" pitchFamily="34" charset="0"/>
              </a:rPr>
              <a:t>i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n	</a:t>
            </a:r>
            <a:r>
              <a:rPr lang="tr-TR" sz="2000" spc="-40" dirty="0">
                <a:latin typeface="Arial" pitchFamily="34" charset="0"/>
                <a:cs typeface="Arial" pitchFamily="34" charset="0"/>
              </a:rPr>
              <a:t>K</a:t>
            </a:r>
            <a:r>
              <a:rPr lang="tr-TR" sz="2000" spc="10" dirty="0">
                <a:latin typeface="Arial" pitchFamily="34" charset="0"/>
                <a:cs typeface="Arial" pitchFamily="34" charset="0"/>
              </a:rPr>
              <a:t>o</a:t>
            </a:r>
            <a:r>
              <a:rPr lang="tr-TR" sz="2000" spc="-20" dirty="0">
                <a:latin typeface="Arial" pitchFamily="34" charset="0"/>
                <a:cs typeface="Arial" pitchFamily="34" charset="0"/>
              </a:rPr>
              <a:t>r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un</a:t>
            </a:r>
            <a:r>
              <a:rPr lang="tr-TR" sz="2000" spc="-35" dirty="0">
                <a:latin typeface="Arial" pitchFamily="34" charset="0"/>
                <a:cs typeface="Arial" pitchFamily="34" charset="0"/>
              </a:rPr>
              <a:t>m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as</a:t>
            </a:r>
            <a:r>
              <a:rPr lang="tr-TR" sz="2000" spc="-50" dirty="0">
                <a:latin typeface="Arial" pitchFamily="34" charset="0"/>
                <a:cs typeface="Arial" pitchFamily="34" charset="0"/>
              </a:rPr>
              <a:t>ı,      </a:t>
            </a:r>
            <a:r>
              <a:rPr lang="tr-TR" sz="2000" spc="-40" dirty="0">
                <a:latin typeface="Arial" pitchFamily="34" charset="0"/>
                <a:cs typeface="Arial" pitchFamily="34" charset="0"/>
              </a:rPr>
              <a:t>K</a:t>
            </a:r>
            <a:r>
              <a:rPr lang="tr-TR" sz="2000" spc="10" dirty="0">
                <a:latin typeface="Arial" pitchFamily="34" charset="0"/>
                <a:cs typeface="Arial" pitchFamily="34" charset="0"/>
              </a:rPr>
              <a:t>u</a:t>
            </a:r>
            <a:r>
              <a:rPr lang="tr-TR" sz="2000" spc="-5" dirty="0">
                <a:latin typeface="Arial" pitchFamily="34" charset="0"/>
                <a:cs typeface="Arial" pitchFamily="34" charset="0"/>
              </a:rPr>
              <a:t>l</a:t>
            </a:r>
            <a:r>
              <a:rPr lang="tr-TR" sz="2000" spc="-30" dirty="0">
                <a:latin typeface="Arial" pitchFamily="34" charset="0"/>
                <a:cs typeface="Arial" pitchFamily="34" charset="0"/>
              </a:rPr>
              <a:t>l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n</a:t>
            </a:r>
            <a:r>
              <a:rPr lang="tr-TR" sz="2000" spc="-30" dirty="0">
                <a:latin typeface="Arial" pitchFamily="34" charset="0"/>
                <a:cs typeface="Arial" pitchFamily="34" charset="0"/>
              </a:rPr>
              <a:t>ı</a:t>
            </a:r>
            <a:r>
              <a:rPr lang="tr-TR" sz="2000" spc="-5" dirty="0">
                <a:latin typeface="Arial" pitchFamily="34" charset="0"/>
                <a:cs typeface="Arial" pitchFamily="34" charset="0"/>
              </a:rPr>
              <a:t>l</a:t>
            </a:r>
            <a:r>
              <a:rPr lang="tr-TR" sz="2000" spc="-35" dirty="0">
                <a:latin typeface="Arial" pitchFamily="34" charset="0"/>
                <a:cs typeface="Arial" pitchFamily="34" charset="0"/>
              </a:rPr>
              <a:t>m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as</a:t>
            </a:r>
            <a:r>
              <a:rPr lang="tr-TR" sz="2000" spc="-5" dirty="0">
                <a:latin typeface="Arial" pitchFamily="34" charset="0"/>
                <a:cs typeface="Arial" pitchFamily="34" charset="0"/>
              </a:rPr>
              <a:t>ı	</a:t>
            </a:r>
            <a:r>
              <a:rPr lang="tr-TR" sz="2000" spc="-35" dirty="0">
                <a:latin typeface="Arial" pitchFamily="34" charset="0"/>
                <a:cs typeface="Arial" pitchFamily="34" charset="0"/>
              </a:rPr>
              <a:t>v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e	</a:t>
            </a:r>
            <a:r>
              <a:rPr lang="tr-TR" sz="2000" spc="-40" dirty="0">
                <a:latin typeface="Arial" pitchFamily="34" charset="0"/>
                <a:cs typeface="Arial" pitchFamily="34" charset="0"/>
              </a:rPr>
              <a:t>A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r</a:t>
            </a:r>
            <a:r>
              <a:rPr lang="tr-TR" sz="2000" spc="-15" dirty="0"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30" dirty="0">
                <a:latin typeface="Arial" pitchFamily="34" charset="0"/>
                <a:cs typeface="Arial" pitchFamily="34" charset="0"/>
              </a:rPr>
              <a:t>z</a:t>
            </a:r>
            <a:r>
              <a:rPr lang="tr-TR" sz="2000" spc="-5" dirty="0">
                <a:latin typeface="Arial" pitchFamily="34" charset="0"/>
                <a:cs typeface="Arial" pitchFamily="34" charset="0"/>
              </a:rPr>
              <a:t>i 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T</a:t>
            </a:r>
            <a:r>
              <a:rPr lang="tr-TR" sz="2000" spc="10" dirty="0">
                <a:latin typeface="Arial" pitchFamily="34" charset="0"/>
                <a:cs typeface="Arial" pitchFamily="34" charset="0"/>
              </a:rPr>
              <a:t>o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p</a:t>
            </a:r>
            <a:r>
              <a:rPr lang="tr-TR" sz="2000" spc="-50" dirty="0">
                <a:latin typeface="Arial" pitchFamily="34" charset="0"/>
                <a:cs typeface="Arial" pitchFamily="34" charset="0"/>
              </a:rPr>
              <a:t>l</a:t>
            </a:r>
            <a:r>
              <a:rPr lang="tr-TR" sz="2000" spc="10" dirty="0">
                <a:latin typeface="Arial" pitchFamily="34" charset="0"/>
                <a:cs typeface="Arial" pitchFamily="34" charset="0"/>
              </a:rPr>
              <a:t>u</a:t>
            </a:r>
            <a:r>
              <a:rPr lang="tr-TR" sz="2000" spc="-50" dirty="0">
                <a:latin typeface="Arial" pitchFamily="34" charset="0"/>
                <a:cs typeface="Arial" pitchFamily="34" charset="0"/>
              </a:rPr>
              <a:t>l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-15" dirty="0">
                <a:latin typeface="Arial" pitchFamily="34" charset="0"/>
                <a:cs typeface="Arial" pitchFamily="34" charset="0"/>
              </a:rPr>
              <a:t>ş</a:t>
            </a:r>
            <a:r>
              <a:rPr lang="tr-TR" sz="2000" spc="45" dirty="0">
                <a:latin typeface="Arial" pitchFamily="34" charset="0"/>
                <a:cs typeface="Arial" pitchFamily="34" charset="0"/>
              </a:rPr>
              <a:t>t</a:t>
            </a:r>
            <a:r>
              <a:rPr lang="tr-TR" sz="2000" spc="-50" dirty="0">
                <a:latin typeface="Arial" pitchFamily="34" charset="0"/>
                <a:cs typeface="Arial" pitchFamily="34" charset="0"/>
              </a:rPr>
              <a:t>ı</a:t>
            </a:r>
            <a:r>
              <a:rPr lang="tr-TR" sz="2000" spc="25" dirty="0">
                <a:latin typeface="Arial" pitchFamily="34" charset="0"/>
                <a:cs typeface="Arial" pitchFamily="34" charset="0"/>
              </a:rPr>
              <a:t>r</a:t>
            </a:r>
            <a:r>
              <a:rPr lang="tr-TR" sz="2000" spc="-55" dirty="0">
                <a:latin typeface="Arial" pitchFamily="34" charset="0"/>
                <a:cs typeface="Arial" pitchFamily="34" charset="0"/>
              </a:rPr>
              <a:t>m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as</a:t>
            </a:r>
            <a:r>
              <a:rPr lang="tr-TR" sz="2000" spc="-30" dirty="0">
                <a:latin typeface="Arial" pitchFamily="34" charset="0"/>
                <a:cs typeface="Arial" pitchFamily="34" charset="0"/>
              </a:rPr>
              <a:t>ı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na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spc="25" dirty="0">
                <a:latin typeface="Arial" pitchFamily="34" charset="0"/>
                <a:cs typeface="Arial" pitchFamily="34" charset="0"/>
              </a:rPr>
              <a:t>İ</a:t>
            </a:r>
            <a:r>
              <a:rPr lang="tr-TR" sz="2000" spc="-30" dirty="0">
                <a:latin typeface="Arial" pitchFamily="34" charset="0"/>
                <a:cs typeface="Arial" pitchFamily="34" charset="0"/>
              </a:rPr>
              <a:t>li</a:t>
            </a:r>
            <a:r>
              <a:rPr lang="tr-TR" sz="2000" spc="-15" dirty="0">
                <a:latin typeface="Arial" pitchFamily="34" charset="0"/>
                <a:cs typeface="Arial" pitchFamily="34" charset="0"/>
              </a:rPr>
              <a:t>ş</a:t>
            </a:r>
            <a:r>
              <a:rPr lang="tr-TR" sz="2000" spc="10" dirty="0">
                <a:latin typeface="Arial" pitchFamily="34" charset="0"/>
                <a:cs typeface="Arial" pitchFamily="34" charset="0"/>
              </a:rPr>
              <a:t>k</a:t>
            </a:r>
            <a:r>
              <a:rPr lang="tr-TR" sz="2000" spc="-30" dirty="0">
                <a:latin typeface="Arial" pitchFamily="34" charset="0"/>
                <a:cs typeface="Arial" pitchFamily="34" charset="0"/>
              </a:rPr>
              <a:t>i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n</a:t>
            </a:r>
            <a:r>
              <a:rPr lang="tr-TR" sz="2000" spc="1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T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ü</a:t>
            </a:r>
            <a:r>
              <a:rPr lang="tr-TR" sz="2000" spc="-15" dirty="0">
                <a:latin typeface="Arial" pitchFamily="34" charset="0"/>
                <a:cs typeface="Arial" pitchFamily="34" charset="0"/>
              </a:rPr>
              <a:t>z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ük</a:t>
            </a:r>
            <a:endParaRPr lang="tr-TR" sz="2000" dirty="0">
              <a:latin typeface="Arial" pitchFamily="34" charset="0"/>
              <a:cs typeface="Arial" pitchFamily="34" charset="0"/>
            </a:endParaRPr>
          </a:p>
          <a:p>
            <a:pPr marL="85725" marR="102870" indent="289560" algn="just">
              <a:lnSpc>
                <a:spcPts val="2090"/>
              </a:lnSpc>
              <a:spcBef>
                <a:spcPts val="150"/>
              </a:spcBef>
              <a:tabLst>
                <a:tab pos="542925" algn="l"/>
              </a:tabLst>
            </a:pPr>
            <a:r>
              <a:rPr lang="tr-TR" sz="2000" spc="-10" dirty="0">
                <a:latin typeface="Arial" pitchFamily="34" charset="0"/>
                <a:cs typeface="Arial" pitchFamily="34" charset="0"/>
              </a:rPr>
              <a:t>5- Su</a:t>
            </a:r>
            <a:r>
              <a:rPr lang="tr-TR" sz="2000" spc="-50" dirty="0">
                <a:latin typeface="Arial" pitchFamily="34" charset="0"/>
                <a:cs typeface="Arial" pitchFamily="34" charset="0"/>
              </a:rPr>
              <a:t>l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-35" dirty="0">
                <a:latin typeface="Arial" pitchFamily="34" charset="0"/>
                <a:cs typeface="Arial" pitchFamily="34" charset="0"/>
              </a:rPr>
              <a:t>m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3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spc="-15" dirty="0"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-30" dirty="0">
                <a:latin typeface="Arial" pitchFamily="34" charset="0"/>
                <a:cs typeface="Arial" pitchFamily="34" charset="0"/>
              </a:rPr>
              <a:t>l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n</a:t>
            </a:r>
            <a:r>
              <a:rPr lang="tr-TR" sz="2000" spc="-30" dirty="0">
                <a:latin typeface="Arial" pitchFamily="34" charset="0"/>
                <a:cs typeface="Arial" pitchFamily="34" charset="0"/>
              </a:rPr>
              <a:t>l</a:t>
            </a:r>
            <a:r>
              <a:rPr lang="tr-TR" sz="2000" spc="-15" dirty="0"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25" dirty="0">
                <a:latin typeface="Arial" pitchFamily="34" charset="0"/>
                <a:cs typeface="Arial" pitchFamily="34" charset="0"/>
              </a:rPr>
              <a:t>r</a:t>
            </a:r>
            <a:r>
              <a:rPr lang="tr-TR" sz="2000" spc="-30" dirty="0">
                <a:latin typeface="Arial" pitchFamily="34" charset="0"/>
                <a:cs typeface="Arial" pitchFamily="34" charset="0"/>
              </a:rPr>
              <a:t>ı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nda</a:t>
            </a:r>
            <a:r>
              <a:rPr lang="tr-TR" sz="2000" spc="3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spc="-40" dirty="0">
                <a:latin typeface="Arial" pitchFamily="34" charset="0"/>
                <a:cs typeface="Arial" pitchFamily="34" charset="0"/>
              </a:rPr>
              <a:t>A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r</a:t>
            </a:r>
            <a:r>
              <a:rPr lang="tr-TR" sz="2000" spc="-15" dirty="0"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z</a:t>
            </a:r>
            <a:r>
              <a:rPr lang="tr-TR" sz="2000" spc="-5" dirty="0">
                <a:latin typeface="Arial" pitchFamily="34" charset="0"/>
                <a:cs typeface="Arial" pitchFamily="34" charset="0"/>
              </a:rPr>
              <a:t>i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spc="-15" dirty="0">
                <a:latin typeface="Arial" pitchFamily="34" charset="0"/>
                <a:cs typeface="Arial" pitchFamily="34" charset="0"/>
              </a:rPr>
              <a:t>D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ü</a:t>
            </a:r>
            <a:r>
              <a:rPr lang="tr-TR" sz="2000" spc="-15" dirty="0">
                <a:latin typeface="Arial" pitchFamily="34" charset="0"/>
                <a:cs typeface="Arial" pitchFamily="34" charset="0"/>
              </a:rPr>
              <a:t>z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e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n</a:t>
            </a:r>
            <a:r>
              <a:rPr lang="tr-TR" sz="2000" spc="-30" dirty="0">
                <a:latin typeface="Arial" pitchFamily="34" charset="0"/>
                <a:cs typeface="Arial" pitchFamily="34" charset="0"/>
              </a:rPr>
              <a:t>l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e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n</a:t>
            </a:r>
            <a:r>
              <a:rPr lang="tr-TR" sz="2000" spc="-35" dirty="0">
                <a:latin typeface="Arial" pitchFamily="34" charset="0"/>
                <a:cs typeface="Arial" pitchFamily="34" charset="0"/>
              </a:rPr>
              <a:t>m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es</a:t>
            </a:r>
            <a:r>
              <a:rPr lang="tr-TR" sz="2000" spc="-30" dirty="0">
                <a:latin typeface="Arial" pitchFamily="34" charset="0"/>
                <a:cs typeface="Arial" pitchFamily="34" charset="0"/>
              </a:rPr>
              <a:t>i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ne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spc="-15" dirty="0">
                <a:latin typeface="Arial" pitchFamily="34" charset="0"/>
                <a:cs typeface="Arial" pitchFamily="34" charset="0"/>
              </a:rPr>
              <a:t>D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-5" dirty="0">
                <a:latin typeface="Arial" pitchFamily="34" charset="0"/>
                <a:cs typeface="Arial" pitchFamily="34" charset="0"/>
              </a:rPr>
              <a:t>ir</a:t>
            </a:r>
            <a:r>
              <a:rPr lang="tr-TR" sz="2000" spc="2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T</a:t>
            </a:r>
            <a:r>
              <a:rPr lang="tr-TR" sz="2000" spc="-15" dirty="0">
                <a:latin typeface="Arial" pitchFamily="34" charset="0"/>
                <a:cs typeface="Arial" pitchFamily="34" charset="0"/>
              </a:rPr>
              <a:t>a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r</a:t>
            </a:r>
            <a:r>
              <a:rPr lang="tr-TR" sz="2000" spc="-30" dirty="0">
                <a:latin typeface="Arial" pitchFamily="34" charset="0"/>
                <a:cs typeface="Arial" pitchFamily="34" charset="0"/>
              </a:rPr>
              <a:t>ı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m </a:t>
            </a:r>
            <a:r>
              <a:rPr lang="tr-TR" sz="2000" spc="-20" dirty="0">
                <a:latin typeface="Arial" pitchFamily="34" charset="0"/>
                <a:cs typeface="Arial" pitchFamily="34" charset="0"/>
              </a:rPr>
              <a:t>R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e</a:t>
            </a:r>
            <a:r>
              <a:rPr lang="tr-TR" sz="2000" spc="-45" dirty="0">
                <a:latin typeface="Arial" pitchFamily="34" charset="0"/>
                <a:cs typeface="Arial" pitchFamily="34" charset="0"/>
              </a:rPr>
              <a:t>f</a:t>
            </a:r>
            <a:r>
              <a:rPr lang="tr-TR" sz="2000" spc="10" dirty="0">
                <a:latin typeface="Arial" pitchFamily="34" charset="0"/>
                <a:cs typeface="Arial" pitchFamily="34" charset="0"/>
              </a:rPr>
              <a:t>o</a:t>
            </a:r>
            <a:r>
              <a:rPr lang="tr-TR" sz="2000" spc="25" dirty="0">
                <a:latin typeface="Arial" pitchFamily="34" charset="0"/>
                <a:cs typeface="Arial" pitchFamily="34" charset="0"/>
              </a:rPr>
              <a:t>r</a:t>
            </a:r>
            <a:r>
              <a:rPr lang="tr-TR" sz="2000" spc="-55" dirty="0">
                <a:latin typeface="Arial" pitchFamily="34" charset="0"/>
                <a:cs typeface="Arial" pitchFamily="34" charset="0"/>
              </a:rPr>
              <a:t>m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u</a:t>
            </a:r>
            <a:r>
              <a:rPr lang="tr-TR" sz="2000" spc="35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spc="-40" dirty="0">
                <a:latin typeface="Arial" pitchFamily="34" charset="0"/>
                <a:cs typeface="Arial" pitchFamily="34" charset="0"/>
              </a:rPr>
              <a:t>K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-35" dirty="0">
                <a:latin typeface="Arial" pitchFamily="34" charset="0"/>
                <a:cs typeface="Arial" pitchFamily="34" charset="0"/>
              </a:rPr>
              <a:t>n</a:t>
            </a:r>
            <a:r>
              <a:rPr lang="tr-TR" sz="2000" spc="10" dirty="0">
                <a:latin typeface="Arial" pitchFamily="34" charset="0"/>
                <a:cs typeface="Arial" pitchFamily="34" charset="0"/>
              </a:rPr>
              <a:t>u</a:t>
            </a:r>
            <a:r>
              <a:rPr lang="tr-TR" sz="2000" spc="-35" dirty="0">
                <a:latin typeface="Arial" pitchFamily="34" charset="0"/>
                <a:cs typeface="Arial" pitchFamily="34" charset="0"/>
              </a:rPr>
              <a:t>n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u</a:t>
            </a:r>
            <a:r>
              <a:rPr lang="tr-TR" sz="2000" spc="10" dirty="0">
                <a:latin typeface="Arial" pitchFamily="34" charset="0"/>
                <a:cs typeface="Arial" pitchFamily="34" charset="0"/>
              </a:rPr>
              <a:t> U</a:t>
            </a:r>
            <a:r>
              <a:rPr lang="tr-TR" sz="2000" spc="-35" dirty="0">
                <a:latin typeface="Arial" pitchFamily="34" charset="0"/>
                <a:cs typeface="Arial" pitchFamily="34" charset="0"/>
              </a:rPr>
              <a:t>y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g</a:t>
            </a:r>
            <a:r>
              <a:rPr lang="tr-TR" sz="2000" spc="10" dirty="0">
                <a:latin typeface="Arial" pitchFamily="34" charset="0"/>
                <a:cs typeface="Arial" pitchFamily="34" charset="0"/>
              </a:rPr>
              <a:t>u</a:t>
            </a:r>
            <a:r>
              <a:rPr lang="tr-TR" sz="2000" spc="-30" dirty="0">
                <a:latin typeface="Arial" pitchFamily="34" charset="0"/>
                <a:cs typeface="Arial" pitchFamily="34" charset="0"/>
              </a:rPr>
              <a:t>l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-35" dirty="0">
                <a:latin typeface="Arial" pitchFamily="34" charset="0"/>
                <a:cs typeface="Arial" pitchFamily="34" charset="0"/>
              </a:rPr>
              <a:t>m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-5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spc="-15" dirty="0">
                <a:latin typeface="Arial" pitchFamily="34" charset="0"/>
                <a:cs typeface="Arial" pitchFamily="34" charset="0"/>
              </a:rPr>
              <a:t>Y</a:t>
            </a:r>
            <a:r>
              <a:rPr lang="tr-TR" sz="2000" spc="10" dirty="0">
                <a:latin typeface="Arial" pitchFamily="34" charset="0"/>
                <a:cs typeface="Arial" pitchFamily="34" charset="0"/>
              </a:rPr>
              <a:t>ö</a:t>
            </a:r>
            <a:r>
              <a:rPr lang="tr-TR" sz="2000" spc="-35" dirty="0">
                <a:latin typeface="Arial" pitchFamily="34" charset="0"/>
                <a:cs typeface="Arial" pitchFamily="34" charset="0"/>
              </a:rPr>
              <a:t>n</a:t>
            </a:r>
            <a:r>
              <a:rPr lang="tr-TR" sz="2000" spc="-15" dirty="0">
                <a:latin typeface="Arial" pitchFamily="34" charset="0"/>
                <a:cs typeface="Arial" pitchFamily="34" charset="0"/>
              </a:rPr>
              <a:t>e</a:t>
            </a:r>
            <a:r>
              <a:rPr lang="tr-TR" sz="2000" spc="20" dirty="0">
                <a:latin typeface="Arial" pitchFamily="34" charset="0"/>
                <a:cs typeface="Arial" pitchFamily="34" charset="0"/>
              </a:rPr>
              <a:t>t</a:t>
            </a:r>
            <a:r>
              <a:rPr lang="tr-TR" sz="2000" spc="-55" dirty="0">
                <a:latin typeface="Arial" pitchFamily="34" charset="0"/>
                <a:cs typeface="Arial" pitchFamily="34" charset="0"/>
              </a:rPr>
              <a:t>m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e</a:t>
            </a:r>
            <a:r>
              <a:rPr lang="tr-TR" sz="2000" spc="-5" dirty="0">
                <a:latin typeface="Arial" pitchFamily="34" charset="0"/>
                <a:cs typeface="Arial" pitchFamily="34" charset="0"/>
              </a:rPr>
              <a:t>l</a:t>
            </a:r>
            <a:r>
              <a:rPr lang="tr-TR" sz="2000" spc="-30" dirty="0">
                <a:latin typeface="Arial" pitchFamily="34" charset="0"/>
                <a:cs typeface="Arial" pitchFamily="34" charset="0"/>
              </a:rPr>
              <a:t>i</a:t>
            </a:r>
            <a:r>
              <a:rPr lang="tr-TR" sz="2000" spc="10" dirty="0">
                <a:latin typeface="Arial" pitchFamily="34" charset="0"/>
                <a:cs typeface="Arial" pitchFamily="34" charset="0"/>
              </a:rPr>
              <a:t>ğ</a:t>
            </a:r>
            <a:r>
              <a:rPr lang="tr-TR" sz="2000" spc="-5" dirty="0">
                <a:latin typeface="Arial" pitchFamily="34" charset="0"/>
                <a:cs typeface="Arial" pitchFamily="34" charset="0"/>
              </a:rPr>
              <a:t>i</a:t>
            </a:r>
            <a:endParaRPr lang="tr-TR" sz="20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600"/>
              </a:lnSpc>
              <a:spcBef>
                <a:spcPts val="24"/>
              </a:spcBef>
            </a:pPr>
            <a:endParaRPr lang="tr-TR" sz="2000" dirty="0">
              <a:latin typeface="Arial" pitchFamily="34" charset="0"/>
              <a:cs typeface="Arial" pitchFamily="34" charset="0"/>
            </a:endParaRPr>
          </a:p>
          <a:p>
            <a:pPr marL="375285" algn="just">
              <a:lnSpc>
                <a:spcPct val="100000"/>
              </a:lnSpc>
            </a:pPr>
            <a:r>
              <a:rPr lang="tr-TR" sz="2000" spc="-10" dirty="0">
                <a:latin typeface="Arial" pitchFamily="34" charset="0"/>
                <a:cs typeface="Arial" pitchFamily="34" charset="0"/>
              </a:rPr>
              <a:t>6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-</a:t>
            </a:r>
            <a:r>
              <a:rPr lang="tr-TR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2001/5</a:t>
            </a:r>
            <a:r>
              <a:rPr lang="tr-TR" sz="2000" spc="1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spc="-15" dirty="0">
                <a:latin typeface="Arial" pitchFamily="34" charset="0"/>
                <a:cs typeface="Arial" pitchFamily="34" charset="0"/>
              </a:rPr>
              <a:t>s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-30" dirty="0">
                <a:latin typeface="Arial" pitchFamily="34" charset="0"/>
                <a:cs typeface="Arial" pitchFamily="34" charset="0"/>
              </a:rPr>
              <a:t>yı</a:t>
            </a:r>
            <a:r>
              <a:rPr lang="tr-TR" sz="2000" spc="-5" dirty="0">
                <a:latin typeface="Arial" pitchFamily="34" charset="0"/>
                <a:cs typeface="Arial" pitchFamily="34" charset="0"/>
              </a:rPr>
              <a:t>lı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T</a:t>
            </a:r>
            <a:r>
              <a:rPr lang="tr-TR" sz="2000" spc="-15" dirty="0">
                <a:latin typeface="Arial" pitchFamily="34" charset="0"/>
                <a:cs typeface="Arial" pitchFamily="34" charset="0"/>
              </a:rPr>
              <a:t>KGM G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e</a:t>
            </a:r>
            <a:r>
              <a:rPr lang="tr-TR" sz="2000" spc="-35" dirty="0">
                <a:latin typeface="Arial" pitchFamily="34" charset="0"/>
                <a:cs typeface="Arial" pitchFamily="34" charset="0"/>
              </a:rPr>
              <a:t>n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e</a:t>
            </a:r>
            <a:r>
              <a:rPr lang="tr-TR" sz="2000" spc="-30" dirty="0">
                <a:latin typeface="Arial" pitchFamily="34" charset="0"/>
                <a:cs typeface="Arial" pitchFamily="34" charset="0"/>
              </a:rPr>
              <a:t>l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ge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(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3083</a:t>
            </a:r>
            <a:r>
              <a:rPr lang="tr-TR" sz="2000" spc="10" dirty="0">
                <a:latin typeface="Arial" pitchFamily="34" charset="0"/>
                <a:cs typeface="Arial" pitchFamily="34" charset="0"/>
              </a:rPr>
              <a:t> U</a:t>
            </a:r>
            <a:r>
              <a:rPr lang="tr-TR" sz="2000" spc="-60" dirty="0">
                <a:latin typeface="Arial" pitchFamily="34" charset="0"/>
                <a:cs typeface="Arial" pitchFamily="34" charset="0"/>
              </a:rPr>
              <a:t>y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g</a:t>
            </a:r>
            <a:r>
              <a:rPr lang="tr-TR" sz="2000" spc="10" dirty="0">
                <a:latin typeface="Arial" pitchFamily="34" charset="0"/>
                <a:cs typeface="Arial" pitchFamily="34" charset="0"/>
              </a:rPr>
              <a:t>u</a:t>
            </a:r>
            <a:r>
              <a:rPr lang="tr-TR" sz="2000" spc="-30" dirty="0">
                <a:latin typeface="Arial" pitchFamily="34" charset="0"/>
                <a:cs typeface="Arial" pitchFamily="34" charset="0"/>
              </a:rPr>
              <a:t>l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-35" dirty="0">
                <a:latin typeface="Arial" pitchFamily="34" charset="0"/>
                <a:cs typeface="Arial" pitchFamily="34" charset="0"/>
              </a:rPr>
              <a:t>m</a:t>
            </a:r>
            <a:r>
              <a:rPr lang="tr-TR" sz="2000" spc="-15" dirty="0"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s</a:t>
            </a:r>
            <a:r>
              <a:rPr lang="tr-TR" sz="2000" spc="-5" dirty="0">
                <a:latin typeface="Arial" pitchFamily="34" charset="0"/>
                <a:cs typeface="Arial" pitchFamily="34" charset="0"/>
              </a:rPr>
              <a:t>ı)</a:t>
            </a:r>
            <a:endParaRPr lang="tr-TR" sz="2000" dirty="0">
              <a:latin typeface="Arial" pitchFamily="34" charset="0"/>
              <a:cs typeface="Arial" pitchFamily="34" charset="0"/>
            </a:endParaRPr>
          </a:p>
          <a:p>
            <a:pPr marL="375285" marR="2153920" algn="just">
              <a:lnSpc>
                <a:spcPct val="143300"/>
              </a:lnSpc>
              <a:spcBef>
                <a:spcPts val="25"/>
              </a:spcBef>
            </a:pPr>
            <a:r>
              <a:rPr lang="tr-TR" sz="2000" spc="-10" dirty="0">
                <a:latin typeface="Arial" pitchFamily="34" charset="0"/>
                <a:cs typeface="Arial" pitchFamily="34" charset="0"/>
              </a:rPr>
              <a:t>7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1473- 1481</a:t>
            </a:r>
            <a:r>
              <a:rPr lang="tr-TR" sz="2000" spc="1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spc="-15" dirty="0">
                <a:latin typeface="Arial" pitchFamily="34" charset="0"/>
                <a:cs typeface="Arial" pitchFamily="34" charset="0"/>
              </a:rPr>
              <a:t>s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a</a:t>
            </a:r>
            <a:r>
              <a:rPr lang="tr-TR" sz="2000" spc="-35" dirty="0">
                <a:latin typeface="Arial" pitchFamily="34" charset="0"/>
                <a:cs typeface="Arial" pitchFamily="34" charset="0"/>
              </a:rPr>
              <a:t>y</a:t>
            </a:r>
            <a:r>
              <a:rPr lang="tr-TR" sz="2000" spc="-5" dirty="0">
                <a:latin typeface="Arial" pitchFamily="34" charset="0"/>
                <a:cs typeface="Arial" pitchFamily="34" charset="0"/>
              </a:rPr>
              <a:t>ı</a:t>
            </a:r>
            <a:r>
              <a:rPr lang="tr-TR" sz="2000" spc="-30" dirty="0">
                <a:latin typeface="Arial" pitchFamily="34" charset="0"/>
                <a:cs typeface="Arial" pitchFamily="34" charset="0"/>
              </a:rPr>
              <a:t>l</a:t>
            </a:r>
            <a:r>
              <a:rPr lang="tr-TR" sz="2000" spc="-5" dirty="0">
                <a:latin typeface="Arial" pitchFamily="34" charset="0"/>
                <a:cs typeface="Arial" pitchFamily="34" charset="0"/>
              </a:rPr>
              <a:t>ı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spc="20" dirty="0">
                <a:latin typeface="Arial" pitchFamily="34" charset="0"/>
                <a:cs typeface="Arial" pitchFamily="34" charset="0"/>
              </a:rPr>
              <a:t>T</a:t>
            </a:r>
            <a:r>
              <a:rPr lang="tr-TR" sz="2000" spc="-40" dirty="0">
                <a:latin typeface="Arial" pitchFamily="34" charset="0"/>
                <a:cs typeface="Arial" pitchFamily="34" charset="0"/>
              </a:rPr>
              <a:t>K</a:t>
            </a:r>
            <a:r>
              <a:rPr lang="tr-TR" sz="2000" spc="-15" dirty="0">
                <a:latin typeface="Arial" pitchFamily="34" charset="0"/>
                <a:cs typeface="Arial" pitchFamily="34" charset="0"/>
              </a:rPr>
              <a:t>GM G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e</a:t>
            </a:r>
            <a:r>
              <a:rPr lang="tr-TR" sz="2000" spc="-35" dirty="0">
                <a:latin typeface="Arial" pitchFamily="34" charset="0"/>
                <a:cs typeface="Arial" pitchFamily="34" charset="0"/>
              </a:rPr>
              <a:t>n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e</a:t>
            </a:r>
            <a:r>
              <a:rPr lang="tr-TR" sz="2000" spc="-30" dirty="0">
                <a:latin typeface="Arial" pitchFamily="34" charset="0"/>
                <a:cs typeface="Arial" pitchFamily="34" charset="0"/>
              </a:rPr>
              <a:t>l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geler</a:t>
            </a:r>
            <a:r>
              <a:rPr lang="tr-TR" sz="2000" spc="5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(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3083) 8- 2013 tarihli “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Tarımsal Amaçlı Kullanılan Taşınmazlar” konulu Genel Duyuru</a:t>
            </a:r>
            <a:r>
              <a:rPr lang="tr-TR" sz="2000" spc="4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spc="-35" dirty="0">
                <a:latin typeface="Arial" pitchFamily="34" charset="0"/>
                <a:cs typeface="Arial" pitchFamily="34" charset="0"/>
              </a:rPr>
              <a:t>v</a:t>
            </a:r>
            <a:r>
              <a:rPr lang="tr-TR" sz="2000" spc="-15" dirty="0">
                <a:latin typeface="Arial" pitchFamily="34" charset="0"/>
                <a:cs typeface="Arial" pitchFamily="34" charset="0"/>
              </a:rPr>
              <a:t>s</a:t>
            </a:r>
            <a:r>
              <a:rPr lang="tr-TR" sz="2000" spc="-5" dirty="0">
                <a:latin typeface="Arial" pitchFamily="34" charset="0"/>
                <a:cs typeface="Arial" pitchFamily="34" charset="0"/>
              </a:rPr>
              <a:t>, </a:t>
            </a:r>
            <a:endParaRPr lang="tr-TR" sz="2000" spc="-40" dirty="0">
              <a:latin typeface="Arial" pitchFamily="34" charset="0"/>
              <a:cs typeface="Arial" pitchFamily="34" charset="0"/>
            </a:endParaRPr>
          </a:p>
          <a:p>
            <a:pPr marL="375285" marR="2153920" algn="just">
              <a:lnSpc>
                <a:spcPct val="143300"/>
              </a:lnSpc>
              <a:spcBef>
                <a:spcPts val="25"/>
              </a:spcBef>
            </a:pP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396233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7"/>
            <a:ext cx="8229600" cy="407196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		Ülkemizde tarım arazileri çeşitli nedenlerle küçülmüş, parçalara bölünmüş, verimliliği, karlılığı olması gerekenden çok aşağılarda kalmıştır. İşletme büyüklüklerinin istenen değerlerin altına düşmesi, </a:t>
            </a:r>
            <a:r>
              <a:rPr lang="tr-TR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ekonomik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tarım yapılmasını imkânsız hale getirmektedir.</a:t>
            </a:r>
          </a:p>
          <a:p>
            <a:pPr algn="just">
              <a:buNone/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		Bunu önlemenin yolu: öncelikle tarım arazilerindeki daha fazla parçalanmayı ve bozulmayı önleyici, hukuksal düzenlemeler yapmak üzere; İki farklı Düzenleme Sistemi getirilmiştir.</a:t>
            </a:r>
          </a:p>
          <a:p>
            <a:pPr algn="just">
              <a:buNone/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		</a:t>
            </a:r>
            <a:r>
              <a:rPr lang="tr-TR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1-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3083 sayılı Sulama Alanlarında Arazi Düzenlemesine Dair Tarım Reformu Kanunu ile getirilen düzenleme,</a:t>
            </a:r>
          </a:p>
          <a:p>
            <a:pPr algn="just">
              <a:buNone/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		</a:t>
            </a:r>
            <a:r>
              <a:rPr lang="tr-TR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2- 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5403 sayılı Toprak Koruma ve Arazi Kullanımı Kanunu ile getirilen düzenleme,</a:t>
            </a:r>
          </a:p>
          <a:p>
            <a:pPr algn="just">
              <a:buNone/>
            </a:pP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6255" y="648392"/>
            <a:ext cx="8520545" cy="476351"/>
          </a:xfrm>
        </p:spPr>
        <p:txBody>
          <a:bodyPr>
            <a:normAutofit/>
          </a:bodyPr>
          <a:lstStyle/>
          <a:p>
            <a:r>
              <a:rPr lang="tr-TR" sz="2700" b="1" dirty="0" smtClean="0">
                <a:effectLst/>
              </a:rPr>
              <a:t>Arazi Toplulaştırmasının Amacı Ve Kapsamı</a:t>
            </a:r>
            <a:endParaRPr lang="tr-T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66458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		</a:t>
            </a:r>
            <a:r>
              <a:rPr lang="tr-TR" sz="2000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Arazi toplulaştırması;</a:t>
            </a:r>
            <a:r>
              <a:rPr lang="tr-TR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Aynı şahsa veya çiftçi ailesine ait, çeşitli nedenlerle, ekonomik üretime imkan vermeyecek biçimde veya toprak muhafaza ve zirai sulama tedbirlerinin alınmasını güçleştirecek derecede; </a:t>
            </a:r>
            <a:r>
              <a:rPr lang="tr-TR" sz="2000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parçalanmış, dağılmış, şekilleri bozulmuş, dağınık küçük arazi parçalarının ve hisselerinin bir araya getirilerek, muntazam şekiller halinde birleştirilmesi, bütünleştirilmesi ve işletmelerin yeniden düzenlenmesi işlemi olarak tarif edilebilir.</a:t>
            </a:r>
          </a:p>
          <a:p>
            <a:pPr algn="just">
              <a:buNone/>
            </a:pPr>
            <a:endParaRPr lang="tr-TR" sz="20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		</a:t>
            </a:r>
            <a:r>
              <a:rPr lang="tr-TR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Uygulama alanı; </a:t>
            </a:r>
            <a:r>
              <a:rPr lang="tr-TR" sz="2000" u="sng" dirty="0">
                <a:latin typeface="Arial" pitchFamily="34" charset="0"/>
                <a:cs typeface="Arial" pitchFamily="34" charset="0"/>
              </a:rPr>
              <a:t>İlgili Bakanlığın teklifi ve Bakanlar Kurulunun kararı ile belirtilen alanlardır. Bakanlar Kurulunun bu kararı, kamulaştırma ve diğer işlemler bakımından kamu yararı kararı sayılır ve Resmi Gazete'de yayımlanır. </a:t>
            </a:r>
            <a:r>
              <a:rPr lang="tr-TR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(3083 S.K/ 3. Madde)</a:t>
            </a:r>
          </a:p>
          <a:p>
            <a:pPr algn="just">
              <a:buNone/>
            </a:pPr>
            <a:endParaRPr lang="tr-TR" sz="2200" dirty="0">
              <a:latin typeface="Arial" pitchFamily="34" charset="0"/>
              <a:cs typeface="Arial" pitchFamily="34" charset="0"/>
            </a:endParaRPr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01608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700" b="1" dirty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tr-TR" sz="2700" b="1" dirty="0">
                <a:effectLst/>
                <a:latin typeface="Arial" pitchFamily="34" charset="0"/>
                <a:cs typeface="Arial" pitchFamily="34" charset="0"/>
              </a:rPr>
            </a:br>
            <a:r>
              <a:rPr lang="tr-TR" sz="2700" b="1" dirty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tr-TR" sz="2700" b="1" dirty="0">
                <a:effectLst/>
                <a:latin typeface="Arial" pitchFamily="34" charset="0"/>
                <a:cs typeface="Arial" pitchFamily="34" charset="0"/>
              </a:rPr>
            </a:br>
            <a:r>
              <a:rPr lang="tr-TR" sz="2700" dirty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tr-TR" sz="2700" dirty="0">
                <a:effectLst/>
                <a:latin typeface="Arial" pitchFamily="34" charset="0"/>
                <a:cs typeface="Arial" pitchFamily="34" charset="0"/>
              </a:rPr>
            </a:br>
            <a:r>
              <a:rPr lang="tr-TR" sz="2200" b="0" dirty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3083 sayılı Kanunda</a:t>
            </a:r>
            <a:br>
              <a:rPr lang="tr-TR" sz="2200" b="0" dirty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tr-TR" sz="2200" b="0" dirty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ARAZİ TOPLULAŞTIRMASI </a:t>
            </a:r>
            <a:r>
              <a:rPr lang="tr-TR" sz="2200" b="0" dirty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tr-TR" sz="2200" b="0" dirty="0">
                <a:effectLst/>
                <a:latin typeface="Arial" pitchFamily="34" charset="0"/>
                <a:cs typeface="Arial" pitchFamily="34" charset="0"/>
              </a:rPr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166255" y="648392"/>
            <a:ext cx="8520545" cy="476351"/>
          </a:xfrm>
        </p:spPr>
        <p:txBody>
          <a:bodyPr>
            <a:norm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20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tr-TR" sz="2700" smtClean="0"/>
              <a:t>Arazi Toplulaştırmasının Amacı Ve Kapsamı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0956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Arazi toplulaştırması, modern tarım işletmeciliği esaslarına ve kültür teknik hizmetlerinin getirilmesine elverişli olmalıdır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246" y="1246949"/>
            <a:ext cx="6449940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Dikdörtgen"/>
          <p:cNvSpPr/>
          <p:nvPr/>
        </p:nvSpPr>
        <p:spPr>
          <a:xfrm>
            <a:off x="315884" y="5048309"/>
            <a:ext cx="87117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Sulama Alanı: </a:t>
            </a:r>
            <a:r>
              <a:rPr lang="tr-TR" dirty="0">
                <a:latin typeface="Arial" pitchFamily="34" charset="0"/>
                <a:cs typeface="Arial" pitchFamily="34" charset="0"/>
              </a:rPr>
              <a:t>Devletçe sulamaya açılan veya projeleri bitirilmiş olup da sulama yatırımlarına başlanan ve devam eden alanlardır. </a:t>
            </a:r>
            <a:r>
              <a:rPr lang="tr-TR" b="1" dirty="0">
                <a:latin typeface="Arial" pitchFamily="34" charset="0"/>
                <a:cs typeface="Arial" pitchFamily="34" charset="0"/>
              </a:rPr>
              <a:t>(3083 S.K /2. Madde )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68155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84661" y="1332805"/>
            <a:ext cx="7543800" cy="41148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tr-TR" sz="2200" u="sng" dirty="0">
                <a:latin typeface="Arial" pitchFamily="34" charset="0"/>
                <a:cs typeface="Arial" pitchFamily="34" charset="0"/>
              </a:rPr>
              <a:t>Arazi toplulaştırma çalışmaları şu hususları kapsamaktadır:</a:t>
            </a:r>
          </a:p>
          <a:p>
            <a:pPr algn="just">
              <a:buNone/>
            </a:pPr>
            <a:endParaRPr lang="tr-TR" sz="22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tr-TR" sz="2200" b="1" dirty="0">
                <a:latin typeface="Arial" pitchFamily="34" charset="0"/>
                <a:cs typeface="Arial" pitchFamily="34" charset="0"/>
              </a:rPr>
              <a:t>1. </a:t>
            </a:r>
            <a:r>
              <a:rPr lang="tr-TR" sz="2200" dirty="0">
                <a:latin typeface="Arial" pitchFamily="34" charset="0"/>
                <a:cs typeface="Arial" pitchFamily="34" charset="0"/>
              </a:rPr>
              <a:t>Fazla </a:t>
            </a:r>
            <a:r>
              <a:rPr lang="tr-TR" sz="2200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parçalanmış, dağılmış arazilerin </a:t>
            </a:r>
            <a:r>
              <a:rPr lang="tr-TR" sz="2200" dirty="0">
                <a:latin typeface="Arial" pitchFamily="34" charset="0"/>
                <a:cs typeface="Arial" pitchFamily="34" charset="0"/>
              </a:rPr>
              <a:t>modern işletmecilik esaslarına göre </a:t>
            </a:r>
            <a:r>
              <a:rPr lang="tr-TR" sz="2200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birleştirilmesi,</a:t>
            </a:r>
          </a:p>
          <a:p>
            <a:pPr algn="just">
              <a:buNone/>
            </a:pPr>
            <a:r>
              <a:rPr lang="tr-TR" sz="2200" b="1" dirty="0">
                <a:latin typeface="Arial" pitchFamily="34" charset="0"/>
                <a:cs typeface="Arial" pitchFamily="34" charset="0"/>
              </a:rPr>
              <a:t>2. </a:t>
            </a:r>
            <a:r>
              <a:rPr lang="tr-TR" sz="2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Tarla içi yol şebekesinin</a:t>
            </a:r>
            <a:r>
              <a:rPr lang="tr-TR" sz="2200" dirty="0">
                <a:latin typeface="Arial" pitchFamily="34" charset="0"/>
                <a:cs typeface="Arial" pitchFamily="34" charset="0"/>
              </a:rPr>
              <a:t>, </a:t>
            </a:r>
            <a:r>
              <a:rPr lang="tr-TR" sz="2200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sulama tesislerinin </a:t>
            </a:r>
            <a:r>
              <a:rPr lang="tr-TR" sz="2200" dirty="0">
                <a:latin typeface="Arial" pitchFamily="34" charset="0"/>
                <a:cs typeface="Arial" pitchFamily="34" charset="0"/>
              </a:rPr>
              <a:t>ve yüzey tahliye sisteminin inşası,</a:t>
            </a:r>
          </a:p>
          <a:p>
            <a:pPr algn="just">
              <a:buNone/>
            </a:pPr>
            <a:r>
              <a:rPr lang="tr-TR" sz="2200" b="1" dirty="0">
                <a:latin typeface="Arial" pitchFamily="34" charset="0"/>
                <a:cs typeface="Arial" pitchFamily="34" charset="0"/>
              </a:rPr>
              <a:t>3.  </a:t>
            </a:r>
            <a:r>
              <a:rPr lang="tr-TR" sz="2200" dirty="0">
                <a:latin typeface="Arial" pitchFamily="34" charset="0"/>
                <a:cs typeface="Arial" pitchFamily="34" charset="0"/>
              </a:rPr>
              <a:t>Gerekli arazi </a:t>
            </a:r>
            <a:r>
              <a:rPr lang="tr-TR" sz="2200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tesviyesi</a:t>
            </a:r>
            <a:r>
              <a:rPr lang="tr-TR" sz="2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200" dirty="0">
                <a:latin typeface="Arial" pitchFamily="34" charset="0"/>
                <a:cs typeface="Arial" pitchFamily="34" charset="0"/>
              </a:rPr>
              <a:t>ve toprak </a:t>
            </a:r>
            <a:r>
              <a:rPr lang="tr-TR" sz="2200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ıslahının</a:t>
            </a:r>
            <a:r>
              <a:rPr lang="tr-TR" sz="2200" dirty="0">
                <a:latin typeface="Arial" pitchFamily="34" charset="0"/>
                <a:cs typeface="Arial" pitchFamily="34" charset="0"/>
              </a:rPr>
              <a:t> yapılması,</a:t>
            </a:r>
          </a:p>
          <a:p>
            <a:pPr algn="just">
              <a:buNone/>
            </a:pPr>
            <a:r>
              <a:rPr lang="tr-TR" sz="2200" b="1" dirty="0">
                <a:latin typeface="Arial" pitchFamily="34" charset="0"/>
                <a:cs typeface="Arial" pitchFamily="34" charset="0"/>
              </a:rPr>
              <a:t>4.  </a:t>
            </a:r>
            <a:r>
              <a:rPr lang="tr-TR" sz="2200" u="sng" dirty="0">
                <a:latin typeface="Arial" pitchFamily="34" charset="0"/>
                <a:cs typeface="Arial" pitchFamily="34" charset="0"/>
              </a:rPr>
              <a:t>Köylerin yerlerinin yeniden düzenlenmesi </a:t>
            </a:r>
            <a:r>
              <a:rPr lang="tr-TR" sz="2200" dirty="0">
                <a:latin typeface="Arial" pitchFamily="34" charset="0"/>
                <a:cs typeface="Arial" pitchFamily="34" charset="0"/>
              </a:rPr>
              <a:t>ve çevre planlanması,</a:t>
            </a:r>
          </a:p>
          <a:p>
            <a:pPr algn="just">
              <a:buNone/>
            </a:pPr>
            <a:r>
              <a:rPr lang="tr-TR" sz="2200" b="1" dirty="0">
                <a:latin typeface="Arial" pitchFamily="34" charset="0"/>
                <a:cs typeface="Arial" pitchFamily="34" charset="0"/>
              </a:rPr>
              <a:t>5. </a:t>
            </a:r>
            <a:r>
              <a:rPr lang="tr-TR" sz="2200" dirty="0">
                <a:latin typeface="Arial" pitchFamily="34" charset="0"/>
                <a:cs typeface="Arial" pitchFamily="34" charset="0"/>
              </a:rPr>
              <a:t>Kırsal alanın, doğal hayatın korunması ve yeşil alanların düzenlenmesi,</a:t>
            </a:r>
          </a:p>
          <a:p>
            <a:pPr algn="just">
              <a:buNone/>
            </a:pPr>
            <a:r>
              <a:rPr lang="tr-TR" sz="2200" b="1" dirty="0">
                <a:latin typeface="Arial" pitchFamily="34" charset="0"/>
                <a:cs typeface="Arial" pitchFamily="34" charset="0"/>
              </a:rPr>
              <a:t>6. </a:t>
            </a:r>
            <a:r>
              <a:rPr lang="tr-TR" sz="2200" dirty="0">
                <a:latin typeface="Arial" pitchFamily="34" charset="0"/>
                <a:cs typeface="Arial" pitchFamily="34" charset="0"/>
              </a:rPr>
              <a:t>Kırsal alandaki yerleşim yerleri ve toprakların, rüzgâr ve su erozyonu, sel taşkınları gibi doğal afetlerden korunması için gerekli önlemlerin alınması,</a:t>
            </a:r>
          </a:p>
          <a:p>
            <a:pPr>
              <a:buNone/>
            </a:pPr>
            <a:r>
              <a:rPr lang="tr-TR" dirty="0"/>
              <a:t> </a:t>
            </a:r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2400" b="1" dirty="0" smtClean="0">
                <a:effectLst/>
                <a:latin typeface="Arial" pitchFamily="34" charset="0"/>
                <a:cs typeface="Arial" pitchFamily="34" charset="0"/>
              </a:rPr>
              <a:t>						</a:t>
            </a:r>
            <a:br>
              <a:rPr lang="tr-TR" sz="2400" b="1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tr-TR" sz="2400" dirty="0">
                <a:latin typeface="Arial" pitchFamily="34" charset="0"/>
                <a:cs typeface="Arial" pitchFamily="34" charset="0"/>
              </a:rPr>
              <a:t/>
            </a:r>
            <a:br>
              <a:rPr lang="tr-TR" sz="2400" dirty="0">
                <a:latin typeface="Arial" pitchFamily="34" charset="0"/>
                <a:cs typeface="Arial" pitchFamily="34" charset="0"/>
              </a:rPr>
            </a:br>
            <a:r>
              <a:rPr lang="tr-TR" sz="2400" dirty="0" smtClean="0">
                <a:latin typeface="Arial" pitchFamily="34" charset="0"/>
                <a:cs typeface="Arial" pitchFamily="34" charset="0"/>
              </a:rPr>
              <a:t>						</a:t>
            </a:r>
            <a:r>
              <a:rPr lang="tr-TR" sz="2400" b="1" dirty="0" smtClean="0">
                <a:effectLst/>
                <a:latin typeface="Arial" pitchFamily="34" charset="0"/>
                <a:cs typeface="Arial" pitchFamily="34" charset="0"/>
              </a:rPr>
              <a:t>Toplulaştımanın Kapsamı</a:t>
            </a:r>
            <a:endParaRPr lang="tr-TR" sz="2400" dirty="0"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142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93204" y="1231947"/>
            <a:ext cx="8229600" cy="344787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7. Tarımsal işletmelerin ıslahı, yeniden düzenlenmesi, verimli bir şekilde çalışmalarının temini için gerekli tedbirlerin alınması,</a:t>
            </a:r>
          </a:p>
          <a:p>
            <a:pPr algn="just">
              <a:buNone/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8. </a:t>
            </a:r>
            <a:r>
              <a:rPr lang="tr-TR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Köy içi yollarının tanzimi içme suyu, kanalizasyon, elektrik, telefon gibi hizmetlerinin planlanması, iskân, arsa isteklerinin karşılanması gibi iş ve işlemleri kapsar.</a:t>
            </a:r>
          </a:p>
          <a:p>
            <a:endParaRPr lang="tr-TR" dirty="0"/>
          </a:p>
        </p:txBody>
      </p:sp>
      <p:pic>
        <p:nvPicPr>
          <p:cNvPr id="1027" name="Picture 3" descr="C:\Users\Arslan\Desktop\koy-manzarasi1-300x2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212976"/>
            <a:ext cx="6840760" cy="31683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48169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5142" y="1363287"/>
            <a:ext cx="7995458" cy="473271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sz="2000" u="sng" dirty="0">
                <a:latin typeface="Arial" pitchFamily="34" charset="0"/>
                <a:cs typeface="Arial" pitchFamily="34" charset="0"/>
              </a:rPr>
              <a:t>Grafik veriler: </a:t>
            </a:r>
          </a:p>
          <a:p>
            <a:pPr algn="just">
              <a:buNone/>
            </a:pPr>
            <a:endParaRPr lang="tr-TR" sz="2000" u="sng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•</a:t>
            </a:r>
            <a:r>
              <a:rPr lang="tr-TR" sz="20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Kadastral</a:t>
            </a:r>
            <a:r>
              <a:rPr lang="tr-TR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Haritalar, </a:t>
            </a:r>
          </a:p>
          <a:p>
            <a:pPr algn="just">
              <a:buNone/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•</a:t>
            </a:r>
            <a:r>
              <a:rPr lang="tr-TR" sz="2000" u="sng" dirty="0">
                <a:latin typeface="Arial" pitchFamily="34" charset="0"/>
                <a:cs typeface="Arial" pitchFamily="34" charset="0"/>
              </a:rPr>
              <a:t>Köylerin halihazır haritaları, ve yerleşim planları,(442 sayılı Kanun) </a:t>
            </a:r>
          </a:p>
          <a:p>
            <a:pPr algn="just">
              <a:buNone/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•Toprak indeksi haritaları, </a:t>
            </a:r>
          </a:p>
          <a:p>
            <a:pPr algn="just">
              <a:buNone/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• Arazi değer haritalar, </a:t>
            </a:r>
          </a:p>
          <a:p>
            <a:pPr algn="just">
              <a:buNone/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• Yol- su ağı planları, </a:t>
            </a:r>
          </a:p>
          <a:p>
            <a:pPr algn="just">
              <a:buNone/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• Yatırım projeleri, </a:t>
            </a:r>
          </a:p>
          <a:p>
            <a:pPr algn="just">
              <a:buNone/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• </a:t>
            </a:r>
            <a:r>
              <a:rPr lang="tr-TR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Köy gelişme alanları, </a:t>
            </a:r>
          </a:p>
          <a:p>
            <a:pPr algn="just">
              <a:buNone/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• Yer kontrol noktaları, </a:t>
            </a:r>
          </a:p>
          <a:p>
            <a:pPr algn="just">
              <a:buNone/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• </a:t>
            </a:r>
            <a:r>
              <a:rPr lang="tr-TR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Pafta bilgileri vs.</a:t>
            </a:r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2400" dirty="0" smtClean="0">
                <a:effectLst/>
                <a:latin typeface="Arial" pitchFamily="34" charset="0"/>
                <a:cs typeface="Arial" pitchFamily="34" charset="0"/>
              </a:rPr>
              <a:t>							</a:t>
            </a:r>
            <a:br>
              <a:rPr lang="tr-TR" sz="24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tr-TR" sz="2400" dirty="0">
                <a:latin typeface="Arial" pitchFamily="34" charset="0"/>
                <a:cs typeface="Arial" pitchFamily="34" charset="0"/>
              </a:rPr>
              <a:t/>
            </a:r>
            <a:br>
              <a:rPr lang="tr-TR" sz="2400" dirty="0">
                <a:latin typeface="Arial" pitchFamily="34" charset="0"/>
                <a:cs typeface="Arial" pitchFamily="34" charset="0"/>
              </a:rPr>
            </a:br>
            <a:r>
              <a:rPr lang="tr-TR" sz="2400" dirty="0" smtClean="0">
                <a:latin typeface="Arial" pitchFamily="34" charset="0"/>
                <a:cs typeface="Arial" pitchFamily="34" charset="0"/>
              </a:rPr>
              <a:t>					</a:t>
            </a:r>
            <a:r>
              <a:rPr lang="tr-TR" sz="2400" dirty="0" smtClean="0">
                <a:effectLst/>
                <a:latin typeface="Arial" pitchFamily="34" charset="0"/>
                <a:cs typeface="Arial" pitchFamily="34" charset="0"/>
              </a:rPr>
              <a:t>		Arazi </a:t>
            </a:r>
            <a:r>
              <a:rPr lang="tr-TR" sz="2400" dirty="0">
                <a:effectLst/>
                <a:latin typeface="Arial" pitchFamily="34" charset="0"/>
                <a:cs typeface="Arial" pitchFamily="34" charset="0"/>
              </a:rPr>
              <a:t>Toplulaştırmasında Gerekli </a:t>
            </a:r>
            <a:r>
              <a:rPr lang="tr-TR" sz="2400" dirty="0" smtClean="0">
                <a:effectLst/>
                <a:latin typeface="Arial" pitchFamily="34" charset="0"/>
                <a:cs typeface="Arial" pitchFamily="34" charset="0"/>
              </a:rPr>
              <a:t>Olan 	Veriler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31331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99258" y="1512916"/>
            <a:ext cx="8387542" cy="2987654"/>
          </a:xfrm>
        </p:spPr>
        <p:txBody>
          <a:bodyPr/>
          <a:lstStyle/>
          <a:p>
            <a:pPr algn="just">
              <a:buNone/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    </a:t>
            </a:r>
            <a:r>
              <a:rPr lang="tr-TR" sz="2000" u="sng" dirty="0">
                <a:latin typeface="Arial" pitchFamily="34" charset="0"/>
                <a:cs typeface="Arial" pitchFamily="34" charset="0"/>
              </a:rPr>
              <a:t>2- Grafik olmayan veriler:</a:t>
            </a:r>
          </a:p>
          <a:p>
            <a:pPr algn="just">
              <a:buNone/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 </a:t>
            </a:r>
            <a:endParaRPr lang="tr-TR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tr-TR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Mülkiyet verileri, (Tapu bilgileri) </a:t>
            </a:r>
          </a:p>
          <a:p>
            <a:pPr algn="just">
              <a:buFont typeface="Wingdings" pitchFamily="2" charset="2"/>
              <a:buChar char="§"/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 Nüfus bilgileri, </a:t>
            </a:r>
          </a:p>
          <a:p>
            <a:pPr algn="just">
              <a:buFont typeface="Wingdings" pitchFamily="2" charset="2"/>
              <a:buChar char="§"/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 Parsellerin tanımsal/tarımsal bilgileri, </a:t>
            </a:r>
          </a:p>
          <a:p>
            <a:pPr algn="just">
              <a:buFont typeface="Wingdings" pitchFamily="2" charset="2"/>
              <a:buChar char="§"/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 Parsel indeks ve değerleri, vs</a:t>
            </a:r>
          </a:p>
          <a:p>
            <a:pPr>
              <a:buNone/>
            </a:pPr>
            <a:r>
              <a:rPr lang="tr-TR" dirty="0"/>
              <a:t> </a:t>
            </a:r>
          </a:p>
        </p:txBody>
      </p:sp>
      <p:sp>
        <p:nvSpPr>
          <p:cNvPr id="2" name="Rectangle 1"/>
          <p:cNvSpPr/>
          <p:nvPr/>
        </p:nvSpPr>
        <p:spPr>
          <a:xfrm>
            <a:off x="149629" y="581890"/>
            <a:ext cx="7215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Arazi Toplulaştırmasında Gerekli Olan </a:t>
            </a:r>
            <a:r>
              <a:rPr lang="tr-TR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Veriler</a:t>
            </a:r>
            <a:endParaRPr lang="tr-TR" sz="24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190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12541</TotalTime>
  <Words>330</Words>
  <Application>Microsoft Office PowerPoint</Application>
  <PresentationFormat>On-screen Show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ekonomi</vt:lpstr>
      <vt:lpstr>1_Rics</vt:lpstr>
      <vt:lpstr>h.t.</vt:lpstr>
      <vt:lpstr>PowerPoint Presentation</vt:lpstr>
      <vt:lpstr>PowerPoint Presentation</vt:lpstr>
      <vt:lpstr>Arazi Toplulaştırmasının Amacı Ve Kapsamı</vt:lpstr>
      <vt:lpstr>   3083 sayılı Kanunda ARAZİ TOPLULAŞTIRMASI   </vt:lpstr>
      <vt:lpstr>PowerPoint Presentation</vt:lpstr>
      <vt:lpstr>              Toplulaştımanın Kapsamı</vt:lpstr>
      <vt:lpstr>PowerPoint Presentation</vt:lpstr>
      <vt:lpstr>                Arazi Toplulaştırmasında Gerekli Olan  Veriler</vt:lpstr>
      <vt:lpstr>PowerPoint Presentation</vt:lpstr>
      <vt:lpstr>Toplulaştırma Çalışması Aşamaları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sibel</cp:lastModifiedBy>
  <cp:revision>825</cp:revision>
  <cp:lastPrinted>2016-10-24T07:53:35Z</cp:lastPrinted>
  <dcterms:created xsi:type="dcterms:W3CDTF">2016-09-18T09:35:24Z</dcterms:created>
  <dcterms:modified xsi:type="dcterms:W3CDTF">2020-02-28T12:33:08Z</dcterms:modified>
</cp:coreProperties>
</file>