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7" r:id="rId3"/>
    <p:sldId id="278" r:id="rId4"/>
    <p:sldId id="279" r:id="rId5"/>
    <p:sldId id="280" r:id="rId6"/>
    <p:sldId id="281" r:id="rId7"/>
    <p:sldId id="282" r:id="rId8"/>
    <p:sldId id="283" r:id="rId9"/>
    <p:sldId id="284" r:id="rId10"/>
    <p:sldId id="285" r:id="rId11"/>
    <p:sldId id="286" r:id="rId12"/>
    <p:sldId id="287" r:id="rId13"/>
    <p:sldId id="288" r:id="rId14"/>
    <p:sldId id="290" r:id="rId15"/>
    <p:sldId id="291" r:id="rId16"/>
    <p:sldId id="295" r:id="rId17"/>
    <p:sldId id="296" r:id="rId18"/>
    <p:sldId id="298" r:id="rId19"/>
    <p:sldId id="300" r:id="rId20"/>
    <p:sldId id="302" r:id="rId21"/>
    <p:sldId id="303" r:id="rId22"/>
    <p:sldId id="304" r:id="rId23"/>
    <p:sldId id="305" r:id="rId24"/>
    <p:sldId id="318" r:id="rId25"/>
    <p:sldId id="319" r:id="rId26"/>
    <p:sldId id="326" r:id="rId27"/>
    <p:sldId id="327"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57" autoAdjust="0"/>
    <p:restoredTop sz="94660"/>
  </p:normalViewPr>
  <p:slideViewPr>
    <p:cSldViewPr>
      <p:cViewPr varScale="1">
        <p:scale>
          <a:sx n="86" d="100"/>
          <a:sy n="86" d="100"/>
        </p:scale>
        <p:origin x="13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15.11.2017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15.11.2017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15.11.2017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15.11.2017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İNSAN HAKLARI</a:t>
            </a:r>
            <a:endParaRPr lang="tr-TR" dirty="0"/>
          </a:p>
        </p:txBody>
      </p:sp>
      <p:sp>
        <p:nvSpPr>
          <p:cNvPr id="3" name="Alt Başlık 2"/>
          <p:cNvSpPr>
            <a:spLocks noGrp="1"/>
          </p:cNvSpPr>
          <p:nvPr>
            <p:ph type="subTitle" idx="1"/>
          </p:nvPr>
        </p:nvSpPr>
        <p:spPr/>
        <p:txBody>
          <a:bodyPr/>
          <a:lstStyle/>
          <a:p>
            <a:r>
              <a:rPr lang="tr-TR" dirty="0" smtClean="0"/>
              <a:t>KONU V</a:t>
            </a:r>
          </a:p>
          <a:p>
            <a:r>
              <a:rPr lang="tr-TR" sz="2400" dirty="0"/>
              <a:t>HAK VE ÖZGÜRLÜKLERİN GELİŞİM SÜRECİ-</a:t>
            </a:r>
          </a:p>
          <a:p>
            <a:r>
              <a:rPr lang="tr-TR" sz="2400" dirty="0"/>
              <a:t>ORTAÇAĞ AVRUPASI</a:t>
            </a:r>
          </a:p>
          <a:p>
            <a:endParaRPr lang="tr-TR" dirty="0" smtClean="0"/>
          </a:p>
          <a:p>
            <a:endParaRPr lang="tr-TR" dirty="0"/>
          </a:p>
        </p:txBody>
      </p:sp>
    </p:spTree>
    <p:extLst>
      <p:ext uri="{BB962C8B-B14F-4D97-AF65-F5344CB8AC3E}">
        <p14:creationId xmlns:p14="http://schemas.microsoft.com/office/powerpoint/2010/main" val="1739934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6 Başlık"/>
          <p:cNvSpPr>
            <a:spLocks noGrp="1"/>
          </p:cNvSpPr>
          <p:nvPr>
            <p:ph type="title"/>
          </p:nvPr>
        </p:nvSpPr>
        <p:spPr>
          <a:xfrm>
            <a:off x="457200" y="704850"/>
            <a:ext cx="8229600" cy="1143000"/>
          </a:xfrm>
        </p:spPr>
        <p:txBody>
          <a:bodyPr/>
          <a:lstStyle/>
          <a:p>
            <a:pPr eaLnBrk="1" hangingPunct="1"/>
            <a:r>
              <a:rPr lang="tr-TR" altLang="tr-TR" sz="3200" smtClean="0"/>
              <a:t>İktidarın yapısı, kaynağı ve </a:t>
            </a:r>
            <a:br>
              <a:rPr lang="tr-TR" altLang="tr-TR" sz="3200" smtClean="0"/>
            </a:br>
            <a:r>
              <a:rPr lang="tr-TR" altLang="tr-TR" sz="3200" smtClean="0"/>
              <a:t>Toplum yapısı bakımından karşılaştırma</a:t>
            </a:r>
          </a:p>
        </p:txBody>
      </p:sp>
      <p:sp>
        <p:nvSpPr>
          <p:cNvPr id="15363" name="7 Metin Yer Tutucusu"/>
          <p:cNvSpPr>
            <a:spLocks noGrp="1"/>
          </p:cNvSpPr>
          <p:nvPr>
            <p:ph type="body" idx="1"/>
          </p:nvPr>
        </p:nvSpPr>
        <p:spPr>
          <a:xfrm>
            <a:off x="457200" y="1855788"/>
            <a:ext cx="4040188" cy="658812"/>
          </a:xfrm>
        </p:spPr>
        <p:txBody>
          <a:bodyPr/>
          <a:lstStyle/>
          <a:p>
            <a:pPr algn="ctr" eaLnBrk="1" hangingPunct="1"/>
            <a:r>
              <a:rPr lang="tr-TR" altLang="tr-TR" smtClean="0"/>
              <a:t>Feodal Düzen</a:t>
            </a:r>
          </a:p>
        </p:txBody>
      </p:sp>
      <p:sp>
        <p:nvSpPr>
          <p:cNvPr id="15364" name="9 Metin Yer Tutucusu"/>
          <p:cNvSpPr>
            <a:spLocks noGrp="1"/>
          </p:cNvSpPr>
          <p:nvPr>
            <p:ph type="body" sz="half" idx="3"/>
          </p:nvPr>
        </p:nvSpPr>
        <p:spPr>
          <a:xfrm>
            <a:off x="4645025" y="1860550"/>
            <a:ext cx="4041775" cy="654050"/>
          </a:xfrm>
        </p:spPr>
        <p:txBody>
          <a:bodyPr/>
          <a:lstStyle/>
          <a:p>
            <a:pPr algn="ctr" eaLnBrk="1" hangingPunct="1"/>
            <a:r>
              <a:rPr lang="tr-TR" altLang="tr-TR" smtClean="0"/>
              <a:t>Modern Devlet</a:t>
            </a:r>
          </a:p>
        </p:txBody>
      </p:sp>
      <p:sp>
        <p:nvSpPr>
          <p:cNvPr id="15365" name="8 İçerik Yer Tutucusu"/>
          <p:cNvSpPr>
            <a:spLocks noGrp="1"/>
          </p:cNvSpPr>
          <p:nvPr>
            <p:ph sz="quarter" idx="2"/>
          </p:nvPr>
        </p:nvSpPr>
        <p:spPr>
          <a:xfrm>
            <a:off x="457200" y="2514600"/>
            <a:ext cx="4040188" cy="3846513"/>
          </a:xfrm>
        </p:spPr>
        <p:txBody>
          <a:bodyPr/>
          <a:lstStyle/>
          <a:p>
            <a:pPr eaLnBrk="1" hangingPunct="1"/>
            <a:r>
              <a:rPr lang="tr-TR" altLang="tr-TR" smtClean="0"/>
              <a:t>Parçalı İktidar</a:t>
            </a:r>
          </a:p>
          <a:p>
            <a:pPr eaLnBrk="1" hangingPunct="1"/>
            <a:r>
              <a:rPr lang="tr-TR" altLang="tr-TR" smtClean="0"/>
              <a:t>Dinsel</a:t>
            </a:r>
          </a:p>
          <a:p>
            <a:pPr eaLnBrk="1" hangingPunct="1"/>
            <a:r>
              <a:rPr lang="tr-TR" altLang="tr-TR" smtClean="0"/>
              <a:t>Cemaat</a:t>
            </a:r>
          </a:p>
        </p:txBody>
      </p:sp>
      <p:sp>
        <p:nvSpPr>
          <p:cNvPr id="15366" name="10 İçerik Yer Tutucusu"/>
          <p:cNvSpPr>
            <a:spLocks noGrp="1"/>
          </p:cNvSpPr>
          <p:nvPr>
            <p:ph sz="quarter" idx="4"/>
          </p:nvPr>
        </p:nvSpPr>
        <p:spPr>
          <a:xfrm>
            <a:off x="4645025" y="2514600"/>
            <a:ext cx="4041775" cy="3846513"/>
          </a:xfrm>
        </p:spPr>
        <p:txBody>
          <a:bodyPr/>
          <a:lstStyle/>
          <a:p>
            <a:pPr eaLnBrk="1" hangingPunct="1"/>
            <a:r>
              <a:rPr lang="tr-TR" altLang="tr-TR" smtClean="0"/>
              <a:t>Merkezi İktidar</a:t>
            </a:r>
          </a:p>
          <a:p>
            <a:pPr eaLnBrk="1" hangingPunct="1"/>
            <a:r>
              <a:rPr lang="tr-TR" altLang="tr-TR" smtClean="0"/>
              <a:t>Seküler</a:t>
            </a:r>
          </a:p>
          <a:p>
            <a:pPr eaLnBrk="1" hangingPunct="1"/>
            <a:r>
              <a:rPr lang="tr-TR" altLang="tr-TR" smtClean="0"/>
              <a:t>Birey/Yurttaş</a:t>
            </a:r>
          </a:p>
        </p:txBody>
      </p:sp>
      <p:sp>
        <p:nvSpPr>
          <p:cNvPr id="15367" name="6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B32AD9EA-4079-4642-8044-AEFEC96AEC10}" type="slidenum">
              <a:rPr lang="tr-TR" altLang="tr-TR" sz="1200" smtClean="0">
                <a:solidFill>
                  <a:srgbClr val="A93C93"/>
                </a:solidFill>
                <a:latin typeface="Arial" panose="020B0604020202020204" pitchFamily="34" charset="0"/>
              </a:rPr>
              <a:pPr>
                <a:spcBef>
                  <a:spcPct val="0"/>
                </a:spcBef>
                <a:buClrTx/>
                <a:buSzTx/>
                <a:buFontTx/>
                <a:buNone/>
              </a:pPr>
              <a:t>10</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850199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fontAlgn="auto" hangingPunct="1">
              <a:spcAft>
                <a:spcPts val="0"/>
              </a:spcAft>
              <a:defRPr/>
            </a:pPr>
            <a:r>
              <a:rPr lang="tr-TR" b="1" smtClean="0"/>
              <a:t>Feodaliteyi Ortaya Çıkaran Nedenler</a:t>
            </a:r>
            <a:endParaRPr lang="tr-TR" smtClean="0"/>
          </a:p>
        </p:txBody>
      </p:sp>
      <p:sp>
        <p:nvSpPr>
          <p:cNvPr id="16387" name="Rectangle 3"/>
          <p:cNvSpPr>
            <a:spLocks noGrp="1" noChangeArrowheads="1"/>
          </p:cNvSpPr>
          <p:nvPr>
            <p:ph idx="1"/>
          </p:nvPr>
        </p:nvSpPr>
        <p:spPr/>
        <p:txBody>
          <a:bodyPr/>
          <a:lstStyle/>
          <a:p>
            <a:pPr algn="just" eaLnBrk="1" hangingPunct="1">
              <a:lnSpc>
                <a:spcPct val="90000"/>
              </a:lnSpc>
              <a:buFontTx/>
              <a:buNone/>
            </a:pPr>
            <a:r>
              <a:rPr lang="tr-TR" altLang="tr-TR" sz="2800" smtClean="0"/>
              <a:t>	Gianfranco Poggi, “Modern Devletin Gelişimi” adlı eserinde feodaliteyi ortaya çıkaran üç temel nedenden söz eder: </a:t>
            </a:r>
          </a:p>
          <a:p>
            <a:pPr algn="just" eaLnBrk="1" hangingPunct="1">
              <a:lnSpc>
                <a:spcPct val="90000"/>
              </a:lnSpc>
              <a:buFontTx/>
              <a:buNone/>
            </a:pPr>
            <a:endParaRPr lang="tr-TR" altLang="tr-TR" sz="2800" smtClean="0"/>
          </a:p>
          <a:p>
            <a:pPr lvl="1" algn="just" eaLnBrk="1" hangingPunct="1">
              <a:lnSpc>
                <a:spcPct val="90000"/>
              </a:lnSpc>
            </a:pPr>
            <a:r>
              <a:rPr lang="tr-TR" altLang="tr-TR" smtClean="0"/>
              <a:t>Kavimler Göçü;</a:t>
            </a:r>
          </a:p>
          <a:p>
            <a:pPr lvl="1" algn="just" eaLnBrk="1" hangingPunct="1">
              <a:lnSpc>
                <a:spcPct val="90000"/>
              </a:lnSpc>
            </a:pPr>
            <a:r>
              <a:rPr lang="tr-TR" altLang="tr-TR" smtClean="0"/>
              <a:t>Batı Roma İmparatorluğu’nun çöküşü;</a:t>
            </a:r>
          </a:p>
          <a:p>
            <a:pPr lvl="1" algn="just" eaLnBrk="1" hangingPunct="1">
              <a:lnSpc>
                <a:spcPct val="90000"/>
              </a:lnSpc>
            </a:pPr>
            <a:r>
              <a:rPr lang="tr-TR" altLang="tr-TR" smtClean="0"/>
              <a:t>Temel ulaşım ve ticaret yollarının Akdeniz’den kayması.</a:t>
            </a:r>
          </a:p>
        </p:txBody>
      </p:sp>
      <p:sp>
        <p:nvSpPr>
          <p:cNvPr id="163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1EC7772-320C-4B63-923B-EA1906638092}" type="slidenum">
              <a:rPr lang="tr-TR" altLang="tr-TR" sz="1200" smtClean="0">
                <a:solidFill>
                  <a:srgbClr val="A93C93"/>
                </a:solidFill>
                <a:latin typeface="Arial" panose="020B0604020202020204" pitchFamily="34" charset="0"/>
              </a:rPr>
              <a:pPr>
                <a:spcBef>
                  <a:spcPct val="0"/>
                </a:spcBef>
                <a:buClrTx/>
                <a:buSzTx/>
                <a:buFontTx/>
                <a:buNone/>
              </a:pPr>
              <a:t>11</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72523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tr-TR" b="1" smtClean="0"/>
              <a:t>Feodaliteyi Ortaya Çıkaran Nedenler</a:t>
            </a:r>
            <a:endParaRPr lang="tr-TR" smtClean="0"/>
          </a:p>
        </p:txBody>
      </p:sp>
      <p:sp>
        <p:nvSpPr>
          <p:cNvPr id="17411" name="Rectangle 3"/>
          <p:cNvSpPr>
            <a:spLocks noGrp="1" noChangeArrowheads="1"/>
          </p:cNvSpPr>
          <p:nvPr>
            <p:ph idx="1"/>
          </p:nvPr>
        </p:nvSpPr>
        <p:spPr/>
        <p:txBody>
          <a:bodyPr/>
          <a:lstStyle/>
          <a:p>
            <a:pPr algn="just" eaLnBrk="1" hangingPunct="1">
              <a:lnSpc>
                <a:spcPct val="90000"/>
              </a:lnSpc>
            </a:pPr>
            <a:r>
              <a:rPr lang="tr-TR" altLang="tr-TR" sz="2400" b="1" smtClean="0"/>
              <a:t>Bu üç gelişmenin ardından Avrupa’da ortaya çıkan tablo:</a:t>
            </a:r>
          </a:p>
          <a:p>
            <a:pPr lvl="1" algn="just" eaLnBrk="1" hangingPunct="1">
              <a:lnSpc>
                <a:spcPct val="90000"/>
              </a:lnSpc>
            </a:pPr>
            <a:r>
              <a:rPr lang="tr-TR" altLang="tr-TR" sz="2000" b="1" smtClean="0"/>
              <a:t>Bozuk ulaşım ve iletişim ağları;</a:t>
            </a:r>
          </a:p>
          <a:p>
            <a:pPr lvl="1" algn="just" eaLnBrk="1" hangingPunct="1">
              <a:lnSpc>
                <a:spcPct val="90000"/>
              </a:lnSpc>
            </a:pPr>
            <a:r>
              <a:rPr lang="tr-TR" altLang="tr-TR" sz="2000" b="1" smtClean="0"/>
              <a:t>Büyük ölçüde ticaret dışına kayan bir ekonomik süreç;</a:t>
            </a:r>
          </a:p>
          <a:p>
            <a:pPr lvl="1" algn="just" eaLnBrk="1" hangingPunct="1">
              <a:lnSpc>
                <a:spcPct val="90000"/>
              </a:lnSpc>
            </a:pPr>
            <a:r>
              <a:rPr lang="tr-TR" altLang="tr-TR" sz="2000" b="1" smtClean="0"/>
              <a:t>Ekonomik açıdan zayıflayan ve kaderine terk edilen kentler;</a:t>
            </a:r>
          </a:p>
          <a:p>
            <a:pPr lvl="1" algn="just" eaLnBrk="1" hangingPunct="1">
              <a:lnSpc>
                <a:spcPct val="90000"/>
              </a:lnSpc>
            </a:pPr>
            <a:r>
              <a:rPr lang="tr-TR" altLang="tr-TR" sz="2000" b="1" smtClean="0"/>
              <a:t>Üretkenliği çok düşük bir tarım ekonomisi;</a:t>
            </a:r>
          </a:p>
          <a:p>
            <a:pPr lvl="1" algn="just" eaLnBrk="1" hangingPunct="1">
              <a:lnSpc>
                <a:spcPct val="90000"/>
              </a:lnSpc>
            </a:pPr>
            <a:r>
              <a:rPr lang="tr-TR" altLang="tr-TR" sz="2000" b="1" smtClean="0"/>
              <a:t>Batı Roma İmparatorluğu’nun yıkılmasıyla merkezi ve toparlayıcı bir güçten yoksun ve dış dünyadan neredeyse tümüyle kopuk bir Avrupa.</a:t>
            </a:r>
          </a:p>
          <a:p>
            <a:pPr lvl="1" algn="just" eaLnBrk="1" hangingPunct="1">
              <a:lnSpc>
                <a:spcPct val="90000"/>
              </a:lnSpc>
            </a:pPr>
            <a:endParaRPr lang="tr-TR" altLang="tr-TR" sz="2000" b="1" smtClean="0"/>
          </a:p>
          <a:p>
            <a:pPr lvl="1" algn="just" eaLnBrk="1" hangingPunct="1">
              <a:lnSpc>
                <a:spcPct val="90000"/>
              </a:lnSpc>
              <a:buFontTx/>
              <a:buNone/>
            </a:pPr>
            <a:endParaRPr lang="tr-TR" altLang="tr-TR" sz="2000" b="1" smtClean="0"/>
          </a:p>
          <a:p>
            <a:pPr lvl="1" algn="just" eaLnBrk="1" hangingPunct="1">
              <a:lnSpc>
                <a:spcPct val="90000"/>
              </a:lnSpc>
            </a:pPr>
            <a:r>
              <a:rPr lang="tr-TR" altLang="tr-TR" sz="2000" b="1" smtClean="0"/>
              <a:t>Sonuç: Feodalitenin ortaya çıkması için her şey hazır!!!</a:t>
            </a:r>
          </a:p>
          <a:p>
            <a:pPr lvl="1" eaLnBrk="1" hangingPunct="1">
              <a:lnSpc>
                <a:spcPct val="90000"/>
              </a:lnSpc>
              <a:buFontTx/>
              <a:buNone/>
            </a:pPr>
            <a:endParaRPr lang="tr-TR" altLang="tr-TR" sz="2000" b="1" smtClean="0"/>
          </a:p>
        </p:txBody>
      </p:sp>
      <p:sp>
        <p:nvSpPr>
          <p:cNvPr id="174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9499B86-41FF-4F6E-92B5-42735634D5C3}" type="slidenum">
              <a:rPr lang="tr-TR" altLang="tr-TR" sz="1200" smtClean="0">
                <a:solidFill>
                  <a:srgbClr val="A93C93"/>
                </a:solidFill>
                <a:latin typeface="Arial" panose="020B0604020202020204" pitchFamily="34" charset="0"/>
              </a:rPr>
              <a:pPr>
                <a:spcBef>
                  <a:spcPct val="0"/>
                </a:spcBef>
                <a:buClrTx/>
                <a:buSzTx/>
                <a:buFontTx/>
                <a:buNone/>
              </a:pPr>
              <a:t>12</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38729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smtClean="0"/>
              <a:t>Feodaliteyi Ortaya Çıkaran Nedenler</a:t>
            </a:r>
            <a:endParaRPr lang="tr-TR" smtClean="0"/>
          </a:p>
        </p:txBody>
      </p:sp>
      <p:sp>
        <p:nvSpPr>
          <p:cNvPr id="18435" name="Rectangle 3"/>
          <p:cNvSpPr>
            <a:spLocks noGrp="1" noChangeArrowheads="1"/>
          </p:cNvSpPr>
          <p:nvPr>
            <p:ph idx="1"/>
          </p:nvPr>
        </p:nvSpPr>
        <p:spPr/>
        <p:txBody>
          <a:bodyPr/>
          <a:lstStyle/>
          <a:p>
            <a:pPr algn="just" eaLnBrk="1" hangingPunct="1">
              <a:lnSpc>
                <a:spcPct val="90000"/>
              </a:lnSpc>
            </a:pPr>
            <a:r>
              <a:rPr lang="tr-TR" altLang="tr-TR" smtClean="0"/>
              <a:t>Bu tablonun, zorunlu olarak parçalı bir siyasal örgütlenmeyi dayattığı  düşünülebilir. </a:t>
            </a:r>
          </a:p>
          <a:p>
            <a:pPr algn="just" eaLnBrk="1" hangingPunct="1">
              <a:lnSpc>
                <a:spcPct val="90000"/>
              </a:lnSpc>
            </a:pPr>
            <a:r>
              <a:rPr lang="tr-TR" altLang="tr-TR" smtClean="0"/>
              <a:t>Ancak feodal örgütlenmenin ortaya çıkışı, salt bu tablonun nedeni  değildir. </a:t>
            </a:r>
          </a:p>
          <a:p>
            <a:pPr lvl="1" algn="just" eaLnBrk="1" hangingPunct="1">
              <a:lnSpc>
                <a:spcPct val="90000"/>
              </a:lnSpc>
            </a:pPr>
            <a:r>
              <a:rPr lang="tr-TR" altLang="tr-TR" smtClean="0"/>
              <a:t>O dönemde hâkim olan dini anlayış ve skolâstik düşünme biçimi de bunu destekleyen bir başka etkendir. </a:t>
            </a:r>
          </a:p>
        </p:txBody>
      </p:sp>
      <p:sp>
        <p:nvSpPr>
          <p:cNvPr id="184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5140A76-C36F-4D07-91C4-EC5EAAC91617}" type="slidenum">
              <a:rPr lang="tr-TR" altLang="tr-TR" sz="1200" smtClean="0">
                <a:solidFill>
                  <a:srgbClr val="A93C93"/>
                </a:solidFill>
                <a:latin typeface="Arial" panose="020B0604020202020204" pitchFamily="34" charset="0"/>
              </a:rPr>
              <a:pPr>
                <a:spcBef>
                  <a:spcPct val="0"/>
                </a:spcBef>
                <a:buClrTx/>
                <a:buSzTx/>
                <a:buFontTx/>
                <a:buNone/>
              </a:pPr>
              <a:t>13</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483651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altLang="tr-TR" sz="3600" smtClean="0"/>
              <a:t>Feodalite: tam anlamıyla bir </a:t>
            </a:r>
            <a:br>
              <a:rPr lang="tr-TR" altLang="tr-TR" sz="3600" smtClean="0"/>
            </a:br>
            <a:r>
              <a:rPr lang="tr-TR" altLang="tr-TR" sz="3600" i="1" smtClean="0"/>
              <a:t>devletsizlik dönemi…</a:t>
            </a:r>
            <a:endParaRPr lang="tr-TR" altLang="tr-TR" sz="3600" smtClean="0"/>
          </a:p>
        </p:txBody>
      </p:sp>
      <p:sp>
        <p:nvSpPr>
          <p:cNvPr id="16387" name="Rectangle 3"/>
          <p:cNvSpPr>
            <a:spLocks noGrp="1" noChangeArrowheads="1"/>
          </p:cNvSpPr>
          <p:nvPr>
            <p:ph idx="1"/>
          </p:nvPr>
        </p:nvSpPr>
        <p:spPr/>
        <p:txBody>
          <a:bodyPr>
            <a:normAutofit/>
          </a:bodyPr>
          <a:lstStyle/>
          <a:p>
            <a:pPr marL="274320" indent="-274320" algn="just" eaLnBrk="1" fontAlgn="auto" hangingPunct="1">
              <a:spcAft>
                <a:spcPts val="0"/>
              </a:spcAft>
              <a:buClr>
                <a:schemeClr val="accent3"/>
              </a:buClr>
              <a:buFont typeface="Wingdings 2"/>
              <a:buChar char=""/>
              <a:defRPr/>
            </a:pPr>
            <a:r>
              <a:rPr lang="tr-TR" sz="2800" dirty="0" smtClean="0"/>
              <a:t>Feodalite, toplumun egemen zümrelerini, bir hiyerarşi içinde birbirine bağlayan kişisel ilişkiler bütünüdür. Bu anlamda da kurumsallaşmış, soyut bir devlet anlayışı feodal düzende söz konusu değildi.</a:t>
            </a:r>
          </a:p>
          <a:p>
            <a:pPr marL="0" indent="0" eaLnBrk="1" fontAlgn="auto" hangingPunct="1">
              <a:spcAft>
                <a:spcPts val="0"/>
              </a:spcAft>
              <a:buClr>
                <a:schemeClr val="accent3"/>
              </a:buClr>
              <a:buNone/>
              <a:defRPr/>
            </a:pPr>
            <a:endParaRPr lang="tr-TR" sz="2800" dirty="0" smtClean="0"/>
          </a:p>
          <a:p>
            <a:pPr marL="274320" indent="-274320" eaLnBrk="1" fontAlgn="auto" hangingPunct="1">
              <a:spcAft>
                <a:spcPts val="0"/>
              </a:spcAft>
              <a:buClr>
                <a:schemeClr val="accent3"/>
              </a:buClr>
              <a:buFontTx/>
              <a:buNone/>
              <a:defRPr/>
            </a:pPr>
            <a:endParaRPr lang="tr-TR" sz="2800" dirty="0" smtClean="0"/>
          </a:p>
        </p:txBody>
      </p:sp>
      <p:sp>
        <p:nvSpPr>
          <p:cNvPr id="204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C050A770-66EF-422A-A946-0692A9FF1937}" type="slidenum">
              <a:rPr lang="tr-TR" altLang="tr-TR" sz="1200" smtClean="0">
                <a:solidFill>
                  <a:srgbClr val="A93C93"/>
                </a:solidFill>
                <a:latin typeface="Arial" panose="020B0604020202020204" pitchFamily="34" charset="0"/>
              </a:rPr>
              <a:pPr>
                <a:spcBef>
                  <a:spcPct val="0"/>
                </a:spcBef>
                <a:buClrTx/>
                <a:buSzTx/>
                <a:buFontTx/>
                <a:buNone/>
              </a:pPr>
              <a:t>14</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59804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mtClean="0"/>
              <a:t>FEODAL TOPLUM PİRAMİDİ</a:t>
            </a:r>
          </a:p>
        </p:txBody>
      </p:sp>
      <p:sp>
        <p:nvSpPr>
          <p:cNvPr id="21507" name="Rectangle 3"/>
          <p:cNvSpPr>
            <a:spLocks noGrp="1" noChangeArrowheads="1"/>
          </p:cNvSpPr>
          <p:nvPr>
            <p:ph idx="1"/>
          </p:nvPr>
        </p:nvSpPr>
        <p:spPr/>
        <p:txBody>
          <a:bodyPr/>
          <a:lstStyle/>
          <a:p>
            <a:pPr eaLnBrk="1" hangingPunct="1">
              <a:buFontTx/>
              <a:buNone/>
            </a:pPr>
            <a:endParaRPr lang="tr-TR" altLang="tr-TR" sz="2800" smtClean="0"/>
          </a:p>
          <a:p>
            <a:pPr eaLnBrk="1" hangingPunct="1"/>
            <a:endParaRPr lang="tr-TR" altLang="tr-TR" sz="2800" smtClean="0"/>
          </a:p>
        </p:txBody>
      </p:sp>
      <p:pic>
        <p:nvPicPr>
          <p:cNvPr id="21508" name="Picture 5" descr="feud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268413"/>
            <a:ext cx="61214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D88076F-06AB-4D42-BB9D-B68D0502EEE2}" type="slidenum">
              <a:rPr lang="tr-TR" altLang="tr-TR" sz="1200" smtClean="0">
                <a:solidFill>
                  <a:srgbClr val="A93C93"/>
                </a:solidFill>
                <a:latin typeface="Arial" panose="020B0604020202020204" pitchFamily="34" charset="0"/>
              </a:rPr>
              <a:pPr>
                <a:spcBef>
                  <a:spcPct val="0"/>
                </a:spcBef>
                <a:buClrTx/>
                <a:buSzTx/>
                <a:buFontTx/>
                <a:buNone/>
              </a:pPr>
              <a:t>15</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4119892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Feodalite: Devletsizlik Rejimi: Kralın Konumu</a:t>
            </a:r>
          </a:p>
        </p:txBody>
      </p:sp>
      <p:sp>
        <p:nvSpPr>
          <p:cNvPr id="25603" name="Rectangle 3"/>
          <p:cNvSpPr>
            <a:spLocks noGrp="1" noChangeArrowheads="1"/>
          </p:cNvSpPr>
          <p:nvPr>
            <p:ph idx="1"/>
          </p:nvPr>
        </p:nvSpPr>
        <p:spPr/>
        <p:txBody>
          <a:bodyPr/>
          <a:lstStyle/>
          <a:p>
            <a:pPr algn="just" eaLnBrk="1" hangingPunct="1"/>
            <a:r>
              <a:rPr lang="tr-TR" altLang="tr-TR" sz="2800" smtClean="0"/>
              <a:t> </a:t>
            </a:r>
            <a:r>
              <a:rPr lang="tr-TR" altLang="tr-TR" sz="2800" b="1" smtClean="0"/>
              <a:t>Toprağın asıl sahibi olan kral, bunu kullanma hakkını soylulara vermekte; böylelikle toprak ile o toprak üzerinde yaşayan köylüler üzerindeki yönetsel yetkileri kral değil, soylu kullanmakta idi</a:t>
            </a:r>
            <a:r>
              <a:rPr lang="tr-TR" altLang="tr-TR" sz="2800" smtClean="0"/>
              <a:t> </a:t>
            </a:r>
            <a:r>
              <a:rPr lang="tr-TR" altLang="tr-TR" sz="4000" smtClean="0"/>
              <a:t>.</a:t>
            </a:r>
          </a:p>
          <a:p>
            <a:pPr algn="just" eaLnBrk="1" hangingPunct="1">
              <a:buFontTx/>
              <a:buNone/>
            </a:pPr>
            <a:endParaRPr lang="tr-TR" altLang="tr-TR" sz="4000" smtClean="0"/>
          </a:p>
          <a:p>
            <a:pPr algn="just" eaLnBrk="1" hangingPunct="1"/>
            <a:r>
              <a:rPr lang="tr-TR" altLang="tr-TR" sz="2800" smtClean="0"/>
              <a:t>Kral, tebaası ile doğrudan ilişkiye girme olanağına da sahip değildi.</a:t>
            </a:r>
          </a:p>
        </p:txBody>
      </p:sp>
      <p:sp>
        <p:nvSpPr>
          <p:cNvPr id="2560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69B3A40B-1A1A-4536-9A90-B7D799CE1E83}" type="slidenum">
              <a:rPr lang="tr-TR" altLang="tr-TR" sz="1200" smtClean="0">
                <a:solidFill>
                  <a:srgbClr val="A93C93"/>
                </a:solidFill>
                <a:latin typeface="Arial" panose="020B0604020202020204" pitchFamily="34" charset="0"/>
              </a:rPr>
              <a:pPr>
                <a:spcBef>
                  <a:spcPct val="0"/>
                </a:spcBef>
                <a:buClrTx/>
                <a:buSzTx/>
                <a:buFontTx/>
                <a:buNone/>
              </a:pPr>
              <a:t>16</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4222410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pPr eaLnBrk="1" hangingPunct="1"/>
            <a:endParaRPr lang="tr-TR" altLang="tr-TR" smtClean="0"/>
          </a:p>
        </p:txBody>
      </p:sp>
      <p:sp>
        <p:nvSpPr>
          <p:cNvPr id="26627" name="2 İçerik Yer Tutucusu"/>
          <p:cNvSpPr>
            <a:spLocks noGrp="1"/>
          </p:cNvSpPr>
          <p:nvPr>
            <p:ph idx="1"/>
          </p:nvPr>
        </p:nvSpPr>
        <p:spPr/>
        <p:txBody>
          <a:bodyPr/>
          <a:lstStyle/>
          <a:p>
            <a:pPr algn="just" eaLnBrk="1" hangingPunct="1"/>
            <a:r>
              <a:rPr lang="tr-TR" altLang="tr-TR" smtClean="0"/>
              <a:t>Soylular, kral tarafından kendilerine verilen geniş yetkileri kullanmalarına karşın toprakların gerçek sahipleri değillerdi ve görünüşte de olsa bir krala bağlıydılar. </a:t>
            </a:r>
          </a:p>
          <a:p>
            <a:pPr algn="just" eaLnBrk="1" hangingPunct="1"/>
            <a:r>
              <a:rPr lang="tr-TR" altLang="tr-TR" u="sng" smtClean="0"/>
              <a:t>Kısaca; modern devlette merkezileşecek olan güç, feodal yapılanmada parçalanmış durumdaydı. Yönetme yetkilerini, her bir feodal birimde bulunan feodal bey kullanırdı.</a:t>
            </a:r>
          </a:p>
          <a:p>
            <a:pPr eaLnBrk="1" hangingPunct="1"/>
            <a:endParaRPr lang="tr-TR" altLang="tr-TR" smtClean="0"/>
          </a:p>
        </p:txBody>
      </p:sp>
      <p:sp>
        <p:nvSpPr>
          <p:cNvPr id="2662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0B2157C2-71CC-4534-974A-C3A1D3E2BAA4}" type="slidenum">
              <a:rPr lang="tr-TR" altLang="tr-TR" sz="1200" smtClean="0">
                <a:solidFill>
                  <a:srgbClr val="A93C93"/>
                </a:solidFill>
                <a:latin typeface="Arial" panose="020B0604020202020204" pitchFamily="34" charset="0"/>
              </a:rPr>
              <a:pPr>
                <a:spcBef>
                  <a:spcPct val="0"/>
                </a:spcBef>
                <a:buClrTx/>
                <a:buSzTx/>
                <a:buFontTx/>
                <a:buNone/>
              </a:pPr>
              <a:t>17</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298898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altLang="tr-TR" sz="4000" smtClean="0"/>
              <a:t>EKONOMİK AÇIDAN FEODALİTE</a:t>
            </a:r>
          </a:p>
        </p:txBody>
      </p:sp>
      <p:sp>
        <p:nvSpPr>
          <p:cNvPr id="28675" name="Rectangle 3"/>
          <p:cNvSpPr>
            <a:spLocks noGrp="1" noChangeArrowheads="1"/>
          </p:cNvSpPr>
          <p:nvPr>
            <p:ph idx="1"/>
          </p:nvPr>
        </p:nvSpPr>
        <p:spPr/>
        <p:txBody>
          <a:bodyPr/>
          <a:lstStyle/>
          <a:p>
            <a:pPr algn="just" eaLnBrk="1" hangingPunct="1"/>
            <a:r>
              <a:rPr lang="tr-TR" altLang="tr-TR" b="1" smtClean="0"/>
              <a:t>B</a:t>
            </a:r>
            <a:r>
              <a:rPr lang="tr-TR" altLang="tr-TR" smtClean="0"/>
              <a:t>üyük ölçüde tarımsal üretime dayanan,  ticaretten neredeyse bahsedilemeyen, küçük ölçekli ve kapalı bir ekonomik yapı. </a:t>
            </a:r>
          </a:p>
          <a:p>
            <a:pPr lvl="1" algn="just" eaLnBrk="1" hangingPunct="1"/>
            <a:r>
              <a:rPr lang="tr-TR" altLang="tr-TR" smtClean="0"/>
              <a:t>Üretimin amacı değiş-tokuş değil, toplumsal ihtiyaçları karşılamaktır.</a:t>
            </a:r>
          </a:p>
          <a:p>
            <a:pPr lvl="1" algn="just" eaLnBrk="1" hangingPunct="1"/>
            <a:r>
              <a:rPr lang="tr-TR" altLang="tr-TR" smtClean="0"/>
              <a:t>Ortaya çıkan üretim fazlası, onu üreten “serf”e değil, feodal beye aittir. </a:t>
            </a:r>
          </a:p>
        </p:txBody>
      </p:sp>
      <p:sp>
        <p:nvSpPr>
          <p:cNvPr id="286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1F0E1C45-B169-474B-A57F-34F48367FA30}" type="slidenum">
              <a:rPr lang="tr-TR" altLang="tr-TR" sz="1200" smtClean="0">
                <a:solidFill>
                  <a:srgbClr val="A93C93"/>
                </a:solidFill>
                <a:latin typeface="Arial" panose="020B0604020202020204" pitchFamily="34" charset="0"/>
              </a:rPr>
              <a:pPr>
                <a:spcBef>
                  <a:spcPct val="0"/>
                </a:spcBef>
                <a:buClrTx/>
                <a:buSzTx/>
                <a:buFontTx/>
                <a:buNone/>
              </a:pPr>
              <a:t>18</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354852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altLang="tr-TR" sz="3600" b="1" i="1" smtClean="0"/>
              <a:t>EN ALT SINIF: SERF</a:t>
            </a:r>
          </a:p>
        </p:txBody>
      </p:sp>
      <p:sp>
        <p:nvSpPr>
          <p:cNvPr id="30723" name="Rectangle 3"/>
          <p:cNvSpPr>
            <a:spLocks noGrp="1" noChangeArrowheads="1"/>
          </p:cNvSpPr>
          <p:nvPr>
            <p:ph idx="1"/>
          </p:nvPr>
        </p:nvSpPr>
        <p:spPr/>
        <p:txBody>
          <a:bodyPr/>
          <a:lstStyle/>
          <a:p>
            <a:pPr eaLnBrk="1" hangingPunct="1"/>
            <a:r>
              <a:rPr lang="tr-TR" altLang="tr-TR" smtClean="0"/>
              <a:t>SERF: Toprağa bağlı köylü.</a:t>
            </a:r>
          </a:p>
          <a:p>
            <a:pPr lvl="1" algn="just" eaLnBrk="1" hangingPunct="1"/>
            <a:r>
              <a:rPr lang="tr-TR" altLang="tr-TR" smtClean="0"/>
              <a:t>Sürekli olarak lordun evine bağlı kalan ve her zaman onun tarlalarında çalışan “demesne” serfleri;</a:t>
            </a:r>
          </a:p>
          <a:p>
            <a:pPr lvl="1" algn="just" eaLnBrk="1" hangingPunct="1"/>
            <a:r>
              <a:rPr lang="tr-TR" altLang="tr-TR" smtClean="0"/>
              <a:t>iki-üç dönümlük bir toprağı olan, “bordar” denilen çok yoksul köylüler;</a:t>
            </a:r>
          </a:p>
          <a:p>
            <a:pPr lvl="1" algn="just" eaLnBrk="1" hangingPunct="1"/>
            <a:r>
              <a:rPr lang="tr-TR" altLang="tr-TR" smtClean="0"/>
              <a:t> kendi toprağı olmayıp, sadece bir kulübesi (cottage) olan karın tokluğuna çalışan “cotter”lar.</a:t>
            </a:r>
          </a:p>
          <a:p>
            <a:pPr lvl="1" algn="just" eaLnBrk="1" hangingPunct="1"/>
            <a:r>
              <a:rPr lang="tr-TR" altLang="tr-TR" smtClean="0"/>
              <a:t>Az da olsa serbest köylüler de bulunmaktadır.</a:t>
            </a:r>
          </a:p>
          <a:p>
            <a:pPr eaLnBrk="1" hangingPunct="1"/>
            <a:endParaRPr lang="tr-TR" altLang="tr-TR" smtClean="0"/>
          </a:p>
        </p:txBody>
      </p:sp>
      <p:sp>
        <p:nvSpPr>
          <p:cNvPr id="3072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440A08C-F7C2-438F-A076-196E45477E4F}" type="slidenum">
              <a:rPr lang="tr-TR" altLang="tr-TR" sz="1200" smtClean="0">
                <a:solidFill>
                  <a:srgbClr val="A93C93"/>
                </a:solidFill>
                <a:latin typeface="Arial" panose="020B0604020202020204" pitchFamily="34" charset="0"/>
              </a:rPr>
              <a:pPr>
                <a:spcBef>
                  <a:spcPct val="0"/>
                </a:spcBef>
                <a:buClrTx/>
                <a:buSzTx/>
                <a:buFontTx/>
                <a:buNone/>
              </a:pPr>
              <a:t>19</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64329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GİRİŞ</a:t>
            </a:r>
            <a:br>
              <a:rPr lang="tr-TR" sz="4000" smtClean="0"/>
            </a:br>
            <a:endParaRPr lang="tr-TR" sz="4000" smtClean="0"/>
          </a:p>
        </p:txBody>
      </p:sp>
      <p:sp>
        <p:nvSpPr>
          <p:cNvPr id="7171" name="Rectangle 3"/>
          <p:cNvSpPr>
            <a:spLocks noGrp="1" noChangeArrowheads="1"/>
          </p:cNvSpPr>
          <p:nvPr>
            <p:ph idx="1"/>
          </p:nvPr>
        </p:nvSpPr>
        <p:spPr/>
        <p:txBody>
          <a:bodyPr/>
          <a:lstStyle/>
          <a:p>
            <a:pPr algn="just" eaLnBrk="1" hangingPunct="1">
              <a:lnSpc>
                <a:spcPct val="80000"/>
              </a:lnSpc>
            </a:pPr>
            <a:r>
              <a:rPr lang="tr-TR" altLang="tr-TR" sz="2800" smtClean="0"/>
              <a:t> Feodalite, Ortaçağ’ın tamamında hâkim olan ekonomik, siyasal ve toplumsal bir düzen olarak kendini göstermiş ve merkezi devletlerin ortaya çıkmasıyla birlikte ortadan kalkmıştır. </a:t>
            </a:r>
          </a:p>
          <a:p>
            <a:pPr eaLnBrk="1" hangingPunct="1">
              <a:lnSpc>
                <a:spcPct val="80000"/>
              </a:lnSpc>
            </a:pPr>
            <a:endParaRPr lang="tr-TR" altLang="tr-TR" sz="2800" smtClean="0"/>
          </a:p>
          <a:p>
            <a:pPr algn="just" eaLnBrk="1" hangingPunct="1">
              <a:lnSpc>
                <a:spcPct val="80000"/>
              </a:lnSpc>
            </a:pPr>
            <a:r>
              <a:rPr lang="tr-TR" altLang="tr-TR" sz="2800" smtClean="0"/>
              <a:t>Genel ortak özellikler bulunmakla birlikte, farklı feodalite modellerinden söz edilebilir.</a:t>
            </a:r>
          </a:p>
          <a:p>
            <a:pPr lvl="1" eaLnBrk="1" hangingPunct="1">
              <a:lnSpc>
                <a:spcPct val="80000"/>
              </a:lnSpc>
            </a:pPr>
            <a:r>
              <a:rPr lang="tr-TR" altLang="tr-TR" smtClean="0"/>
              <a:t>İngiliz modeli</a:t>
            </a:r>
          </a:p>
          <a:p>
            <a:pPr lvl="1" eaLnBrk="1" hangingPunct="1">
              <a:lnSpc>
                <a:spcPct val="80000"/>
              </a:lnSpc>
            </a:pPr>
            <a:r>
              <a:rPr lang="tr-TR" altLang="tr-TR" smtClean="0"/>
              <a:t>Alman modeli</a:t>
            </a:r>
          </a:p>
          <a:p>
            <a:pPr lvl="1" eaLnBrk="1" hangingPunct="1">
              <a:lnSpc>
                <a:spcPct val="80000"/>
              </a:lnSpc>
            </a:pPr>
            <a:r>
              <a:rPr lang="tr-TR" altLang="tr-TR" smtClean="0"/>
              <a:t>Fransız modeli</a:t>
            </a:r>
          </a:p>
          <a:p>
            <a:pPr eaLnBrk="1" hangingPunct="1">
              <a:lnSpc>
                <a:spcPct val="80000"/>
              </a:lnSpc>
              <a:buFontTx/>
              <a:buNone/>
            </a:pPr>
            <a:endParaRPr lang="tr-TR" altLang="tr-TR" sz="2800" smtClean="0"/>
          </a:p>
        </p:txBody>
      </p:sp>
      <p:sp>
        <p:nvSpPr>
          <p:cNvPr id="71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506DAB0-2F8B-4421-B416-39C6485B2174}" type="slidenum">
              <a:rPr lang="tr-TR" altLang="tr-TR" sz="1200" smtClean="0">
                <a:solidFill>
                  <a:srgbClr val="A93C93"/>
                </a:solidFill>
                <a:latin typeface="Arial" panose="020B0604020202020204" pitchFamily="34" charset="0"/>
              </a:rPr>
              <a:pPr>
                <a:spcBef>
                  <a:spcPct val="0"/>
                </a:spcBef>
                <a:buClrTx/>
                <a:buSzTx/>
                <a:buFontTx/>
                <a:buNone/>
              </a:pPr>
              <a:t>2</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745337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altLang="tr-TR" smtClean="0"/>
              <a:t>FEODAL BEYLER</a:t>
            </a:r>
          </a:p>
        </p:txBody>
      </p:sp>
      <p:sp>
        <p:nvSpPr>
          <p:cNvPr id="32771" name="Rectangle 3"/>
          <p:cNvSpPr>
            <a:spLocks noGrp="1" noChangeArrowheads="1"/>
          </p:cNvSpPr>
          <p:nvPr>
            <p:ph idx="1"/>
          </p:nvPr>
        </p:nvSpPr>
        <p:spPr/>
        <p:txBody>
          <a:bodyPr/>
          <a:lstStyle/>
          <a:p>
            <a:pPr eaLnBrk="1" hangingPunct="1"/>
            <a:endParaRPr lang="tr-TR" altLang="tr-TR" smtClean="0"/>
          </a:p>
          <a:p>
            <a:pPr algn="just" eaLnBrk="1" hangingPunct="1"/>
            <a:r>
              <a:rPr lang="tr-TR" altLang="tr-TR" smtClean="0"/>
              <a:t>Feodal bey, iktidarın üç işlevi olan kuralı koyma (yasama), koyduğu kuralı uygulama (yürütme) ve uyuşmazlıkları çözme (yargı) işlevlerinin tümüne, kendi toprakları üzerinde sahipti. </a:t>
            </a:r>
          </a:p>
        </p:txBody>
      </p:sp>
      <p:sp>
        <p:nvSpPr>
          <p:cNvPr id="327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7F0DB88A-98E4-48C2-B7EB-B6D746999919}" type="slidenum">
              <a:rPr lang="tr-TR" altLang="tr-TR" sz="1200" smtClean="0">
                <a:solidFill>
                  <a:srgbClr val="A93C93"/>
                </a:solidFill>
                <a:latin typeface="Arial" panose="020B0604020202020204" pitchFamily="34" charset="0"/>
              </a:rPr>
              <a:pPr>
                <a:spcBef>
                  <a:spcPct val="0"/>
                </a:spcBef>
                <a:buClrTx/>
                <a:buSzTx/>
                <a:buFontTx/>
                <a:buNone/>
              </a:pPr>
              <a:t>20</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734006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altLang="tr-TR" smtClean="0"/>
              <a:t>Dinsel Otorite</a:t>
            </a:r>
          </a:p>
        </p:txBody>
      </p:sp>
      <p:sp>
        <p:nvSpPr>
          <p:cNvPr id="33795" name="Rectangle 3"/>
          <p:cNvSpPr>
            <a:spLocks noGrp="1" noChangeArrowheads="1"/>
          </p:cNvSpPr>
          <p:nvPr>
            <p:ph idx="1"/>
          </p:nvPr>
        </p:nvSpPr>
        <p:spPr/>
        <p:txBody>
          <a:bodyPr/>
          <a:lstStyle/>
          <a:p>
            <a:pPr eaLnBrk="1" hangingPunct="1"/>
            <a:r>
              <a:rPr lang="tr-TR" altLang="tr-TR" sz="3600" smtClean="0"/>
              <a:t>Kilise ve </a:t>
            </a:r>
          </a:p>
          <a:p>
            <a:pPr eaLnBrk="1" hangingPunct="1">
              <a:buFontTx/>
              <a:buNone/>
            </a:pPr>
            <a:r>
              <a:rPr lang="tr-TR" altLang="tr-TR" sz="3600" smtClean="0"/>
              <a:t>Skolastisizm</a:t>
            </a:r>
          </a:p>
          <a:p>
            <a:pPr eaLnBrk="1" hangingPunct="1"/>
            <a:endParaRPr lang="tr-TR" altLang="tr-TR" sz="3600" smtClean="0">
              <a:solidFill>
                <a:srgbClr val="FF3300"/>
              </a:solidFill>
            </a:endParaRPr>
          </a:p>
        </p:txBody>
      </p:sp>
      <p:pic>
        <p:nvPicPr>
          <p:cNvPr id="33796" name="Picture 5" descr="marketfa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1700213"/>
            <a:ext cx="4259263"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8F7A6B4-492C-4728-9F8A-0EDD6C5AE6E6}" type="slidenum">
              <a:rPr lang="tr-TR" altLang="tr-TR" sz="1200" smtClean="0">
                <a:solidFill>
                  <a:srgbClr val="A93C93"/>
                </a:solidFill>
                <a:latin typeface="Arial" panose="020B0604020202020204" pitchFamily="34" charset="0"/>
              </a:rPr>
              <a:pPr>
                <a:spcBef>
                  <a:spcPct val="0"/>
                </a:spcBef>
                <a:buClrTx/>
                <a:buSzTx/>
                <a:buFontTx/>
                <a:buNone/>
              </a:pPr>
              <a:t>21</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508691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p:txBody>
          <a:bodyPr/>
          <a:lstStyle/>
          <a:p>
            <a:pPr eaLnBrk="1" hangingPunct="1"/>
            <a:r>
              <a:rPr lang="tr-TR" altLang="tr-TR" smtClean="0"/>
              <a:t>KİLİSE</a:t>
            </a:r>
          </a:p>
        </p:txBody>
      </p:sp>
      <p:sp>
        <p:nvSpPr>
          <p:cNvPr id="34819" name="2 İçerik Yer Tutucusu"/>
          <p:cNvSpPr>
            <a:spLocks noGrp="1"/>
          </p:cNvSpPr>
          <p:nvPr>
            <p:ph idx="1"/>
          </p:nvPr>
        </p:nvSpPr>
        <p:spPr/>
        <p:txBody>
          <a:bodyPr/>
          <a:lstStyle/>
          <a:p>
            <a:pPr algn="just" eaLnBrk="1" hangingPunct="1"/>
            <a:r>
              <a:rPr lang="tr-TR" altLang="tr-TR" smtClean="0"/>
              <a:t>Ortaçağın otorite çokbaşlılığını tamamlayan diğer bir kurum da kilisedir.</a:t>
            </a:r>
          </a:p>
          <a:p>
            <a:pPr algn="just" eaLnBrk="1" hangingPunct="1"/>
            <a:r>
              <a:rPr lang="tr-TR" altLang="tr-TR" smtClean="0"/>
              <a:t>Ortaçağ’da iktidarın kaynağının Tanrı olduğu biçimindeki kabul, kiliseye büyük güç vermekteydi. </a:t>
            </a:r>
          </a:p>
          <a:p>
            <a:pPr algn="just" eaLnBrk="1" hangingPunct="1"/>
            <a:r>
              <a:rPr lang="tr-TR" altLang="tr-TR" smtClean="0"/>
              <a:t>İktidar bir “asa” ise, bu asa kralda ya da feodal beylerde değil, kilisede idi. </a:t>
            </a:r>
          </a:p>
          <a:p>
            <a:pPr algn="just" eaLnBrk="1" hangingPunct="1"/>
            <a:r>
              <a:rPr lang="tr-TR" altLang="tr-TR" smtClean="0"/>
              <a:t>Kilisenin meşru görmediği bir iktidarın meşru olması mümkün değildi.</a:t>
            </a:r>
          </a:p>
        </p:txBody>
      </p:sp>
      <p:sp>
        <p:nvSpPr>
          <p:cNvPr id="3482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0550E4F-B2B7-48D6-A704-9C3A1185AEEA}" type="slidenum">
              <a:rPr lang="tr-TR" altLang="tr-TR" sz="1200" smtClean="0">
                <a:solidFill>
                  <a:srgbClr val="A93C93"/>
                </a:solidFill>
                <a:latin typeface="Arial" panose="020B0604020202020204" pitchFamily="34" charset="0"/>
              </a:rPr>
              <a:pPr>
                <a:spcBef>
                  <a:spcPct val="0"/>
                </a:spcBef>
                <a:buClrTx/>
                <a:buSzTx/>
                <a:buFontTx/>
                <a:buNone/>
              </a:pPr>
              <a:t>22</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183298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p:txBody>
          <a:bodyPr/>
          <a:lstStyle/>
          <a:p>
            <a:pPr eaLnBrk="1" hangingPunct="1"/>
            <a:r>
              <a:rPr lang="tr-TR" altLang="tr-TR" smtClean="0"/>
              <a:t>Hıristiyanlık</a:t>
            </a:r>
          </a:p>
        </p:txBody>
      </p:sp>
      <p:sp>
        <p:nvSpPr>
          <p:cNvPr id="35843" name="2 İçerik Yer Tutucusu"/>
          <p:cNvSpPr>
            <a:spLocks noGrp="1"/>
          </p:cNvSpPr>
          <p:nvPr>
            <p:ph idx="1"/>
          </p:nvPr>
        </p:nvSpPr>
        <p:spPr/>
        <p:txBody>
          <a:bodyPr/>
          <a:lstStyle/>
          <a:p>
            <a:pPr algn="just" eaLnBrk="1" hangingPunct="1"/>
            <a:r>
              <a:rPr lang="tr-TR" altLang="tr-TR" sz="2400" smtClean="0"/>
              <a:t>Hıristiyanlık dini başlangıçta din ve dünya işlerinin birbirlerinden ayrılması ilkesiyle ve bunun sonucunda da dünyevi iktidar ilişkilerine kayıtsız biçimde ortaya çıkmıştı. </a:t>
            </a:r>
          </a:p>
          <a:p>
            <a:pPr algn="just" eaLnBrk="1" hangingPunct="1"/>
            <a:r>
              <a:rPr lang="tr-TR" altLang="tr-TR" sz="2400" smtClean="0"/>
              <a:t>Zamanla bu anlayışın terk edilmesi ile kralla kilise arasında asırlar sürecek bir mücadele başlamış; kilisenin giderek güçlenmesi sonucunda kral – kilise ilişkilerindeki denge ikincisi lehine bozulmaya başlamıştır. </a:t>
            </a:r>
          </a:p>
          <a:p>
            <a:pPr algn="just" eaLnBrk="1" hangingPunct="1"/>
            <a:r>
              <a:rPr lang="tr-TR" altLang="tr-TR" sz="2400" smtClean="0"/>
              <a:t>Sonuçta kralların da üzerinde bir güce ulaşan kilise dünyevi iktidardan payına düşeni almak istemiştir. Kralların bu dengesizliği kendi lehlerine çevirmeleri ancak Ortaçağ sonlarına doğru gerçekleşebilmiştir. </a:t>
            </a:r>
          </a:p>
          <a:p>
            <a:pPr eaLnBrk="1" hangingPunct="1"/>
            <a:endParaRPr lang="tr-TR" altLang="tr-TR" smtClean="0"/>
          </a:p>
        </p:txBody>
      </p:sp>
      <p:sp>
        <p:nvSpPr>
          <p:cNvPr id="3584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0773CA9-5FAD-480C-A29D-48BB7D1DCC37}" type="slidenum">
              <a:rPr lang="tr-TR" altLang="tr-TR" sz="1200" smtClean="0">
                <a:solidFill>
                  <a:srgbClr val="A93C93"/>
                </a:solidFill>
                <a:latin typeface="Arial" panose="020B0604020202020204" pitchFamily="34" charset="0"/>
              </a:rPr>
              <a:pPr>
                <a:spcBef>
                  <a:spcPct val="0"/>
                </a:spcBef>
                <a:buClrTx/>
                <a:buSzTx/>
                <a:buFontTx/>
                <a:buNone/>
              </a:pPr>
              <a:t>23</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987058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Feodal Yapıyı Çökerten </a:t>
            </a:r>
            <a:br>
              <a:rPr lang="tr-TR" sz="4000" smtClean="0"/>
            </a:br>
            <a:r>
              <a:rPr lang="tr-TR" sz="4000" smtClean="0"/>
              <a:t>İç Çelişkiler</a:t>
            </a:r>
            <a:endParaRPr lang="tr-TR" sz="4000" b="1" smtClean="0"/>
          </a:p>
        </p:txBody>
      </p:sp>
      <p:sp>
        <p:nvSpPr>
          <p:cNvPr id="49155" name="Rectangle 3"/>
          <p:cNvSpPr>
            <a:spLocks noGrp="1" noChangeArrowheads="1"/>
          </p:cNvSpPr>
          <p:nvPr>
            <p:ph idx="1"/>
          </p:nvPr>
        </p:nvSpPr>
        <p:spPr/>
        <p:txBody>
          <a:bodyPr/>
          <a:lstStyle/>
          <a:p>
            <a:pPr algn="just" eaLnBrk="1" hangingPunct="1">
              <a:lnSpc>
                <a:spcPct val="90000"/>
              </a:lnSpc>
            </a:pPr>
            <a:r>
              <a:rPr lang="tr-TR" altLang="tr-TR" sz="3600" smtClean="0"/>
              <a:t>Bu çelişkilerden en önemlisi, ama aynı zamanda feodalitenin en temel niteliği: </a:t>
            </a:r>
            <a:r>
              <a:rPr lang="tr-TR" altLang="tr-TR" sz="3600" u="sng" smtClean="0"/>
              <a:t>feodal düzenin farklı iktidar odaklarından ibaret olması.</a:t>
            </a:r>
            <a:r>
              <a:rPr lang="tr-TR" altLang="tr-TR" sz="3600" smtClean="0"/>
              <a:t> </a:t>
            </a:r>
            <a:endParaRPr lang="tr-TR" altLang="tr-TR" smtClean="0"/>
          </a:p>
          <a:p>
            <a:pPr algn="just" eaLnBrk="1" hangingPunct="1">
              <a:lnSpc>
                <a:spcPct val="90000"/>
              </a:lnSpc>
              <a:buFontTx/>
              <a:buNone/>
            </a:pPr>
            <a:endParaRPr lang="tr-TR" altLang="tr-TR" smtClean="0"/>
          </a:p>
          <a:p>
            <a:pPr algn="just" eaLnBrk="1" hangingPunct="1">
              <a:lnSpc>
                <a:spcPct val="90000"/>
              </a:lnSpc>
            </a:pPr>
            <a:r>
              <a:rPr lang="tr-TR" altLang="tr-TR" smtClean="0"/>
              <a:t>En temel ilkesi, hiç de yapıcı olmayan, çıkarların dayatılmasına dayanan bir çatışma anlayışı olan bir sistemin er geç çökmesi kaçınılmazdı. </a:t>
            </a:r>
          </a:p>
        </p:txBody>
      </p:sp>
      <p:sp>
        <p:nvSpPr>
          <p:cNvPr id="4915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D50C516-FDAD-42EF-A160-7F0D6AC7A2C3}" type="slidenum">
              <a:rPr lang="tr-TR" altLang="tr-TR" sz="1200" smtClean="0">
                <a:solidFill>
                  <a:srgbClr val="A93C93"/>
                </a:solidFill>
                <a:latin typeface="Arial" panose="020B0604020202020204" pitchFamily="34" charset="0"/>
              </a:rPr>
              <a:pPr>
                <a:spcBef>
                  <a:spcPct val="0"/>
                </a:spcBef>
                <a:buClrTx/>
                <a:buSzTx/>
                <a:buFontTx/>
                <a:buNone/>
              </a:pPr>
              <a:t>24</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206223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Feodal Yapıyı Çökerten </a:t>
            </a:r>
            <a:br>
              <a:rPr lang="tr-TR" sz="4000" smtClean="0"/>
            </a:br>
            <a:r>
              <a:rPr lang="tr-TR" sz="4000" smtClean="0"/>
              <a:t>İç Çelişkiler</a:t>
            </a:r>
          </a:p>
        </p:txBody>
      </p:sp>
      <p:sp>
        <p:nvSpPr>
          <p:cNvPr id="50179" name="Rectangle 3"/>
          <p:cNvSpPr>
            <a:spLocks noGrp="1" noChangeArrowheads="1"/>
          </p:cNvSpPr>
          <p:nvPr>
            <p:ph idx="1"/>
          </p:nvPr>
        </p:nvSpPr>
        <p:spPr/>
        <p:txBody>
          <a:bodyPr/>
          <a:lstStyle/>
          <a:p>
            <a:pPr marL="1035050" lvl="1" indent="-577850" algn="just" eaLnBrk="1" hangingPunct="1"/>
            <a:r>
              <a:rPr lang="tr-TR" altLang="tr-TR" smtClean="0"/>
              <a:t>İkinci çelişki, feodalitenin, zamanla sistemin parçası olan kişileri sistemin dışında bırakarak kendi kendini bitirmesidir.</a:t>
            </a:r>
          </a:p>
          <a:p>
            <a:pPr marL="1035050" lvl="1" indent="-577850" eaLnBrk="1" hangingPunct="1"/>
            <a:r>
              <a:rPr lang="tr-TR" altLang="tr-TR" smtClean="0"/>
              <a:t>Önce, 11-13. yüzyıllar arası yaşanan nüfus patlaması</a:t>
            </a:r>
          </a:p>
          <a:p>
            <a:pPr marL="1035050" lvl="1" indent="-577850" eaLnBrk="1" hangingPunct="1"/>
            <a:r>
              <a:rPr lang="tr-TR" altLang="tr-TR" smtClean="0"/>
              <a:t>Toprakları tarıma açma politikası.</a:t>
            </a:r>
          </a:p>
          <a:p>
            <a:pPr marL="1035050" lvl="1" indent="-577850" eaLnBrk="1" hangingPunct="1"/>
            <a:r>
              <a:rPr lang="tr-TR" altLang="tr-TR" smtClean="0"/>
              <a:t>14. yüzyıl, büyük veba salgını.         </a:t>
            </a:r>
          </a:p>
        </p:txBody>
      </p:sp>
      <p:sp>
        <p:nvSpPr>
          <p:cNvPr id="50180" name="AutoShape 4"/>
          <p:cNvSpPr>
            <a:spLocks noChangeArrowheads="1"/>
          </p:cNvSpPr>
          <p:nvPr/>
        </p:nvSpPr>
        <p:spPr bwMode="auto">
          <a:xfrm>
            <a:off x="6143625" y="357187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tr-TR" altLang="tr-TR" sz="1800">
              <a:latin typeface="Arial" panose="020B0604020202020204" pitchFamily="34" charset="0"/>
            </a:endParaRPr>
          </a:p>
        </p:txBody>
      </p:sp>
      <p:sp>
        <p:nvSpPr>
          <p:cNvPr id="5018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E545D332-A0F1-4048-A231-A1185E551971}" type="slidenum">
              <a:rPr lang="tr-TR" altLang="tr-TR" sz="1200" smtClean="0">
                <a:solidFill>
                  <a:srgbClr val="A93C93"/>
                </a:solidFill>
                <a:latin typeface="Arial" panose="020B0604020202020204" pitchFamily="34" charset="0"/>
              </a:rPr>
              <a:pPr>
                <a:spcBef>
                  <a:spcPct val="0"/>
                </a:spcBef>
                <a:buClrTx/>
                <a:buSzTx/>
                <a:buFontTx/>
                <a:buNone/>
              </a:pPr>
              <a:t>25</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686114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Feodal Yapıyı Çökerten </a:t>
            </a:r>
            <a:br>
              <a:rPr lang="tr-TR" sz="4000" smtClean="0"/>
            </a:br>
            <a:r>
              <a:rPr lang="tr-TR" sz="4000" smtClean="0"/>
              <a:t>İç Çelişkiler</a:t>
            </a:r>
          </a:p>
        </p:txBody>
      </p:sp>
      <p:sp>
        <p:nvSpPr>
          <p:cNvPr id="57347" name="Rectangle 3"/>
          <p:cNvSpPr>
            <a:spLocks noGrp="1" noChangeArrowheads="1"/>
          </p:cNvSpPr>
          <p:nvPr>
            <p:ph idx="1"/>
          </p:nvPr>
        </p:nvSpPr>
        <p:spPr/>
        <p:txBody>
          <a:bodyPr/>
          <a:lstStyle/>
          <a:p>
            <a:pPr algn="just" eaLnBrk="1" hangingPunct="1">
              <a:lnSpc>
                <a:spcPct val="90000"/>
              </a:lnSpc>
            </a:pPr>
            <a:r>
              <a:rPr lang="tr-TR" altLang="tr-TR" sz="4000" smtClean="0"/>
              <a:t>Feodalitenin üçüncü çelişkisi ise, benimsediği ekonomik modelin niteliğidir…</a:t>
            </a:r>
          </a:p>
          <a:p>
            <a:pPr algn="just" eaLnBrk="1" hangingPunct="1">
              <a:lnSpc>
                <a:spcPct val="90000"/>
              </a:lnSpc>
              <a:buFontTx/>
              <a:buNone/>
            </a:pPr>
            <a:endParaRPr lang="tr-TR" altLang="tr-TR" sz="4000" smtClean="0"/>
          </a:p>
          <a:p>
            <a:pPr algn="just" eaLnBrk="1" hangingPunct="1">
              <a:lnSpc>
                <a:spcPct val="90000"/>
              </a:lnSpc>
            </a:pPr>
            <a:r>
              <a:rPr lang="tr-TR" altLang="tr-TR" smtClean="0"/>
              <a:t>Kapalı ve salt tarımsal üretime dayalı sistemin, ekonominin dışa açılıp ticarileşmesi karşısında uzun süre yaşaması beklenemezdi. </a:t>
            </a:r>
          </a:p>
          <a:p>
            <a:pPr eaLnBrk="1" hangingPunct="1">
              <a:lnSpc>
                <a:spcPct val="90000"/>
              </a:lnSpc>
            </a:pPr>
            <a:endParaRPr lang="tr-TR" altLang="tr-TR" smtClean="0"/>
          </a:p>
        </p:txBody>
      </p:sp>
      <p:sp>
        <p:nvSpPr>
          <p:cNvPr id="573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7D57649B-305E-422E-965A-31AA9B73059E}" type="slidenum">
              <a:rPr lang="tr-TR" altLang="tr-TR" sz="1200" smtClean="0">
                <a:solidFill>
                  <a:srgbClr val="A93C93"/>
                </a:solidFill>
                <a:latin typeface="Arial" panose="020B0604020202020204" pitchFamily="34" charset="0"/>
              </a:rPr>
              <a:pPr>
                <a:spcBef>
                  <a:spcPct val="0"/>
                </a:spcBef>
                <a:buClrTx/>
                <a:buSzTx/>
                <a:buFontTx/>
                <a:buNone/>
              </a:pPr>
              <a:t>26</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185844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fontAlgn="auto" hangingPunct="1">
              <a:spcAft>
                <a:spcPts val="0"/>
              </a:spcAft>
              <a:defRPr/>
            </a:pPr>
            <a:r>
              <a:rPr lang="tr-TR" sz="4000" smtClean="0"/>
              <a:t>Feodal Yapıyı Çökerten </a:t>
            </a:r>
            <a:br>
              <a:rPr lang="tr-TR" sz="4000" smtClean="0"/>
            </a:br>
            <a:r>
              <a:rPr lang="tr-TR" sz="4000" smtClean="0"/>
              <a:t>İç Çelişkiler</a:t>
            </a:r>
          </a:p>
        </p:txBody>
      </p:sp>
      <p:sp>
        <p:nvSpPr>
          <p:cNvPr id="58371" name="Rectangle 3"/>
          <p:cNvSpPr>
            <a:spLocks noGrp="1" noChangeArrowheads="1"/>
          </p:cNvSpPr>
          <p:nvPr>
            <p:ph idx="1"/>
          </p:nvPr>
        </p:nvSpPr>
        <p:spPr/>
        <p:txBody>
          <a:bodyPr/>
          <a:lstStyle/>
          <a:p>
            <a:pPr eaLnBrk="1" hangingPunct="1"/>
            <a:endParaRPr lang="tr-TR" altLang="tr-TR" b="1" smtClean="0"/>
          </a:p>
          <a:p>
            <a:pPr eaLnBrk="1" hangingPunct="1"/>
            <a:endParaRPr lang="tr-TR" altLang="tr-TR" b="1" smtClean="0"/>
          </a:p>
          <a:p>
            <a:pPr algn="just" eaLnBrk="1" hangingPunct="1"/>
            <a:r>
              <a:rPr lang="tr-TR" altLang="tr-TR" smtClean="0"/>
              <a:t>Tarım ekonomisinin dışına çıkan bireyler, aynı zamanda feodal üretim sisteminin de dışına ve karşısına çıkmış olmaktadırlar…</a:t>
            </a:r>
          </a:p>
        </p:txBody>
      </p:sp>
      <p:sp>
        <p:nvSpPr>
          <p:cNvPr id="583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01DFC452-BA55-4C6A-AF9F-1676F1B747A9}" type="slidenum">
              <a:rPr lang="tr-TR" altLang="tr-TR" sz="1200" smtClean="0">
                <a:solidFill>
                  <a:srgbClr val="A93C93"/>
                </a:solidFill>
                <a:latin typeface="Arial" panose="020B0604020202020204" pitchFamily="34" charset="0"/>
              </a:rPr>
              <a:pPr>
                <a:spcBef>
                  <a:spcPct val="0"/>
                </a:spcBef>
                <a:buClrTx/>
                <a:buSzTx/>
                <a:buFontTx/>
                <a:buNone/>
              </a:pPr>
              <a:t>27</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675322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endParaRPr lang="tr-TR" altLang="tr-TR" smtClean="0"/>
          </a:p>
        </p:txBody>
      </p:sp>
      <p:sp>
        <p:nvSpPr>
          <p:cNvPr id="63491" name="Rectangle 3"/>
          <p:cNvSpPr>
            <a:spLocks noGrp="1" noChangeArrowheads="1"/>
          </p:cNvSpPr>
          <p:nvPr>
            <p:ph idx="1"/>
          </p:nvPr>
        </p:nvSpPr>
        <p:spPr/>
        <p:txBody>
          <a:bodyPr/>
          <a:lstStyle/>
          <a:p>
            <a:pPr eaLnBrk="1" hangingPunct="1">
              <a:lnSpc>
                <a:spcPct val="90000"/>
              </a:lnSpc>
            </a:pPr>
            <a:endParaRPr lang="tr-TR" altLang="tr-TR" smtClean="0"/>
          </a:p>
          <a:p>
            <a:pPr eaLnBrk="1" hangingPunct="1">
              <a:lnSpc>
                <a:spcPct val="90000"/>
              </a:lnSpc>
              <a:buFontTx/>
              <a:buNone/>
            </a:pPr>
            <a:endParaRPr lang="tr-TR" altLang="tr-TR" smtClean="0"/>
          </a:p>
          <a:p>
            <a:pPr algn="ctr" eaLnBrk="1" hangingPunct="1">
              <a:lnSpc>
                <a:spcPct val="90000"/>
              </a:lnSpc>
              <a:buFontTx/>
              <a:buNone/>
            </a:pPr>
            <a:r>
              <a:rPr lang="tr-TR" altLang="tr-TR" sz="7200" smtClean="0"/>
              <a:t>Skolastik Düşünce ve Önemli Düşünürler</a:t>
            </a:r>
          </a:p>
        </p:txBody>
      </p:sp>
      <p:sp>
        <p:nvSpPr>
          <p:cNvPr id="6349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9FF3FC6C-88EC-43D4-876E-00355064157F}" type="slidenum">
              <a:rPr lang="tr-TR" altLang="tr-TR" sz="1200" smtClean="0">
                <a:solidFill>
                  <a:srgbClr val="A93C93"/>
                </a:solidFill>
                <a:latin typeface="Arial" panose="020B0604020202020204" pitchFamily="34" charset="0"/>
              </a:rPr>
              <a:pPr>
                <a:spcBef>
                  <a:spcPct val="0"/>
                </a:spcBef>
                <a:buClrTx/>
                <a:buSzTx/>
                <a:buFontTx/>
                <a:buNone/>
              </a:pPr>
              <a:t>28</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987147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tr-TR" altLang="tr-TR" sz="4000" b="1" i="1" smtClean="0"/>
              <a:t>Ortaçağa Hakim Düşünce</a:t>
            </a:r>
          </a:p>
        </p:txBody>
      </p:sp>
      <p:sp>
        <p:nvSpPr>
          <p:cNvPr id="64515" name="Rectangle 3"/>
          <p:cNvSpPr>
            <a:spLocks noGrp="1" noChangeArrowheads="1"/>
          </p:cNvSpPr>
          <p:nvPr>
            <p:ph idx="1"/>
          </p:nvPr>
        </p:nvSpPr>
        <p:spPr/>
        <p:txBody>
          <a:bodyPr>
            <a:normAutofit lnSpcReduction="10000"/>
          </a:bodyPr>
          <a:lstStyle/>
          <a:p>
            <a:pPr marL="609600" indent="-609600" algn="just" eaLnBrk="1" hangingPunct="1"/>
            <a:r>
              <a:rPr lang="tr-TR" altLang="tr-TR" smtClean="0"/>
              <a:t>Ortaçağ, skolastik düşüncenin, tartışma kabul etmez doğruların kabul edildiği bir dönemdir.</a:t>
            </a:r>
          </a:p>
          <a:p>
            <a:pPr marL="976313" lvl="1" indent="-609600" algn="just" eaLnBrk="1" hangingPunct="1"/>
            <a:r>
              <a:rPr lang="tr-TR" altLang="tr-TR" smtClean="0"/>
              <a:t>Bilgi ve inancın uzlaştırılması... Hıristiyanlık dininin öğretilerinin doğrulanmaya çalışılmasında kullanılmıştır.</a:t>
            </a:r>
          </a:p>
          <a:p>
            <a:pPr marL="976313" lvl="1" indent="-609600" algn="just" eaLnBrk="1" hangingPunct="1"/>
            <a:r>
              <a:rPr lang="tr-TR" altLang="tr-TR" smtClean="0"/>
              <a:t>Aquinolu Thomas: “kutsal doktrin, insan aklını, inancın kanıtlanmasında değil, bu doktrinde ortaya konulan herşeyi açıklığa kavuşturulmasında kullanır”</a:t>
            </a:r>
          </a:p>
          <a:p>
            <a:pPr marL="609600" indent="-609600" algn="just" eaLnBrk="1" hangingPunct="1"/>
            <a:r>
              <a:rPr lang="tr-TR" altLang="tr-TR" smtClean="0"/>
              <a:t> Bu dönemde ortaya çıkan pek çok düşünür, birtakım dogmaların (Hıristiyanlık kuralları ve Aristo felsefesi gibi) etkisi altında kalmışlardır. </a:t>
            </a:r>
          </a:p>
          <a:p>
            <a:pPr marL="609600" indent="-609600" eaLnBrk="1" hangingPunct="1">
              <a:buFontTx/>
              <a:buNone/>
            </a:pPr>
            <a:endParaRPr lang="tr-TR" altLang="tr-TR" smtClean="0"/>
          </a:p>
        </p:txBody>
      </p:sp>
      <p:sp>
        <p:nvSpPr>
          <p:cNvPr id="6451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C453171-FA92-4B4E-AED7-7203A7ED21F5}" type="slidenum">
              <a:rPr lang="tr-TR" altLang="tr-TR" sz="1200" smtClean="0">
                <a:solidFill>
                  <a:srgbClr val="A93C93"/>
                </a:solidFill>
                <a:latin typeface="Arial" panose="020B0604020202020204" pitchFamily="34" charset="0"/>
              </a:rPr>
              <a:pPr>
                <a:spcBef>
                  <a:spcPct val="0"/>
                </a:spcBef>
                <a:buClrTx/>
                <a:buSzTx/>
                <a:buFontTx/>
                <a:buNone/>
              </a:pPr>
              <a:t>29</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29567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pPr eaLnBrk="1" hangingPunct="1"/>
            <a:r>
              <a:rPr lang="tr-TR" altLang="tr-TR" smtClean="0"/>
              <a:t>İngiltere’de Feodalite</a:t>
            </a:r>
          </a:p>
        </p:txBody>
      </p:sp>
      <p:sp>
        <p:nvSpPr>
          <p:cNvPr id="8195" name="2 İçerik Yer Tutucusu"/>
          <p:cNvSpPr>
            <a:spLocks noGrp="1"/>
          </p:cNvSpPr>
          <p:nvPr>
            <p:ph idx="1"/>
          </p:nvPr>
        </p:nvSpPr>
        <p:spPr/>
        <p:txBody>
          <a:bodyPr/>
          <a:lstStyle/>
          <a:p>
            <a:pPr algn="just" eaLnBrk="1" hangingPunct="1"/>
            <a:r>
              <a:rPr lang="tr-TR" altLang="tr-TR" smtClean="0"/>
              <a:t>İngiltere’de feodalite </a:t>
            </a:r>
          </a:p>
          <a:p>
            <a:pPr lvl="1" algn="just" eaLnBrk="1" hangingPunct="1"/>
            <a:r>
              <a:rPr lang="tr-TR" altLang="tr-TR" smtClean="0"/>
              <a:t>kendiliğinden gelişmiş; 	</a:t>
            </a:r>
          </a:p>
          <a:p>
            <a:pPr lvl="1" algn="just" eaLnBrk="1" hangingPunct="1"/>
            <a:r>
              <a:rPr lang="tr-TR" altLang="tr-TR" smtClean="0"/>
              <a:t>daha yavaş ilerlemiş ve </a:t>
            </a:r>
          </a:p>
          <a:p>
            <a:pPr lvl="1" algn="just" eaLnBrk="1" hangingPunct="1"/>
            <a:r>
              <a:rPr lang="tr-TR" altLang="tr-TR" smtClean="0"/>
              <a:t>daha geç çözülmüştür.</a:t>
            </a:r>
          </a:p>
          <a:p>
            <a:pPr algn="just" eaLnBrk="1" hangingPunct="1"/>
            <a:r>
              <a:rPr lang="tr-TR" altLang="tr-TR" smtClean="0"/>
              <a:t>İngiltere’de Fransa gibi aşırı çelişkilerin doğurduğu bir ihtilal yaşanmamış, bu nedenle parlamenter rejim daha oturmuş biçimde karşımıza çıkmıştır.</a:t>
            </a:r>
          </a:p>
        </p:txBody>
      </p:sp>
      <p:sp>
        <p:nvSpPr>
          <p:cNvPr id="819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E4B5F091-F074-4CD3-B0DE-A56A40F106F4}" type="slidenum">
              <a:rPr lang="tr-TR" altLang="tr-TR" sz="1200" smtClean="0">
                <a:solidFill>
                  <a:srgbClr val="A93C93"/>
                </a:solidFill>
                <a:latin typeface="Arial" panose="020B0604020202020204" pitchFamily="34" charset="0"/>
              </a:rPr>
              <a:pPr>
                <a:spcBef>
                  <a:spcPct val="0"/>
                </a:spcBef>
                <a:buClrTx/>
                <a:buSzTx/>
                <a:buFontTx/>
                <a:buNone/>
              </a:pPr>
              <a:t>3</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455608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tr-TR" altLang="tr-TR" sz="4000" b="1" i="1" smtClean="0"/>
              <a:t>Ortaçağa Hakim Düşünce</a:t>
            </a:r>
          </a:p>
        </p:txBody>
      </p:sp>
      <p:sp>
        <p:nvSpPr>
          <p:cNvPr id="65539" name="Rectangle 3"/>
          <p:cNvSpPr>
            <a:spLocks noGrp="1" noChangeArrowheads="1"/>
          </p:cNvSpPr>
          <p:nvPr>
            <p:ph idx="1"/>
          </p:nvPr>
        </p:nvSpPr>
        <p:spPr/>
        <p:txBody>
          <a:bodyPr/>
          <a:lstStyle/>
          <a:p>
            <a:pPr algn="just" eaLnBrk="1" hangingPunct="1"/>
            <a:r>
              <a:rPr lang="tr-TR" altLang="tr-TR" smtClean="0"/>
              <a:t>Bu dönemdeki hukuk anlayışı da, tanrısal kökenli bir doğal hukuk anlayışıdır…</a:t>
            </a:r>
          </a:p>
          <a:p>
            <a:pPr algn="just" eaLnBrk="1" hangingPunct="1">
              <a:buFontTx/>
              <a:buNone/>
            </a:pPr>
            <a:endParaRPr lang="tr-TR" altLang="tr-TR" smtClean="0"/>
          </a:p>
          <a:p>
            <a:pPr algn="just" eaLnBrk="1" hangingPunct="1"/>
            <a:r>
              <a:rPr lang="tr-TR" altLang="tr-TR" smtClean="0"/>
              <a:t>Hukukun kaynağı, TANRI’dır.</a:t>
            </a:r>
          </a:p>
          <a:p>
            <a:pPr algn="just" eaLnBrk="1" hangingPunct="1"/>
            <a:endParaRPr lang="tr-TR" altLang="tr-TR" smtClean="0"/>
          </a:p>
          <a:p>
            <a:pPr algn="just" eaLnBrk="1" hangingPunct="1"/>
            <a:r>
              <a:rPr lang="tr-TR" altLang="tr-TR" smtClean="0"/>
              <a:t>İktidarın kaynağı, TANRI’dır.</a:t>
            </a:r>
          </a:p>
          <a:p>
            <a:pPr algn="just" eaLnBrk="1" hangingPunct="1"/>
            <a:r>
              <a:rPr lang="tr-TR" altLang="tr-TR" smtClean="0"/>
              <a:t>Yine de, genel çizgiden farklı düşünen düşünürler ortaya çıkmıştır…</a:t>
            </a:r>
          </a:p>
          <a:p>
            <a:pPr eaLnBrk="1" hangingPunct="1"/>
            <a:endParaRPr lang="tr-TR" altLang="tr-TR" smtClean="0"/>
          </a:p>
        </p:txBody>
      </p:sp>
      <p:sp>
        <p:nvSpPr>
          <p:cNvPr id="655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800F6CD3-6F3E-4EBB-8397-36DA3A5F5293}" type="slidenum">
              <a:rPr lang="tr-TR" altLang="tr-TR" sz="1200" smtClean="0">
                <a:solidFill>
                  <a:srgbClr val="A93C93"/>
                </a:solidFill>
                <a:latin typeface="Arial" panose="020B0604020202020204" pitchFamily="34" charset="0"/>
              </a:rPr>
              <a:pPr>
                <a:spcBef>
                  <a:spcPct val="0"/>
                </a:spcBef>
                <a:buClrTx/>
                <a:buSzTx/>
                <a:buFontTx/>
                <a:buNone/>
              </a:pPr>
              <a:t>30</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555266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(Thomas Aquinas) (1224-1274)</a:t>
            </a:r>
            <a:r>
              <a:rPr lang="tr-TR" smtClean="0"/>
              <a:t> </a:t>
            </a:r>
          </a:p>
        </p:txBody>
      </p:sp>
      <p:sp>
        <p:nvSpPr>
          <p:cNvPr id="66563" name="Rectangle 3"/>
          <p:cNvSpPr>
            <a:spLocks noGrp="1" noChangeArrowheads="1"/>
          </p:cNvSpPr>
          <p:nvPr>
            <p:ph idx="1"/>
          </p:nvPr>
        </p:nvSpPr>
        <p:spPr/>
        <p:txBody>
          <a:bodyPr/>
          <a:lstStyle/>
          <a:p>
            <a:pPr eaLnBrk="1" hangingPunct="1"/>
            <a:endParaRPr lang="tr-TR" altLang="tr-TR" smtClean="0"/>
          </a:p>
          <a:p>
            <a:pPr eaLnBrk="1" hangingPunct="1"/>
            <a:r>
              <a:rPr lang="tr-TR" altLang="tr-TR" sz="6000" smtClean="0"/>
              <a:t>Ortaçağın Aristosu.</a:t>
            </a:r>
          </a:p>
          <a:p>
            <a:pPr eaLnBrk="1" hangingPunct="1"/>
            <a:r>
              <a:rPr lang="tr-TR" altLang="tr-TR" sz="4400" smtClean="0"/>
              <a:t>Ortaçağın Batı dünyasına göre en büyük düşünürü…</a:t>
            </a:r>
          </a:p>
          <a:p>
            <a:pPr eaLnBrk="1" hangingPunct="1">
              <a:buFontTx/>
              <a:buNone/>
            </a:pPr>
            <a:endParaRPr lang="tr-TR" altLang="tr-TR" sz="4400" smtClean="0"/>
          </a:p>
        </p:txBody>
      </p:sp>
      <p:sp>
        <p:nvSpPr>
          <p:cNvPr id="6656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853F5F6F-E87B-4C45-A372-525FE769BCC0}" type="slidenum">
              <a:rPr lang="tr-TR" altLang="tr-TR" sz="1200" smtClean="0">
                <a:solidFill>
                  <a:srgbClr val="A93C93"/>
                </a:solidFill>
                <a:latin typeface="Arial" panose="020B0604020202020204" pitchFamily="34" charset="0"/>
              </a:rPr>
              <a:pPr>
                <a:spcBef>
                  <a:spcPct val="0"/>
                </a:spcBef>
                <a:buClrTx/>
                <a:buSzTx/>
                <a:buFontTx/>
                <a:buNone/>
              </a:pPr>
              <a:t>31</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006877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endParaRPr lang="tr-TR" altLang="tr-TR" sz="4000" b="1" i="1" smtClean="0"/>
          </a:p>
        </p:txBody>
      </p:sp>
      <p:sp>
        <p:nvSpPr>
          <p:cNvPr id="67587" name="Rectangle 3"/>
          <p:cNvSpPr>
            <a:spLocks noGrp="1" noChangeArrowheads="1"/>
          </p:cNvSpPr>
          <p:nvPr>
            <p:ph idx="1"/>
          </p:nvPr>
        </p:nvSpPr>
        <p:spPr/>
        <p:txBody>
          <a:bodyPr/>
          <a:lstStyle/>
          <a:p>
            <a:pPr eaLnBrk="1" hangingPunct="1"/>
            <a:endParaRPr lang="tr-TR" altLang="tr-TR" smtClean="0"/>
          </a:p>
        </p:txBody>
      </p:sp>
      <p:pic>
        <p:nvPicPr>
          <p:cNvPr id="67588" name="Picture 5" descr="St%20Thomas%20Aquinas(1)%231%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0"/>
            <a:ext cx="82089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55064BB-0C8C-4390-9C4F-D479480D4238}" type="slidenum">
              <a:rPr lang="tr-TR" altLang="tr-TR" sz="1200" smtClean="0">
                <a:solidFill>
                  <a:srgbClr val="A93C93"/>
                </a:solidFill>
                <a:latin typeface="Arial" panose="020B0604020202020204" pitchFamily="34" charset="0"/>
              </a:rPr>
              <a:pPr>
                <a:spcBef>
                  <a:spcPct val="0"/>
                </a:spcBef>
                <a:buClrTx/>
                <a:buSzTx/>
                <a:buFontTx/>
                <a:buNone/>
              </a:pPr>
              <a:t>32</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153694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tr-TR" altLang="tr-TR" b="1" i="1" smtClean="0"/>
              <a:t>Aquinolu Thomas</a:t>
            </a:r>
          </a:p>
        </p:txBody>
      </p:sp>
      <p:sp>
        <p:nvSpPr>
          <p:cNvPr id="68611" name="Rectangle 3"/>
          <p:cNvSpPr>
            <a:spLocks noGrp="1" noChangeArrowheads="1"/>
          </p:cNvSpPr>
          <p:nvPr>
            <p:ph idx="1"/>
          </p:nvPr>
        </p:nvSpPr>
        <p:spPr/>
        <p:txBody>
          <a:bodyPr/>
          <a:lstStyle/>
          <a:p>
            <a:pPr marL="609600" indent="-609600" eaLnBrk="1" hangingPunct="1"/>
            <a:endParaRPr lang="tr-TR" altLang="tr-TR" smtClean="0"/>
          </a:p>
          <a:p>
            <a:pPr marL="609600" indent="-609600" algn="just" eaLnBrk="1" hangingPunct="1"/>
            <a:r>
              <a:rPr lang="tr-TR" altLang="tr-TR" smtClean="0"/>
              <a:t>Siyasal doktrininin temelinde, zalim ve keyfi iktidarı sınırlama kaygısı çok önemli rol oynar. </a:t>
            </a:r>
          </a:p>
          <a:p>
            <a:pPr marL="609600" indent="-609600" algn="just" eaLnBrk="1" hangingPunct="1"/>
            <a:r>
              <a:rPr lang="tr-TR" altLang="tr-TR" smtClean="0"/>
              <a:t>Kral da dahil olmak üzere tüm insanlar, tanrının iradesi anlamına gelen ilahi yasalara tabidir. Bu ilahi yasa, doğal bir yasadır. </a:t>
            </a:r>
            <a:endParaRPr lang="tr-TR" altLang="tr-TR" sz="3600" smtClean="0"/>
          </a:p>
          <a:p>
            <a:pPr marL="609600" indent="-609600" eaLnBrk="1" hangingPunct="1"/>
            <a:endParaRPr lang="tr-TR" altLang="tr-TR" smtClean="0"/>
          </a:p>
        </p:txBody>
      </p:sp>
      <p:sp>
        <p:nvSpPr>
          <p:cNvPr id="686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B50C0143-F87A-4F3C-945B-EE9690471C20}" type="slidenum">
              <a:rPr lang="tr-TR" altLang="tr-TR" sz="1200" smtClean="0">
                <a:solidFill>
                  <a:srgbClr val="A93C93"/>
                </a:solidFill>
                <a:latin typeface="Arial" panose="020B0604020202020204" pitchFamily="34" charset="0"/>
              </a:rPr>
              <a:pPr>
                <a:spcBef>
                  <a:spcPct val="0"/>
                </a:spcBef>
                <a:buClrTx/>
                <a:buSzTx/>
                <a:buFontTx/>
                <a:buNone/>
              </a:pPr>
              <a:t>33</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961018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Direnme Hakkı</a:t>
            </a:r>
          </a:p>
        </p:txBody>
      </p:sp>
      <p:sp>
        <p:nvSpPr>
          <p:cNvPr id="69635" name="Rectangle 3"/>
          <p:cNvSpPr>
            <a:spLocks noGrp="1" noChangeArrowheads="1"/>
          </p:cNvSpPr>
          <p:nvPr>
            <p:ph idx="1"/>
          </p:nvPr>
        </p:nvSpPr>
        <p:spPr/>
        <p:txBody>
          <a:bodyPr/>
          <a:lstStyle/>
          <a:p>
            <a:pPr eaLnBrk="1" hangingPunct="1"/>
            <a:endParaRPr lang="tr-TR" altLang="tr-TR" smtClean="0"/>
          </a:p>
          <a:p>
            <a:pPr algn="just" eaLnBrk="1" hangingPunct="1"/>
            <a:r>
              <a:rPr lang="tr-TR" altLang="tr-TR" sz="3600" smtClean="0"/>
              <a:t>Hükümdar yönetilenlere zulmedemez. Ancak hükümdar, ilahi ve ebedi yasaya ve akıl yolu ile bulunan doğal yasaya aykırı davranır da bireylere zulmederse, </a:t>
            </a:r>
            <a:r>
              <a:rPr lang="tr-TR" altLang="tr-TR" sz="3600" b="1" smtClean="0"/>
              <a:t>bireyler buna uymak zorunda değildirler…</a:t>
            </a:r>
            <a:r>
              <a:rPr lang="tr-TR" altLang="tr-TR" sz="3600" smtClean="0"/>
              <a:t> </a:t>
            </a:r>
          </a:p>
        </p:txBody>
      </p:sp>
      <p:sp>
        <p:nvSpPr>
          <p:cNvPr id="696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0B04E42-AF67-4542-A111-8D70CCC0EE13}" type="slidenum">
              <a:rPr lang="tr-TR" altLang="tr-TR" sz="1200" smtClean="0">
                <a:solidFill>
                  <a:srgbClr val="A93C93"/>
                </a:solidFill>
                <a:latin typeface="Arial" panose="020B0604020202020204" pitchFamily="34" charset="0"/>
              </a:rPr>
              <a:pPr>
                <a:spcBef>
                  <a:spcPct val="0"/>
                </a:spcBef>
                <a:buClrTx/>
                <a:buSzTx/>
                <a:buFontTx/>
                <a:buNone/>
              </a:pPr>
              <a:t>34</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385483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İktidarın Kaynağı</a:t>
            </a:r>
          </a:p>
        </p:txBody>
      </p:sp>
      <p:sp>
        <p:nvSpPr>
          <p:cNvPr id="70659" name="Rectangle 3"/>
          <p:cNvSpPr>
            <a:spLocks noGrp="1" noChangeArrowheads="1"/>
          </p:cNvSpPr>
          <p:nvPr>
            <p:ph idx="1"/>
          </p:nvPr>
        </p:nvSpPr>
        <p:spPr/>
        <p:txBody>
          <a:bodyPr/>
          <a:lstStyle/>
          <a:p>
            <a:pPr eaLnBrk="1" hangingPunct="1">
              <a:lnSpc>
                <a:spcPct val="90000"/>
              </a:lnSpc>
            </a:pPr>
            <a:endParaRPr lang="tr-TR" altLang="tr-TR" sz="2400" smtClean="0"/>
          </a:p>
          <a:p>
            <a:pPr eaLnBrk="1" hangingPunct="1">
              <a:lnSpc>
                <a:spcPct val="90000"/>
              </a:lnSpc>
            </a:pPr>
            <a:r>
              <a:rPr lang="tr-TR" altLang="tr-TR" sz="7200" smtClean="0"/>
              <a:t>İktidar TANRI’dan, </a:t>
            </a:r>
            <a:r>
              <a:rPr lang="tr-TR" altLang="tr-TR" sz="6000" i="1" u="sng" smtClean="0"/>
              <a:t>HALK ARACILIĞIYLA</a:t>
            </a:r>
            <a:r>
              <a:rPr lang="tr-TR" altLang="tr-TR" sz="7200" smtClean="0"/>
              <a:t> gelir... </a:t>
            </a:r>
          </a:p>
        </p:txBody>
      </p:sp>
      <p:sp>
        <p:nvSpPr>
          <p:cNvPr id="7066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434B6AF-F0CD-4094-970D-B76159A0133B}" type="slidenum">
              <a:rPr lang="tr-TR" altLang="tr-TR" sz="1200" smtClean="0">
                <a:solidFill>
                  <a:srgbClr val="A93C93"/>
                </a:solidFill>
                <a:latin typeface="Arial" panose="020B0604020202020204" pitchFamily="34" charset="0"/>
              </a:rPr>
              <a:pPr>
                <a:spcBef>
                  <a:spcPct val="0"/>
                </a:spcBef>
                <a:buClrTx/>
                <a:buSzTx/>
                <a:buFontTx/>
                <a:buNone/>
              </a:pPr>
              <a:t>35</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930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İktidarın Kaynağı</a:t>
            </a:r>
          </a:p>
        </p:txBody>
      </p:sp>
      <p:sp>
        <p:nvSpPr>
          <p:cNvPr id="71683" name="Rectangle 3"/>
          <p:cNvSpPr>
            <a:spLocks noGrp="1" noChangeArrowheads="1"/>
          </p:cNvSpPr>
          <p:nvPr>
            <p:ph idx="1"/>
          </p:nvPr>
        </p:nvSpPr>
        <p:spPr/>
        <p:txBody>
          <a:bodyPr/>
          <a:lstStyle/>
          <a:p>
            <a:pPr eaLnBrk="1" hangingPunct="1"/>
            <a:endParaRPr lang="tr-TR" altLang="tr-TR" smtClean="0"/>
          </a:p>
          <a:p>
            <a:pPr algn="just" eaLnBrk="1" hangingPunct="1"/>
            <a:r>
              <a:rPr lang="tr-TR" altLang="tr-TR" smtClean="0"/>
              <a:t>Tanrı, iktidarın nasıl kullanılacağını bildirmemiştir. </a:t>
            </a:r>
          </a:p>
          <a:p>
            <a:pPr algn="just" eaLnBrk="1" hangingPunct="1"/>
            <a:r>
              <a:rPr lang="tr-TR" altLang="tr-TR" smtClean="0"/>
              <a:t>İktidarın en başta gelen yetkisi, yasa yapmadır. Bu yetki ise, tüm topluluğa, yani halka ya da onu temsil edenlere ait bir haktır… </a:t>
            </a:r>
          </a:p>
        </p:txBody>
      </p:sp>
      <p:sp>
        <p:nvSpPr>
          <p:cNvPr id="716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7D5FD012-794B-4EF0-B99D-A2E49271B8C8}" type="slidenum">
              <a:rPr lang="tr-TR" altLang="tr-TR" sz="1200" smtClean="0">
                <a:solidFill>
                  <a:srgbClr val="A93C93"/>
                </a:solidFill>
                <a:latin typeface="Arial" panose="020B0604020202020204" pitchFamily="34" charset="0"/>
              </a:rPr>
              <a:pPr>
                <a:spcBef>
                  <a:spcPct val="0"/>
                </a:spcBef>
                <a:buClrTx/>
                <a:buSzTx/>
                <a:buFontTx/>
                <a:buNone/>
              </a:pPr>
              <a:t>36</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687336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Din ve Dünya İşleri</a:t>
            </a:r>
          </a:p>
        </p:txBody>
      </p:sp>
      <p:sp>
        <p:nvSpPr>
          <p:cNvPr id="72707" name="Rectangle 3"/>
          <p:cNvSpPr>
            <a:spLocks noGrp="1" noChangeArrowheads="1"/>
          </p:cNvSpPr>
          <p:nvPr>
            <p:ph idx="1"/>
          </p:nvPr>
        </p:nvSpPr>
        <p:spPr/>
        <p:txBody>
          <a:bodyPr/>
          <a:lstStyle/>
          <a:p>
            <a:pPr algn="just" eaLnBrk="1" hangingPunct="1">
              <a:lnSpc>
                <a:spcPct val="90000"/>
              </a:lnSpc>
            </a:pPr>
            <a:r>
              <a:rPr lang="tr-TR" altLang="tr-TR" smtClean="0"/>
              <a:t>Thomas Aquinas, dini ve dünyevi otoritelerin birbirlerinden ayrı olduğunu, yeryüzü işleri ile uğraşan devlet gücü ile ahiret işleri ile uğraşan otoritenin birbirinden ayrılmasını, birbirlerinin alanlarına karışmamaları gerektiğini belirtir. </a:t>
            </a:r>
          </a:p>
          <a:p>
            <a:pPr algn="just" eaLnBrk="1" hangingPunct="1">
              <a:lnSpc>
                <a:spcPct val="90000"/>
              </a:lnSpc>
            </a:pPr>
            <a:r>
              <a:rPr lang="tr-TR" altLang="tr-TR" smtClean="0"/>
              <a:t>Yine de dini otoriteye dolaylı bir üstünlük tanır.</a:t>
            </a:r>
          </a:p>
        </p:txBody>
      </p:sp>
      <p:sp>
        <p:nvSpPr>
          <p:cNvPr id="7270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CCA3BCCF-6C1F-4765-BEC5-9DC40F7E8F00}" type="slidenum">
              <a:rPr lang="tr-TR" altLang="tr-TR" sz="1200" smtClean="0">
                <a:solidFill>
                  <a:srgbClr val="A93C93"/>
                </a:solidFill>
                <a:latin typeface="Arial" panose="020B0604020202020204" pitchFamily="34" charset="0"/>
              </a:rPr>
              <a:pPr>
                <a:spcBef>
                  <a:spcPct val="0"/>
                </a:spcBef>
                <a:buClrTx/>
                <a:buSzTx/>
                <a:buFontTx/>
                <a:buNone/>
              </a:pPr>
              <a:t>37</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359716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pPr eaLnBrk="1" fontAlgn="auto" hangingPunct="1">
              <a:spcAft>
                <a:spcPts val="0"/>
              </a:spcAft>
              <a:defRPr/>
            </a:pPr>
            <a:r>
              <a:rPr lang="tr-TR" b="1" i="1" smtClean="0"/>
              <a:t>Aquinolu Thomas: Özgürlükçü değildir.</a:t>
            </a:r>
          </a:p>
        </p:txBody>
      </p:sp>
      <p:sp>
        <p:nvSpPr>
          <p:cNvPr id="73731" name="Rectangle 3"/>
          <p:cNvSpPr>
            <a:spLocks noGrp="1" noChangeArrowheads="1"/>
          </p:cNvSpPr>
          <p:nvPr>
            <p:ph idx="1"/>
          </p:nvPr>
        </p:nvSpPr>
        <p:spPr/>
        <p:txBody>
          <a:bodyPr/>
          <a:lstStyle/>
          <a:p>
            <a:pPr eaLnBrk="1" hangingPunct="1"/>
            <a:endParaRPr lang="tr-TR" altLang="tr-TR" smtClean="0"/>
          </a:p>
          <a:p>
            <a:pPr algn="just" eaLnBrk="1" hangingPunct="1"/>
            <a:r>
              <a:rPr lang="tr-TR" altLang="tr-TR" smtClean="0"/>
              <a:t>Kölelik kurumunu savunur (Aristo’ya paralel olarak)</a:t>
            </a:r>
          </a:p>
          <a:p>
            <a:pPr algn="just" eaLnBrk="1" hangingPunct="1"/>
            <a:r>
              <a:rPr lang="tr-TR" altLang="tr-TR" smtClean="0"/>
              <a:t>Vicdan hürriyetini de reddeder: Kilisenin vicdanlar üzerindeki etkisi mutlaktır ve bu konu hoşgörü götürmez. Dine fesat karıştırmanın cezası yalnızca aforoz değil, aynı zamanda da ölümdür… </a:t>
            </a:r>
          </a:p>
        </p:txBody>
      </p:sp>
      <p:sp>
        <p:nvSpPr>
          <p:cNvPr id="7373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884BDEA2-4B1F-47D9-8BB7-94D93946684F}" type="slidenum">
              <a:rPr lang="tr-TR" altLang="tr-TR" sz="1200" smtClean="0">
                <a:solidFill>
                  <a:srgbClr val="A93C93"/>
                </a:solidFill>
                <a:latin typeface="Arial" panose="020B0604020202020204" pitchFamily="34" charset="0"/>
              </a:rPr>
              <a:pPr>
                <a:spcBef>
                  <a:spcPct val="0"/>
                </a:spcBef>
                <a:buClrTx/>
                <a:buSzTx/>
                <a:buFontTx/>
                <a:buNone/>
              </a:pPr>
              <a:t>38</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47988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pPr eaLnBrk="1" fontAlgn="auto" hangingPunct="1">
              <a:spcAft>
                <a:spcPts val="0"/>
              </a:spcAft>
              <a:defRPr/>
            </a:pPr>
            <a:r>
              <a:rPr lang="tr-TR" smtClean="0"/>
              <a:t>Padovalı Marsilius (Marsilius Patavinus) (1270-1340) </a:t>
            </a:r>
          </a:p>
        </p:txBody>
      </p:sp>
      <p:sp>
        <p:nvSpPr>
          <p:cNvPr id="74755" name="Rectangle 3"/>
          <p:cNvSpPr>
            <a:spLocks noGrp="1" noChangeArrowheads="1"/>
          </p:cNvSpPr>
          <p:nvPr>
            <p:ph idx="1"/>
          </p:nvPr>
        </p:nvSpPr>
        <p:spPr/>
        <p:txBody>
          <a:bodyPr/>
          <a:lstStyle/>
          <a:p>
            <a:pPr eaLnBrk="1" hangingPunct="1"/>
            <a:endParaRPr lang="tr-TR" altLang="tr-TR" smtClean="0"/>
          </a:p>
          <a:p>
            <a:pPr eaLnBrk="1" hangingPunct="1">
              <a:buFontTx/>
              <a:buNone/>
            </a:pPr>
            <a:r>
              <a:rPr lang="tr-TR" altLang="tr-TR" sz="4000" smtClean="0"/>
              <a:t>Devrine göre çok ilerici görüşler…</a:t>
            </a:r>
          </a:p>
          <a:p>
            <a:pPr eaLnBrk="1" hangingPunct="1">
              <a:buFontTx/>
              <a:buNone/>
            </a:pPr>
            <a:r>
              <a:rPr lang="tr-TR" altLang="tr-TR" sz="4000" smtClean="0"/>
              <a:t>Doğal hukuku müphem bulur…</a:t>
            </a:r>
          </a:p>
        </p:txBody>
      </p:sp>
      <p:sp>
        <p:nvSpPr>
          <p:cNvPr id="7475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0B71617C-78A9-4316-BC8E-5C8265008125}" type="slidenum">
              <a:rPr lang="tr-TR" altLang="tr-TR" sz="1200" smtClean="0">
                <a:solidFill>
                  <a:srgbClr val="A93C93"/>
                </a:solidFill>
                <a:latin typeface="Arial" panose="020B0604020202020204" pitchFamily="34" charset="0"/>
              </a:rPr>
              <a:pPr>
                <a:spcBef>
                  <a:spcPct val="0"/>
                </a:spcBef>
                <a:buClrTx/>
                <a:buSzTx/>
                <a:buFontTx/>
                <a:buNone/>
              </a:pPr>
              <a:t>39</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19878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normAutofit fontScale="90000"/>
          </a:bodyPr>
          <a:lstStyle/>
          <a:p>
            <a:pPr eaLnBrk="1" fontAlgn="auto" hangingPunct="1">
              <a:spcAft>
                <a:spcPts val="0"/>
              </a:spcAft>
              <a:defRPr/>
            </a:pPr>
            <a:r>
              <a:rPr lang="tr-TR" smtClean="0"/>
              <a:t>Fransa’da ve Almanya’da Feodalite</a:t>
            </a:r>
          </a:p>
        </p:txBody>
      </p:sp>
      <p:sp>
        <p:nvSpPr>
          <p:cNvPr id="9219" name="2 İçerik Yer Tutucusu"/>
          <p:cNvSpPr>
            <a:spLocks noGrp="1"/>
          </p:cNvSpPr>
          <p:nvPr>
            <p:ph idx="1"/>
          </p:nvPr>
        </p:nvSpPr>
        <p:spPr/>
        <p:txBody>
          <a:bodyPr/>
          <a:lstStyle/>
          <a:p>
            <a:pPr algn="just" eaLnBrk="1" hangingPunct="1"/>
            <a:r>
              <a:rPr lang="tr-TR" altLang="tr-TR" smtClean="0"/>
              <a:t>Fransa’da, ani bir değişim, evrim sonucunda feodal düzenden modern devlete geçildiği görülür.</a:t>
            </a:r>
          </a:p>
          <a:p>
            <a:pPr algn="just" eaLnBrk="1" hangingPunct="1"/>
            <a:r>
              <a:rPr lang="tr-TR" altLang="tr-TR" smtClean="0"/>
              <a:t>Almanya, bir taraftan birliğini geç tamamlayarak modern devlete en son geçen ülke olmuş, diğer taraftan da feodal unsurları tam anlamıyla tasfiye etmeden geçişi sağlamıştır. Nazi rejimini doğurmuştur.</a:t>
            </a:r>
          </a:p>
        </p:txBody>
      </p:sp>
      <p:sp>
        <p:nvSpPr>
          <p:cNvPr id="922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CBEB9946-B4DE-4734-BB24-D8A1AA41CD05}" type="slidenum">
              <a:rPr lang="tr-TR" altLang="tr-TR" sz="1200" smtClean="0">
                <a:solidFill>
                  <a:srgbClr val="A93C93"/>
                </a:solidFill>
                <a:latin typeface="Arial" panose="020B0604020202020204" pitchFamily="34" charset="0"/>
              </a:rPr>
              <a:pPr>
                <a:spcBef>
                  <a:spcPct val="0"/>
                </a:spcBef>
                <a:buClrTx/>
                <a:buSzTx/>
                <a:buFontTx/>
                <a:buNone/>
              </a:pPr>
              <a:t>4</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742282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4213" y="549275"/>
            <a:ext cx="6911975" cy="538163"/>
          </a:xfrm>
        </p:spPr>
        <p:txBody>
          <a:bodyPr>
            <a:normAutofit fontScale="90000"/>
          </a:bodyPr>
          <a:lstStyle/>
          <a:p>
            <a:pPr eaLnBrk="1" hangingPunct="1"/>
            <a:r>
              <a:rPr lang="tr-TR" altLang="tr-TR" sz="4800" smtClean="0"/>
              <a:t>Padovalı Marsilius</a:t>
            </a:r>
          </a:p>
        </p:txBody>
      </p:sp>
      <p:sp>
        <p:nvSpPr>
          <p:cNvPr id="75779" name="Rectangle 3"/>
          <p:cNvSpPr>
            <a:spLocks noGrp="1" noChangeArrowheads="1"/>
          </p:cNvSpPr>
          <p:nvPr>
            <p:ph idx="1"/>
          </p:nvPr>
        </p:nvSpPr>
        <p:spPr/>
        <p:txBody>
          <a:bodyPr/>
          <a:lstStyle/>
          <a:p>
            <a:pPr eaLnBrk="1" hangingPunct="1">
              <a:buFontTx/>
              <a:buNone/>
            </a:pPr>
            <a:endParaRPr lang="tr-TR" altLang="tr-TR" smtClean="0"/>
          </a:p>
          <a:p>
            <a:pPr eaLnBrk="1" hangingPunct="1"/>
            <a:endParaRPr lang="tr-TR" altLang="tr-TR" smtClean="0"/>
          </a:p>
        </p:txBody>
      </p:sp>
      <p:pic>
        <p:nvPicPr>
          <p:cNvPr id="75780" name="Picture 5" descr="3772874999_7b1b9fb4f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211263"/>
            <a:ext cx="6626225"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8AFFE15B-70E3-4309-9E25-1BA2690C8196}" type="slidenum">
              <a:rPr lang="tr-TR" altLang="tr-TR" sz="1200" smtClean="0">
                <a:solidFill>
                  <a:srgbClr val="A93C93"/>
                </a:solidFill>
                <a:latin typeface="Arial" panose="020B0604020202020204" pitchFamily="34" charset="0"/>
              </a:rPr>
              <a:pPr>
                <a:spcBef>
                  <a:spcPct val="0"/>
                </a:spcBef>
                <a:buClrTx/>
                <a:buSzTx/>
                <a:buFontTx/>
                <a:buNone/>
              </a:pPr>
              <a:t>40</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514483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pPr eaLnBrk="1" fontAlgn="auto" hangingPunct="1">
              <a:spcAft>
                <a:spcPts val="0"/>
              </a:spcAft>
              <a:defRPr/>
            </a:pPr>
            <a:r>
              <a:rPr lang="tr-TR" smtClean="0"/>
              <a:t>Padovalı Marsilius: İktidarın Kaynağı</a:t>
            </a:r>
          </a:p>
        </p:txBody>
      </p:sp>
      <p:sp>
        <p:nvSpPr>
          <p:cNvPr id="76803" name="Rectangle 3"/>
          <p:cNvSpPr>
            <a:spLocks noGrp="1" noChangeArrowheads="1"/>
          </p:cNvSpPr>
          <p:nvPr>
            <p:ph idx="1"/>
          </p:nvPr>
        </p:nvSpPr>
        <p:spPr/>
        <p:txBody>
          <a:bodyPr/>
          <a:lstStyle/>
          <a:p>
            <a:pPr eaLnBrk="1" hangingPunct="1"/>
            <a:endParaRPr lang="tr-TR" altLang="tr-TR" smtClean="0"/>
          </a:p>
          <a:p>
            <a:pPr algn="just" eaLnBrk="1" hangingPunct="1"/>
            <a:r>
              <a:rPr lang="tr-TR" altLang="tr-TR" smtClean="0"/>
              <a:t>İKTİDAR, DOĞRUDAN DOĞRUYA HALKTAN GELİR. Halk, siyasal iktidarı kimseye terk etmiş değildir. </a:t>
            </a:r>
          </a:p>
          <a:p>
            <a:pPr eaLnBrk="1" hangingPunct="1">
              <a:buFontTx/>
              <a:buNone/>
            </a:pPr>
            <a:endParaRPr lang="tr-TR" altLang="tr-TR" smtClean="0"/>
          </a:p>
          <a:p>
            <a:pPr algn="just" eaLnBrk="1" hangingPunct="1"/>
            <a:r>
              <a:rPr lang="tr-TR" altLang="tr-TR" smtClean="0"/>
              <a:t>H</a:t>
            </a:r>
            <a:r>
              <a:rPr lang="tr-TR" altLang="tr-TR" b="1" smtClean="0"/>
              <a:t>alkın yasaların yapılmasına doğrudan katılmalarının gerekli olduğunu savunur</a:t>
            </a:r>
            <a:r>
              <a:rPr lang="tr-TR" altLang="tr-TR" smtClean="0"/>
              <a:t>. </a:t>
            </a:r>
          </a:p>
        </p:txBody>
      </p:sp>
      <p:sp>
        <p:nvSpPr>
          <p:cNvPr id="7680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D6C88DDA-FB81-4297-A6A8-9A40A9D76CF5}" type="slidenum">
              <a:rPr lang="tr-TR" altLang="tr-TR" sz="1200" smtClean="0">
                <a:solidFill>
                  <a:srgbClr val="A93C93"/>
                </a:solidFill>
                <a:latin typeface="Arial" panose="020B0604020202020204" pitchFamily="34" charset="0"/>
              </a:rPr>
              <a:pPr>
                <a:spcBef>
                  <a:spcPct val="0"/>
                </a:spcBef>
                <a:buClrTx/>
                <a:buSzTx/>
                <a:buFontTx/>
                <a:buNone/>
              </a:pPr>
              <a:t>41</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23608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tr-TR" altLang="tr-TR" smtClean="0"/>
              <a:t>Padovalı Marsilius</a:t>
            </a:r>
          </a:p>
        </p:txBody>
      </p:sp>
      <p:sp>
        <p:nvSpPr>
          <p:cNvPr id="77827" name="Rectangle 3"/>
          <p:cNvSpPr>
            <a:spLocks noGrp="1" noChangeArrowheads="1"/>
          </p:cNvSpPr>
          <p:nvPr>
            <p:ph idx="1"/>
          </p:nvPr>
        </p:nvSpPr>
        <p:spPr/>
        <p:txBody>
          <a:bodyPr/>
          <a:lstStyle/>
          <a:p>
            <a:pPr marL="660400" indent="-660400" algn="just" eaLnBrk="1" hangingPunct="1"/>
            <a:r>
              <a:rPr lang="tr-TR" altLang="tr-TR" smtClean="0"/>
              <a:t>“Barışın Savunucusu” adlı eserinde, demokratik bir sistemin üç temel unsurunu açıkça belirtmiştir: </a:t>
            </a:r>
          </a:p>
          <a:p>
            <a:pPr marL="1435100" lvl="2" indent="-577850" algn="just" eaLnBrk="1" hangingPunct="1"/>
            <a:r>
              <a:rPr lang="tr-TR" altLang="tr-TR" smtClean="0"/>
              <a:t>yasama yetkisi halktadır;</a:t>
            </a:r>
          </a:p>
          <a:p>
            <a:pPr marL="1435100" lvl="2" indent="-577850" algn="just" eaLnBrk="1" hangingPunct="1"/>
            <a:r>
              <a:rPr lang="tr-TR" altLang="tr-TR" smtClean="0"/>
              <a:t>yürütme organını yasama organı belirler;</a:t>
            </a:r>
          </a:p>
          <a:p>
            <a:pPr marL="1435100" lvl="2" indent="-577850" algn="just" eaLnBrk="1" hangingPunct="1"/>
            <a:r>
              <a:rPr lang="tr-TR" altLang="tr-TR" smtClean="0"/>
              <a:t>yasama organı yürütmeyi her zaman denetleyebilir ve görevini iyi yapamadığı zaman her zaman iktidardan uzaklaştırabilir </a:t>
            </a:r>
          </a:p>
        </p:txBody>
      </p:sp>
      <p:sp>
        <p:nvSpPr>
          <p:cNvPr id="7782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E33DF82F-5C7C-45AF-A6A1-C1A9FAC7556C}" type="slidenum">
              <a:rPr lang="tr-TR" altLang="tr-TR" sz="1200" smtClean="0">
                <a:solidFill>
                  <a:srgbClr val="A93C93"/>
                </a:solidFill>
                <a:latin typeface="Arial" panose="020B0604020202020204" pitchFamily="34" charset="0"/>
              </a:rPr>
              <a:pPr>
                <a:spcBef>
                  <a:spcPct val="0"/>
                </a:spcBef>
                <a:buClrTx/>
                <a:buSzTx/>
                <a:buFontTx/>
                <a:buNone/>
              </a:pPr>
              <a:t>42</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7172381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pPr eaLnBrk="1" fontAlgn="auto" hangingPunct="1">
              <a:spcAft>
                <a:spcPts val="0"/>
              </a:spcAft>
              <a:defRPr/>
            </a:pPr>
            <a:r>
              <a:rPr lang="tr-TR" smtClean="0"/>
              <a:t>Padovalı Marsilius: Vicdan Hürriyeti</a:t>
            </a:r>
          </a:p>
        </p:txBody>
      </p:sp>
      <p:sp>
        <p:nvSpPr>
          <p:cNvPr id="78851" name="Rectangle 3"/>
          <p:cNvSpPr>
            <a:spLocks noGrp="1" noChangeArrowheads="1"/>
          </p:cNvSpPr>
          <p:nvPr>
            <p:ph idx="1"/>
          </p:nvPr>
        </p:nvSpPr>
        <p:spPr/>
        <p:txBody>
          <a:bodyPr/>
          <a:lstStyle/>
          <a:p>
            <a:pPr algn="just" eaLnBrk="1" hangingPunct="1"/>
            <a:r>
              <a:rPr lang="tr-TR" altLang="tr-TR" smtClean="0"/>
              <a:t>Aquinolu Thomas’ın aksine vicdan hürriyetinin varlığını savunur. </a:t>
            </a:r>
          </a:p>
          <a:p>
            <a:pPr algn="just" eaLnBrk="1" hangingPunct="1"/>
            <a:r>
              <a:rPr lang="tr-TR" altLang="tr-TR" smtClean="0"/>
              <a:t>Ona göre din adamları insanlara ancak iyi yolu gösterebilirler, ancak kimseyi zor kullanarak bu yola sevk edemezler. Kimseye zorla iman aşılanamaz… </a:t>
            </a:r>
          </a:p>
        </p:txBody>
      </p:sp>
      <p:sp>
        <p:nvSpPr>
          <p:cNvPr id="7885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7E2862E-2360-4C16-A026-09ED292B49D6}" type="slidenum">
              <a:rPr lang="tr-TR" altLang="tr-TR" sz="1200" smtClean="0">
                <a:solidFill>
                  <a:srgbClr val="A93C93"/>
                </a:solidFill>
                <a:latin typeface="Arial" panose="020B0604020202020204" pitchFamily="34" charset="0"/>
              </a:rPr>
              <a:pPr>
                <a:spcBef>
                  <a:spcPct val="0"/>
                </a:spcBef>
                <a:buClrTx/>
                <a:buSzTx/>
                <a:buFontTx/>
                <a:buNone/>
              </a:pPr>
              <a:t>43</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41747904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tr-TR" altLang="tr-TR" sz="3600" smtClean="0"/>
              <a:t>FEODAL AVRUPA’DA İKTİDARIN KAYNAĞI HAKKINDAKİ GÖRÜŞLER</a:t>
            </a:r>
          </a:p>
        </p:txBody>
      </p:sp>
      <p:sp>
        <p:nvSpPr>
          <p:cNvPr id="79875" name="Rectangle 3"/>
          <p:cNvSpPr>
            <a:spLocks noGrp="1" noChangeArrowheads="1"/>
          </p:cNvSpPr>
          <p:nvPr>
            <p:ph idx="1"/>
          </p:nvPr>
        </p:nvSpPr>
        <p:spPr/>
        <p:txBody>
          <a:bodyPr/>
          <a:lstStyle/>
          <a:p>
            <a:pPr eaLnBrk="1" hangingPunct="1"/>
            <a:endParaRPr lang="tr-TR" altLang="tr-TR" smtClean="0"/>
          </a:p>
          <a:p>
            <a:pPr algn="just" eaLnBrk="1" hangingPunct="1"/>
            <a:r>
              <a:rPr lang="tr-TR" altLang="tr-TR" smtClean="0"/>
              <a:t>Klasik Ortaçağ Görüşü	: Tüm iktidarlar Tanrıdan Gelir</a:t>
            </a:r>
          </a:p>
          <a:p>
            <a:pPr algn="just" eaLnBrk="1" hangingPunct="1"/>
            <a:r>
              <a:rPr lang="tr-TR" altLang="tr-TR" smtClean="0"/>
              <a:t>Aquinolu Thomas		: İktidar Tanrı’dan </a:t>
            </a:r>
            <a:r>
              <a:rPr lang="tr-TR" altLang="tr-TR" u="sng" smtClean="0"/>
              <a:t>halk aracılığıyla </a:t>
            </a:r>
            <a:r>
              <a:rPr lang="tr-TR" altLang="tr-TR" smtClean="0"/>
              <a:t>gelir.</a:t>
            </a:r>
          </a:p>
          <a:p>
            <a:pPr algn="just" eaLnBrk="1" hangingPunct="1"/>
            <a:r>
              <a:rPr lang="tr-TR" altLang="tr-TR" smtClean="0"/>
              <a:t>Padovalı Marsilius		: İktidar, doğrudan doğruya halktan gelir.</a:t>
            </a:r>
          </a:p>
        </p:txBody>
      </p:sp>
      <p:sp>
        <p:nvSpPr>
          <p:cNvPr id="798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7588A3AD-D194-40CF-931B-081F7E304CD6}" type="slidenum">
              <a:rPr lang="tr-TR" altLang="tr-TR" sz="1200" smtClean="0">
                <a:solidFill>
                  <a:srgbClr val="A93C93"/>
                </a:solidFill>
                <a:latin typeface="Arial" panose="020B0604020202020204" pitchFamily="34" charset="0"/>
              </a:rPr>
              <a:pPr>
                <a:spcBef>
                  <a:spcPct val="0"/>
                </a:spcBef>
                <a:buClrTx/>
                <a:buSzTx/>
                <a:buFontTx/>
                <a:buNone/>
              </a:pPr>
              <a:t>44</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293032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eaLnBrk="1" hangingPunct="1"/>
            <a:endParaRPr lang="tr-TR" altLang="tr-TR" smtClean="0"/>
          </a:p>
        </p:txBody>
      </p:sp>
      <p:sp>
        <p:nvSpPr>
          <p:cNvPr id="10243" name="2 İçerik Yer Tutucusu"/>
          <p:cNvSpPr>
            <a:spLocks noGrp="1"/>
          </p:cNvSpPr>
          <p:nvPr>
            <p:ph idx="1"/>
          </p:nvPr>
        </p:nvSpPr>
        <p:spPr>
          <a:xfrm>
            <a:off x="457200" y="1600200"/>
            <a:ext cx="8229600" cy="5043488"/>
          </a:xfrm>
        </p:spPr>
        <p:txBody>
          <a:bodyPr/>
          <a:lstStyle/>
          <a:p>
            <a:pPr eaLnBrk="1" hangingPunct="1"/>
            <a:r>
              <a:rPr lang="tr-TR" altLang="tr-TR" sz="2800" smtClean="0"/>
              <a:t>Feodalitenin geçerli olduğu dönem: Ortaçağ</a:t>
            </a:r>
          </a:p>
          <a:p>
            <a:pPr eaLnBrk="1" hangingPunct="1"/>
            <a:r>
              <a:rPr lang="tr-TR" altLang="tr-TR" sz="2800" smtClean="0"/>
              <a:t>Ortaçağ öncesi dönem:</a:t>
            </a:r>
          </a:p>
          <a:p>
            <a:pPr lvl="1" eaLnBrk="1" hangingPunct="1"/>
            <a:r>
              <a:rPr lang="tr-TR" altLang="tr-TR" smtClean="0"/>
              <a:t>“Polis”ler tarihe karışmıştır.</a:t>
            </a:r>
          </a:p>
          <a:p>
            <a:pPr lvl="1" algn="just" eaLnBrk="1" hangingPunct="1"/>
            <a:r>
              <a:rPr lang="tr-TR" altLang="tr-TR" smtClean="0"/>
              <a:t>Roma İmparatorluğu bölünmüş, çatırdamaya başlamıştır.</a:t>
            </a:r>
          </a:p>
          <a:p>
            <a:pPr lvl="1" algn="just" eaLnBrk="1" hangingPunct="1"/>
            <a:r>
              <a:rPr lang="tr-TR" altLang="tr-TR" smtClean="0"/>
              <a:t>Düşünsel alan: Antik Yunan düşünürlerinin görüşleri kaybolmuş, Epikürcü ve Stoacı okullar polisten doğan boşluğu doldurmaya çalışmışlardır.</a:t>
            </a:r>
          </a:p>
          <a:p>
            <a:pPr lvl="2" eaLnBrk="1" hangingPunct="1"/>
            <a:r>
              <a:rPr lang="tr-TR" altLang="tr-TR" sz="2000" smtClean="0"/>
              <a:t>Epikürcüler: Toplumun bir sözleşme sonucu oluştuğunu ilk kez ortaya atan okul.</a:t>
            </a:r>
          </a:p>
          <a:p>
            <a:pPr lvl="2" eaLnBrk="1" hangingPunct="1"/>
            <a:r>
              <a:rPr lang="tr-TR" altLang="tr-TR" sz="2000" smtClean="0"/>
              <a:t>Stoacılar: Doğal hukuku ileri sürmüşlerdir. (Evrensel hukuk ve yurttaşlık anlayışı/dünya vatandaşlığı)</a:t>
            </a:r>
          </a:p>
        </p:txBody>
      </p:sp>
      <p:sp>
        <p:nvSpPr>
          <p:cNvPr id="1024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C21B9A9E-B6FA-4E95-8888-8D63B41BE2A3}" type="slidenum">
              <a:rPr lang="tr-TR" altLang="tr-TR" sz="1200" smtClean="0">
                <a:solidFill>
                  <a:srgbClr val="A93C93"/>
                </a:solidFill>
                <a:latin typeface="Arial" panose="020B0604020202020204" pitchFamily="34" charset="0"/>
              </a:rPr>
              <a:pPr>
                <a:spcBef>
                  <a:spcPct val="0"/>
                </a:spcBef>
                <a:buClrTx/>
                <a:buSzTx/>
                <a:buFontTx/>
                <a:buNone/>
              </a:pPr>
              <a:t>5</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99821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pPr eaLnBrk="1" hangingPunct="1"/>
            <a:r>
              <a:rPr lang="tr-TR" altLang="tr-TR" smtClean="0"/>
              <a:t>ORTAÇAĞ NEDİR?</a:t>
            </a:r>
          </a:p>
        </p:txBody>
      </p:sp>
      <p:sp>
        <p:nvSpPr>
          <p:cNvPr id="11267" name="2 İçerik Yer Tutucusu"/>
          <p:cNvSpPr>
            <a:spLocks noGrp="1"/>
          </p:cNvSpPr>
          <p:nvPr>
            <p:ph idx="1"/>
          </p:nvPr>
        </p:nvSpPr>
        <p:spPr/>
        <p:txBody>
          <a:bodyPr/>
          <a:lstStyle/>
          <a:p>
            <a:pPr algn="just" eaLnBrk="1" hangingPunct="1"/>
            <a:r>
              <a:rPr lang="tr-TR" altLang="tr-TR" sz="2400" smtClean="0"/>
              <a:t>Kendisinden önceki ve sonraki dönemler (çağlar) arasında ‘yitik’ bir dönem, tarihin akışı içerisinde yaşanmaması gereken, onu kesintiye uğratan ya da yanlış yöne sapılan bir dönemi ifade eden ‘orta’ bir çağı yansıtan bir kavram ???</a:t>
            </a:r>
          </a:p>
          <a:p>
            <a:pPr algn="just" eaLnBrk="1" hangingPunct="1">
              <a:buFontTx/>
              <a:buNone/>
            </a:pPr>
            <a:endParaRPr lang="tr-TR" altLang="tr-TR" sz="2400" smtClean="0"/>
          </a:p>
          <a:p>
            <a:pPr algn="just" eaLnBrk="1" hangingPunct="1"/>
            <a:r>
              <a:rPr lang="tr-TR" altLang="tr-TR" sz="2400" smtClean="0"/>
              <a:t>Yeniçağ Avrupa kültürünü basitçe </a:t>
            </a:r>
            <a:r>
              <a:rPr lang="tr-TR" altLang="tr-TR" sz="2400" b="1" smtClean="0"/>
              <a:t>antik olana bir dönüş</a:t>
            </a:r>
            <a:r>
              <a:rPr lang="tr-TR" altLang="tr-TR" sz="2400" smtClean="0"/>
              <a:t>, Eski Yunan ve Roma kültürünün yeni koşullara uyarlanması olarak mı görmek gerekir?</a:t>
            </a:r>
          </a:p>
        </p:txBody>
      </p:sp>
      <p:sp>
        <p:nvSpPr>
          <p:cNvPr id="1126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94780570-C629-4258-8770-5B64582EF212}" type="slidenum">
              <a:rPr lang="tr-TR" altLang="tr-TR" sz="1200" smtClean="0">
                <a:solidFill>
                  <a:srgbClr val="A93C93"/>
                </a:solidFill>
                <a:latin typeface="Arial" panose="020B0604020202020204" pitchFamily="34" charset="0"/>
              </a:rPr>
              <a:pPr>
                <a:spcBef>
                  <a:spcPct val="0"/>
                </a:spcBef>
                <a:buClrTx/>
                <a:buSzTx/>
                <a:buFontTx/>
                <a:buNone/>
              </a:pPr>
              <a:t>6</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38582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pPr eaLnBrk="1" hangingPunct="1"/>
            <a:r>
              <a:rPr lang="tr-TR" altLang="tr-TR" smtClean="0"/>
              <a:t>ORTAÇAĞ NEDİR?</a:t>
            </a:r>
          </a:p>
        </p:txBody>
      </p:sp>
      <p:sp>
        <p:nvSpPr>
          <p:cNvPr id="12291" name="2 İçerik Yer Tutucusu"/>
          <p:cNvSpPr>
            <a:spLocks noGrp="1"/>
          </p:cNvSpPr>
          <p:nvPr>
            <p:ph idx="1"/>
          </p:nvPr>
        </p:nvSpPr>
        <p:spPr/>
        <p:txBody>
          <a:bodyPr/>
          <a:lstStyle/>
          <a:p>
            <a:pPr algn="just" eaLnBrk="1" hangingPunct="1"/>
            <a:r>
              <a:rPr lang="tr-TR" altLang="tr-TR" smtClean="0"/>
              <a:t>Karşı Görüş: </a:t>
            </a:r>
            <a:r>
              <a:rPr lang="tr-TR" altLang="tr-TR" sz="2800" smtClean="0"/>
              <a:t>Yeniçağ Avrupası’nın ekonomi ve düşünce sistemi varlığını “milattan önce beşinci yüzyılın eski Yunanı’na değil, feodal ekonomi ve ilişkiler dışında sermaye birikimine gebe kalan feodal dışı üretim ilişkilerinin yaratıcılarına” borçludur.</a:t>
            </a:r>
          </a:p>
          <a:p>
            <a:pPr algn="just" eaLnBrk="1" hangingPunct="1"/>
            <a:r>
              <a:rPr lang="tr-TR" altLang="tr-TR" sz="2800" smtClean="0"/>
              <a:t>Yeniçağın Avrupa ekonomisi ile kültürünü doğuran şey esasında </a:t>
            </a:r>
            <a:r>
              <a:rPr lang="tr-TR" altLang="tr-TR" sz="2800" i="1" smtClean="0"/>
              <a:t>Avrupa feodalizmi ile skolastisizminin karşıtı</a:t>
            </a:r>
            <a:r>
              <a:rPr lang="tr-TR" altLang="tr-TR" sz="2800" smtClean="0"/>
              <a:t> düşüncedir.</a:t>
            </a:r>
          </a:p>
        </p:txBody>
      </p:sp>
      <p:sp>
        <p:nvSpPr>
          <p:cNvPr id="1229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2618674-8763-495B-BA9F-35A2E7DA9820}" type="slidenum">
              <a:rPr lang="tr-TR" altLang="tr-TR" sz="1200" smtClean="0">
                <a:solidFill>
                  <a:srgbClr val="A93C93"/>
                </a:solidFill>
                <a:latin typeface="Arial" panose="020B0604020202020204" pitchFamily="34" charset="0"/>
              </a:rPr>
              <a:pPr>
                <a:spcBef>
                  <a:spcPct val="0"/>
                </a:spcBef>
                <a:buClrTx/>
                <a:buSzTx/>
                <a:buFontTx/>
                <a:buNone/>
              </a:pPr>
              <a:t>7</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3446116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457200" y="357188"/>
            <a:ext cx="8229600" cy="928687"/>
          </a:xfrm>
        </p:spPr>
        <p:txBody>
          <a:bodyPr/>
          <a:lstStyle/>
          <a:p>
            <a:pPr eaLnBrk="1" hangingPunct="1"/>
            <a:r>
              <a:rPr lang="tr-TR" altLang="tr-TR" smtClean="0"/>
              <a:t>ORTAÇAĞ NEDİR?</a:t>
            </a:r>
          </a:p>
        </p:txBody>
      </p:sp>
      <p:sp>
        <p:nvSpPr>
          <p:cNvPr id="13315" name="2 İçerik Yer Tutucusu"/>
          <p:cNvSpPr>
            <a:spLocks noGrp="1"/>
          </p:cNvSpPr>
          <p:nvPr>
            <p:ph idx="1"/>
          </p:nvPr>
        </p:nvSpPr>
        <p:spPr>
          <a:xfrm>
            <a:off x="457200" y="1196975"/>
            <a:ext cx="8229600" cy="4929188"/>
          </a:xfrm>
        </p:spPr>
        <p:txBody>
          <a:bodyPr/>
          <a:lstStyle/>
          <a:p>
            <a:pPr algn="just" eaLnBrk="1" hangingPunct="1"/>
            <a:r>
              <a:rPr lang="tr-TR" altLang="tr-TR" sz="2800" smtClean="0"/>
              <a:t>Ortaçağın modern düşünceye hiçbir katkısının olmadığını ileri sürmek doğru bir yaklaşım olmayacaktır. </a:t>
            </a:r>
          </a:p>
          <a:p>
            <a:pPr lvl="1" algn="just" eaLnBrk="1" hangingPunct="1"/>
            <a:r>
              <a:rPr lang="tr-TR" altLang="tr-TR" smtClean="0"/>
              <a:t>Avrupa aydınlanmasında Ortaçağ boyunca hâkim olan feodal düzen ile skolâstik zihniyet, zamanla kendi </a:t>
            </a:r>
            <a:r>
              <a:rPr lang="tr-TR" altLang="tr-TR" i="1" smtClean="0"/>
              <a:t>antitezlerini</a:t>
            </a:r>
            <a:r>
              <a:rPr lang="tr-TR" altLang="tr-TR" smtClean="0"/>
              <a:t> de üretmişlerdir</a:t>
            </a:r>
          </a:p>
          <a:p>
            <a:pPr lvl="1" algn="just" eaLnBrk="1" hangingPunct="1"/>
            <a:r>
              <a:rPr lang="tr-TR" altLang="tr-TR" smtClean="0"/>
              <a:t>Elbette bu aşamada Eski Yunan ve Roma medeniyetlerinin birikiminden de geniş ölçüde yararlanılmıştır. </a:t>
            </a:r>
          </a:p>
          <a:p>
            <a:pPr lvl="1" algn="just" eaLnBrk="1" hangingPunct="1"/>
            <a:r>
              <a:rPr lang="tr-TR" altLang="tr-TR" smtClean="0"/>
              <a:t>Bu nedenle Avrupa aydınlanmasını yalnızca Antik döneme ait değerlere bağlamak tam anlamıyla gerçeği yansıtmaz.</a:t>
            </a:r>
          </a:p>
        </p:txBody>
      </p:sp>
      <p:sp>
        <p:nvSpPr>
          <p:cNvPr id="1331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FF33513-CBDC-4DEE-9826-E55026E8B0F3}" type="slidenum">
              <a:rPr lang="tr-TR" altLang="tr-TR" sz="1200" smtClean="0">
                <a:solidFill>
                  <a:srgbClr val="A93C93"/>
                </a:solidFill>
                <a:latin typeface="Arial" panose="020B0604020202020204" pitchFamily="34" charset="0"/>
              </a:rPr>
              <a:pPr>
                <a:spcBef>
                  <a:spcPct val="0"/>
                </a:spcBef>
                <a:buClrTx/>
                <a:buSzTx/>
                <a:buFontTx/>
                <a:buNone/>
              </a:pPr>
              <a:t>8</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1009529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pPr eaLnBrk="1" hangingPunct="1"/>
            <a:r>
              <a:rPr lang="tr-TR" altLang="tr-TR" smtClean="0"/>
              <a:t>Siyasal Örgütlenme Bakımından</a:t>
            </a:r>
          </a:p>
        </p:txBody>
      </p:sp>
      <p:sp>
        <p:nvSpPr>
          <p:cNvPr id="14339" name="2 İçerik Yer Tutucusu"/>
          <p:cNvSpPr>
            <a:spLocks noGrp="1"/>
          </p:cNvSpPr>
          <p:nvPr>
            <p:ph idx="1"/>
          </p:nvPr>
        </p:nvSpPr>
        <p:spPr/>
        <p:txBody>
          <a:bodyPr/>
          <a:lstStyle/>
          <a:p>
            <a:pPr algn="just" eaLnBrk="1" hangingPunct="1"/>
            <a:r>
              <a:rPr lang="tr-TR" altLang="tr-TR" sz="2800" smtClean="0"/>
              <a:t>Modern devlet, polisin modern çağa uyarlanmış bir versiyonu değildir.</a:t>
            </a:r>
          </a:p>
          <a:p>
            <a:pPr algn="just" eaLnBrk="1" hangingPunct="1"/>
            <a:r>
              <a:rPr lang="tr-TR" altLang="tr-TR" sz="2800" u="sng" smtClean="0"/>
              <a:t>Modern devlet, Ortaçağ boyunca yaşanan toplumsal, siyasal ve ekonomik gelişmelerin ve kuramsal tartışmaların sonucunda, çok parçalı feodal düzenin tasfiye edilmesi sonucunda ortaya çıkmıştır</a:t>
            </a:r>
            <a:r>
              <a:rPr lang="tr-TR" altLang="tr-TR" sz="2800" smtClean="0"/>
              <a:t>.</a:t>
            </a:r>
          </a:p>
          <a:p>
            <a:pPr algn="just" eaLnBrk="1" hangingPunct="1"/>
            <a:r>
              <a:rPr lang="tr-TR" altLang="tr-TR" sz="2800" smtClean="0"/>
              <a:t>Modern devlet, feodal örgütlenmenin ANTİTEZİDİR.</a:t>
            </a:r>
          </a:p>
          <a:p>
            <a:pPr eaLnBrk="1" hangingPunct="1"/>
            <a:endParaRPr lang="tr-TR" altLang="tr-TR" smtClean="0"/>
          </a:p>
        </p:txBody>
      </p:sp>
      <p:sp>
        <p:nvSpPr>
          <p:cNvPr id="143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DE6C36"/>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DE6C36"/>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F9B639"/>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32BA9DFD-87E3-46F4-B925-9DB9808666D4}" type="slidenum">
              <a:rPr lang="tr-TR" altLang="tr-TR" sz="1200" smtClean="0">
                <a:solidFill>
                  <a:srgbClr val="A93C93"/>
                </a:solidFill>
                <a:latin typeface="Arial" panose="020B0604020202020204" pitchFamily="34" charset="0"/>
              </a:rPr>
              <a:pPr>
                <a:spcBef>
                  <a:spcPct val="0"/>
                </a:spcBef>
                <a:buClrTx/>
                <a:buSzTx/>
                <a:buFontTx/>
                <a:buNone/>
              </a:pPr>
              <a:t>9</a:t>
            </a:fld>
            <a:endParaRPr lang="tr-TR" altLang="tr-TR" sz="1200" smtClean="0">
              <a:solidFill>
                <a:srgbClr val="A93C93"/>
              </a:solidFill>
              <a:latin typeface="Arial" panose="020B0604020202020204" pitchFamily="34" charset="0"/>
            </a:endParaRPr>
          </a:p>
        </p:txBody>
      </p:sp>
    </p:spTree>
    <p:extLst>
      <p:ext uri="{BB962C8B-B14F-4D97-AF65-F5344CB8AC3E}">
        <p14:creationId xmlns:p14="http://schemas.microsoft.com/office/powerpoint/2010/main" val="866109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TotalTime>
  <Words>1651</Words>
  <Application>Microsoft Office PowerPoint</Application>
  <PresentationFormat>Ekran Gösterisi (4:3)</PresentationFormat>
  <Paragraphs>229</Paragraphs>
  <Slides>44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Constantia</vt:lpstr>
      <vt:lpstr>Wingdings 2</vt:lpstr>
      <vt:lpstr>Akış</vt:lpstr>
      <vt:lpstr>İNSAN HAKLARI</vt:lpstr>
      <vt:lpstr>GİRİŞ </vt:lpstr>
      <vt:lpstr>İngiltere’de Feodalite</vt:lpstr>
      <vt:lpstr>Fransa’da ve Almanya’da Feodalite</vt:lpstr>
      <vt:lpstr>PowerPoint Sunusu</vt:lpstr>
      <vt:lpstr>ORTAÇAĞ NEDİR?</vt:lpstr>
      <vt:lpstr>ORTAÇAĞ NEDİR?</vt:lpstr>
      <vt:lpstr>ORTAÇAĞ NEDİR?</vt:lpstr>
      <vt:lpstr>Siyasal Örgütlenme Bakımından</vt:lpstr>
      <vt:lpstr>İktidarın yapısı, kaynağı ve  Toplum yapısı bakımından karşılaştırma</vt:lpstr>
      <vt:lpstr>Feodaliteyi Ortaya Çıkaran Nedenler</vt:lpstr>
      <vt:lpstr>Feodaliteyi Ortaya Çıkaran Nedenler</vt:lpstr>
      <vt:lpstr>Feodaliteyi Ortaya Çıkaran Nedenler</vt:lpstr>
      <vt:lpstr>Feodalite: tam anlamıyla bir  devletsizlik dönemi…</vt:lpstr>
      <vt:lpstr>FEODAL TOPLUM PİRAMİDİ</vt:lpstr>
      <vt:lpstr>Feodalite: Devletsizlik Rejimi: Kralın Konumu</vt:lpstr>
      <vt:lpstr>PowerPoint Sunusu</vt:lpstr>
      <vt:lpstr>EKONOMİK AÇIDAN FEODALİTE</vt:lpstr>
      <vt:lpstr>EN ALT SINIF: SERF</vt:lpstr>
      <vt:lpstr>FEODAL BEYLER</vt:lpstr>
      <vt:lpstr>Dinsel Otorite</vt:lpstr>
      <vt:lpstr>KİLİSE</vt:lpstr>
      <vt:lpstr>Hıristiyanlık</vt:lpstr>
      <vt:lpstr>Feodal Yapıyı Çökerten  İç Çelişkiler</vt:lpstr>
      <vt:lpstr>Feodal Yapıyı Çökerten  İç Çelişkiler</vt:lpstr>
      <vt:lpstr>Feodal Yapıyı Çökerten  İç Çelişkiler</vt:lpstr>
      <vt:lpstr>Feodal Yapıyı Çökerten  İç Çelişkiler</vt:lpstr>
      <vt:lpstr>PowerPoint Sunusu</vt:lpstr>
      <vt:lpstr>Ortaçağa Hakim Düşünce</vt:lpstr>
      <vt:lpstr>Ortaçağa Hakim Düşünce</vt:lpstr>
      <vt:lpstr>Aquinolu Thomas (Thomas Aquinas) (1224-1274) </vt:lpstr>
      <vt:lpstr>PowerPoint Sunusu</vt:lpstr>
      <vt:lpstr>Aquinolu Thomas</vt:lpstr>
      <vt:lpstr>Aquinolu Thomas: Direnme Hakkı</vt:lpstr>
      <vt:lpstr>Aquinolu Thomas: İktidarın Kaynağı</vt:lpstr>
      <vt:lpstr>Aquinolu Thomas: İktidarın Kaynağı</vt:lpstr>
      <vt:lpstr>Aquinolu Thomas: Din ve Dünya İşleri</vt:lpstr>
      <vt:lpstr>Aquinolu Thomas: Özgürlükçü değildir.</vt:lpstr>
      <vt:lpstr>Padovalı Marsilius (Marsilius Patavinus) (1270-1340) </vt:lpstr>
      <vt:lpstr>Padovalı Marsilius</vt:lpstr>
      <vt:lpstr>Padovalı Marsilius: İktidarın Kaynağı</vt:lpstr>
      <vt:lpstr>Padovalı Marsilius</vt:lpstr>
      <vt:lpstr>Padovalı Marsilius: Vicdan Hürriyeti</vt:lpstr>
      <vt:lpstr>FEODAL AVRUPA’DA İKTİDARIN KAYNAĞI HAKKINDAKİ GÖRÜŞLER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 BİLGİSİ ÜNİTE 2</dc:title>
  <dc:creator>Salim IŞIK</dc:creator>
  <cp:lastModifiedBy>Bülent Algan</cp:lastModifiedBy>
  <cp:revision>27</cp:revision>
  <cp:lastPrinted>2017-11-02T12:01:16Z</cp:lastPrinted>
  <dcterms:created xsi:type="dcterms:W3CDTF">2013-10-29T15:31:54Z</dcterms:created>
  <dcterms:modified xsi:type="dcterms:W3CDTF">2017-11-15T11:42:11Z</dcterms:modified>
</cp:coreProperties>
</file>