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13" r:id="rId3"/>
  </p:sldMasterIdLst>
  <p:notesMasterIdLst>
    <p:notesMasterId r:id="rId20"/>
  </p:notesMasterIdLst>
  <p:sldIdLst>
    <p:sldId id="272" r:id="rId4"/>
    <p:sldId id="275" r:id="rId5"/>
    <p:sldId id="282" r:id="rId6"/>
    <p:sldId id="283" r:id="rId7"/>
    <p:sldId id="284" r:id="rId8"/>
    <p:sldId id="285" r:id="rId9"/>
    <p:sldId id="286" r:id="rId10"/>
    <p:sldId id="287" r:id="rId11"/>
    <p:sldId id="289" r:id="rId12"/>
    <p:sldId id="299" r:id="rId13"/>
    <p:sldId id="300" r:id="rId14"/>
    <p:sldId id="301" r:id="rId15"/>
    <p:sldId id="302" r:id="rId16"/>
    <p:sldId id="303" r:id="rId17"/>
    <p:sldId id="304" r:id="rId18"/>
    <p:sldId id="306" r:id="rId1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4" d="100"/>
          <a:sy n="84" d="100"/>
        </p:scale>
        <p:origin x="1506"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5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tr-TR" sz="3500" dirty="0"/>
              <a:t>Türkiye’de Organik Tarımın Bölgelere Göre Dağılımı</a:t>
            </a:r>
            <a:endParaRPr lang="en-US" sz="3500" dirty="0"/>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tr-TR"/>
        </a:p>
      </c:txPr>
    </c:title>
    <c:autoTitleDeleted val="0"/>
    <c:plotArea>
      <c:layout>
        <c:manualLayout>
          <c:layoutTarget val="inner"/>
          <c:xMode val="edge"/>
          <c:yMode val="edge"/>
          <c:x val="0.13090895669291339"/>
          <c:y val="0.13652785068533102"/>
          <c:w val="0.474244750656168"/>
          <c:h val="0.84310177894429861"/>
        </c:manualLayout>
      </c:layout>
      <c:pieChart>
        <c:varyColors val="1"/>
        <c:ser>
          <c:idx val="0"/>
          <c:order val="0"/>
          <c:tx>
            <c:strRef>
              <c:f>Sayfa1!$B$1</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Pt>
            <c:idx val="4"/>
            <c:bubble3D val="0"/>
            <c:spPr>
              <a:solidFill>
                <a:schemeClr val="accent5"/>
              </a:solidFill>
              <a:ln>
                <a:noFill/>
              </a:ln>
              <a:effectLst>
                <a:outerShdw blurRad="254000" sx="102000" sy="102000" algn="ctr" rotWithShape="0">
                  <a:prstClr val="black">
                    <a:alpha val="20000"/>
                  </a:prstClr>
                </a:outerShdw>
              </a:effectLst>
            </c:spPr>
          </c:dPt>
          <c:dPt>
            <c:idx val="5"/>
            <c:bubble3D val="0"/>
            <c:spPr>
              <a:solidFill>
                <a:schemeClr val="accent6"/>
              </a:solidFill>
              <a:ln>
                <a:noFill/>
              </a:ln>
              <a:effectLst>
                <a:outerShdw blurRad="254000" sx="102000" sy="102000" algn="ctr" rotWithShape="0">
                  <a:prstClr val="black">
                    <a:alpha val="20000"/>
                  </a:prstClr>
                </a:outerShdw>
              </a:effectLst>
            </c:spPr>
          </c:dPt>
          <c:dPt>
            <c:idx val="6"/>
            <c:bubble3D val="0"/>
            <c:spPr>
              <a:solidFill>
                <a:schemeClr val="accent1">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Sayfa1!$A$2:$A$8</c:f>
              <c:strCache>
                <c:ptCount val="7"/>
                <c:pt idx="0">
                  <c:v>1. Ege</c:v>
                </c:pt>
                <c:pt idx="1">
                  <c:v>2. Karadeniz</c:v>
                </c:pt>
                <c:pt idx="2">
                  <c:v>3.İç Anadolu</c:v>
                </c:pt>
                <c:pt idx="3">
                  <c:v>4.Doğu Anadolu</c:v>
                </c:pt>
                <c:pt idx="4">
                  <c:v>5.Akdeniz</c:v>
                </c:pt>
                <c:pt idx="5">
                  <c:v>6.Marmara</c:v>
                </c:pt>
                <c:pt idx="6">
                  <c:v>7.Güney Doğu Anadolu</c:v>
                </c:pt>
              </c:strCache>
            </c:strRef>
          </c:cat>
          <c:val>
            <c:numRef>
              <c:f>Sayfa1!$B$2:$B$8</c:f>
              <c:numCache>
                <c:formatCode>General</c:formatCode>
                <c:ptCount val="7"/>
                <c:pt idx="0">
                  <c:v>39</c:v>
                </c:pt>
                <c:pt idx="1">
                  <c:v>18</c:v>
                </c:pt>
                <c:pt idx="2">
                  <c:v>13</c:v>
                </c:pt>
                <c:pt idx="3">
                  <c:v>13</c:v>
                </c:pt>
                <c:pt idx="4">
                  <c:v>13</c:v>
                </c:pt>
                <c:pt idx="5">
                  <c:v>3</c:v>
                </c:pt>
                <c:pt idx="6">
                  <c:v>1</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2200"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9F518-4CC2-4010-9BD3-CDF50873281C}" type="datetimeFigureOut">
              <a:rPr lang="tr-TR" smtClean="0"/>
              <a:t>13.02.2018</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C9240-F7BC-40DB-AEEE-C2241B57764F}" type="slidenum">
              <a:rPr lang="tr-TR" smtClean="0"/>
              <a:t>‹#›</a:t>
            </a:fld>
            <a:endParaRPr lang="tr-TR"/>
          </a:p>
        </p:txBody>
      </p:sp>
    </p:spTree>
    <p:extLst>
      <p:ext uri="{BB962C8B-B14F-4D97-AF65-F5344CB8AC3E}">
        <p14:creationId xmlns:p14="http://schemas.microsoft.com/office/powerpoint/2010/main" val="319161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tr-TR" smtClean="0"/>
              <a:t>Asıl başlık stili için tıklatın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F7D60BF5-26D4-4C65-ABBC-42EA997BD1CC}" type="datetimeFigureOut">
              <a:rPr lang="tr-TR" smtClean="0"/>
              <a:t>13.02.2018</a:t>
            </a:fld>
            <a:endParaRPr lang="tr-T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tr-T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D5AB3940-1C43-4C5D-B5E0-74B4D13D177A}" type="slidenum">
              <a:rPr lang="tr-TR" smtClean="0"/>
              <a:t>‹#›</a:t>
            </a:fld>
            <a:endParaRPr lang="tr-T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F7D60BF5-26D4-4C65-ABBC-42EA997BD1CC}" type="datetimeFigureOut">
              <a:rPr lang="tr-TR" smtClean="0"/>
              <a:t>13.02.2018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tr-TR" smtClean="0"/>
              <a:t>Asıl başlık stili için tıklatın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F7D60BF5-26D4-4C65-ABBC-42EA997BD1CC}" type="datetimeFigureOut">
              <a:rPr lang="tr-TR" smtClean="0"/>
              <a:t>13.02.2018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tr-TR" smtClean="0"/>
              <a:t>Asıl başlık stili için tıklatın</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90252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996813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95919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10"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787783"/>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2295549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8" name="Footer Placeholder 7"/>
          <p:cNvSpPr>
            <a:spLocks noGrp="1"/>
          </p:cNvSpPr>
          <p:nvPr>
            <p:ph type="ftr" sz="quarter" idx="11"/>
          </p:nvPr>
        </p:nvSpPr>
        <p:spPr/>
        <p:txBody>
          <a:bodyPr/>
          <a:lstStyle/>
          <a:p>
            <a:endParaRPr lang="tr-TR">
              <a:solidFill>
                <a:prstClr val="black">
                  <a:tint val="75000"/>
                </a:prstClr>
              </a:solidFill>
            </a:endParaRPr>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2741887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4" name="Footer Placeholder 3"/>
          <p:cNvSpPr>
            <a:spLocks noGrp="1"/>
          </p:cNvSpPr>
          <p:nvPr>
            <p:ph type="ftr" sz="quarter" idx="11"/>
          </p:nvPr>
        </p:nvSpPr>
        <p:spPr/>
        <p:txBody>
          <a:bodyPr/>
          <a:lstStyle/>
          <a:p>
            <a:endParaRPr lang="tr-TR">
              <a:solidFill>
                <a:prstClr val="black">
                  <a:tint val="75000"/>
                </a:prstClr>
              </a:solidFill>
            </a:endParaRPr>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2909575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3" name="Footer Placeholder 2"/>
          <p:cNvSpPr>
            <a:spLocks noGrp="1"/>
          </p:cNvSpPr>
          <p:nvPr>
            <p:ph type="ftr" sz="quarter" idx="11"/>
          </p:nvPr>
        </p:nvSpPr>
        <p:spPr/>
        <p:txBody>
          <a:bodyPr/>
          <a:lstStyle/>
          <a:p>
            <a:endParaRPr lang="tr-TR">
              <a:solidFill>
                <a:prstClr val="black">
                  <a:tint val="75000"/>
                </a:prstClr>
              </a:solidFill>
            </a:endParaRPr>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244097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tr-TR" smtClean="0"/>
              <a:t>Asıl başlık stili için tıklatın</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74706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F7D60BF5-26D4-4C65-ABBC-42EA997BD1CC}" type="datetimeFigureOut">
              <a:rPr lang="tr-TR" smtClean="0"/>
              <a:t>13.02.2018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4112820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2037063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4F3E9CBB-BC58-4B3B-985A-04F3F1369A21}" type="slidenum">
              <a:rPr lang="tr-TR" smtClean="0"/>
              <a:pPr/>
              <a:t>‹#›</a:t>
            </a:fld>
            <a:endParaRPr lang="tr-TR"/>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Tree>
    <p:extLst>
      <p:ext uri="{BB962C8B-B14F-4D97-AF65-F5344CB8AC3E}">
        <p14:creationId xmlns:p14="http://schemas.microsoft.com/office/powerpoint/2010/main" val="1201200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076716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F3E9CBB-BC58-4B3B-985A-04F3F1369A21}" type="slidenum">
              <a:rPr lang="tr-TR" smtClean="0"/>
              <a:pPr/>
              <a:t>‹#›</a:t>
            </a:fld>
            <a:endParaRPr lang="tr-TR"/>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Tree>
    <p:extLst>
      <p:ext uri="{BB962C8B-B14F-4D97-AF65-F5344CB8AC3E}">
        <p14:creationId xmlns:p14="http://schemas.microsoft.com/office/powerpoint/2010/main" val="3214613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4171517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429054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641940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8" name="Resim 7" descr="Masmavi gökyüzündeki bembeyaz tombul bulutla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117854" cy="3886200"/>
          </a:xfrm>
          <a:prstGeom prst="rect">
            <a:avLst/>
          </a:prstGeom>
        </p:spPr>
      </p:pic>
      <p:sp>
        <p:nvSpPr>
          <p:cNvPr id="9" name="Dikdörtgen 8"/>
          <p:cNvSpPr/>
          <p:nvPr/>
        </p:nvSpPr>
        <p:spPr>
          <a:xfrm>
            <a:off x="1200150" y="0"/>
            <a:ext cx="37719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dirty="0">
              <a:solidFill>
                <a:prstClr val="white"/>
              </a:solidFill>
            </a:endParaRPr>
          </a:p>
        </p:txBody>
      </p:sp>
      <p:pic>
        <p:nvPicPr>
          <p:cNvPr id="10" name="Resim 9" descr="Yakın plan bitki çekimi"/>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54347" y="2057400"/>
            <a:ext cx="1545575" cy="3886200"/>
          </a:xfrm>
          <a:prstGeom prst="rect">
            <a:avLst/>
          </a:prstGeom>
        </p:spPr>
      </p:pic>
      <p:pic>
        <p:nvPicPr>
          <p:cNvPr id="11" name="Resim 10" descr="Dalgala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82217" y="2057400"/>
            <a:ext cx="2462022" cy="3886200"/>
          </a:xfrm>
          <a:prstGeom prst="rect">
            <a:avLst/>
          </a:prstGeom>
        </p:spPr>
      </p:pic>
      <p:sp>
        <p:nvSpPr>
          <p:cNvPr id="2" name="Başlık 1"/>
          <p:cNvSpPr>
            <a:spLocks noGrp="1"/>
          </p:cNvSpPr>
          <p:nvPr>
            <p:ph type="ctrTitle"/>
          </p:nvPr>
        </p:nvSpPr>
        <p:spPr>
          <a:xfrm>
            <a:off x="1313833" y="3019706"/>
            <a:ext cx="3634740" cy="2387600"/>
          </a:xfrm>
        </p:spPr>
        <p:txBody>
          <a:bodyPr anchor="b">
            <a:normAutofit/>
          </a:bodyPr>
          <a:lstStyle>
            <a:lvl1pPr algn="l">
              <a:lnSpc>
                <a:spcPct val="90000"/>
              </a:lnSpc>
              <a:defRPr sz="3600">
                <a:solidFill>
                  <a:schemeClr val="bg1"/>
                </a:solidFill>
              </a:defRPr>
            </a:lvl1pPr>
          </a:lstStyle>
          <a:p>
            <a:r>
              <a:rPr lang="tr-TR" smtClean="0"/>
              <a:t>Asıl başlık stili için tıklatın</a:t>
            </a:r>
            <a:endParaRPr lang="tr-TR" dirty="0"/>
          </a:p>
        </p:txBody>
      </p:sp>
      <p:sp>
        <p:nvSpPr>
          <p:cNvPr id="3" name="Alt Başlık 2"/>
          <p:cNvSpPr>
            <a:spLocks noGrp="1"/>
          </p:cNvSpPr>
          <p:nvPr>
            <p:ph type="subTitle" idx="1"/>
          </p:nvPr>
        </p:nvSpPr>
        <p:spPr>
          <a:xfrm>
            <a:off x="1313833" y="5381894"/>
            <a:ext cx="3634740" cy="448056"/>
          </a:xfrm>
        </p:spPr>
        <p:txBody>
          <a:bodyPr>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smtClean="0"/>
              <a:t>Asıl alt başlık stilini düzenlemek için tıklatın</a:t>
            </a:r>
            <a:endParaRPr lang="tr-TR" dirty="0"/>
          </a:p>
        </p:txBody>
      </p:sp>
    </p:spTree>
    <p:extLst>
      <p:ext uri="{BB962C8B-B14F-4D97-AF65-F5344CB8AC3E}">
        <p14:creationId xmlns:p14="http://schemas.microsoft.com/office/powerpoint/2010/main" val="46867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dirty="0"/>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Veri Yer Tutucusu 3"/>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5" name="Altbilgi Yer Tutucusu 4"/>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140488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tr-TR" smtClean="0"/>
              <a:t>Asıl başlık stili için tıklatın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F7D60BF5-26D4-4C65-ABBC-42EA997BD1CC}" type="datetimeFigureOut">
              <a:rPr lang="tr-TR" smtClean="0"/>
              <a:t>13.02.2018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8" name="Dikdörtgen 7"/>
          <p:cNvSpPr/>
          <p:nvPr/>
        </p:nvSpPr>
        <p:spPr>
          <a:xfrm>
            <a:off x="1200149" y="2059146"/>
            <a:ext cx="5399772"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dirty="0">
              <a:solidFill>
                <a:prstClr val="white"/>
              </a:solidFill>
            </a:endParaRPr>
          </a:p>
        </p:txBody>
      </p:sp>
      <p:sp>
        <p:nvSpPr>
          <p:cNvPr id="2" name="Başlık 1"/>
          <p:cNvSpPr>
            <a:spLocks noGrp="1"/>
          </p:cNvSpPr>
          <p:nvPr>
            <p:ph type="title"/>
          </p:nvPr>
        </p:nvSpPr>
        <p:spPr>
          <a:xfrm>
            <a:off x="1313833" y="2263914"/>
            <a:ext cx="5212080" cy="3143393"/>
          </a:xfrm>
        </p:spPr>
        <p:txBody>
          <a:bodyPr anchor="b"/>
          <a:lstStyle>
            <a:lvl1pPr>
              <a:defRPr sz="4500">
                <a:solidFill>
                  <a:schemeClr val="bg1"/>
                </a:solidFill>
              </a:defRPr>
            </a:lvl1pPr>
          </a:lstStyle>
          <a:p>
            <a:r>
              <a:rPr lang="tr-TR" smtClean="0"/>
              <a:t>Asıl başlık stili için tıklatın</a:t>
            </a:r>
            <a:endParaRPr lang="tr-TR" dirty="0"/>
          </a:p>
        </p:txBody>
      </p:sp>
      <p:sp>
        <p:nvSpPr>
          <p:cNvPr id="3" name="Metin Yer Tutucusu 2"/>
          <p:cNvSpPr>
            <a:spLocks noGrp="1"/>
          </p:cNvSpPr>
          <p:nvPr>
            <p:ph type="body" idx="1"/>
          </p:nvPr>
        </p:nvSpPr>
        <p:spPr>
          <a:xfrm>
            <a:off x="1313833" y="5381894"/>
            <a:ext cx="5212080" cy="449523"/>
          </a:xfrm>
        </p:spPr>
        <p:txBody>
          <a:bodyPr/>
          <a:lstStyle>
            <a:lvl1pPr marL="0" indent="0">
              <a:spcBef>
                <a:spcPts val="0"/>
              </a:spcBef>
              <a:buNone/>
              <a:defRPr sz="18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tr-TR" smtClean="0"/>
              <a:t>Asıl metin stillerini düzenlemek için tıklatın</a:t>
            </a:r>
          </a:p>
        </p:txBody>
      </p:sp>
      <p:pic>
        <p:nvPicPr>
          <p:cNvPr id="9" name="Resim 8" descr="Dalgala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82217" y="2059146"/>
            <a:ext cx="2462022" cy="3886200"/>
          </a:xfrm>
          <a:prstGeom prst="rect">
            <a:avLst/>
          </a:prstGeom>
        </p:spPr>
      </p:pic>
      <p:pic>
        <p:nvPicPr>
          <p:cNvPr id="11" name="Resim 10" descr="Yakın plan yeşil bitki çekimi"/>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117854" cy="3886200"/>
          </a:xfrm>
          <a:prstGeom prst="rect">
            <a:avLst/>
          </a:prstGeom>
        </p:spPr>
      </p:pic>
    </p:spTree>
    <p:extLst>
      <p:ext uri="{BB962C8B-B14F-4D97-AF65-F5344CB8AC3E}">
        <p14:creationId xmlns:p14="http://schemas.microsoft.com/office/powerpoint/2010/main" val="102122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dirty="0"/>
          </a:p>
        </p:txBody>
      </p:sp>
      <p:sp>
        <p:nvSpPr>
          <p:cNvPr id="3" name="İçerik Yer Tutucusu 2"/>
          <p:cNvSpPr>
            <a:spLocks noGrp="1"/>
          </p:cNvSpPr>
          <p:nvPr>
            <p:ph sz="half" idx="1"/>
          </p:nvPr>
        </p:nvSpPr>
        <p:spPr>
          <a:xfrm>
            <a:off x="1057276" y="1556281"/>
            <a:ext cx="3457574"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İçerik Yer Tutucusu 3"/>
          <p:cNvSpPr>
            <a:spLocks noGrp="1"/>
          </p:cNvSpPr>
          <p:nvPr>
            <p:ph sz="half" idx="2"/>
          </p:nvPr>
        </p:nvSpPr>
        <p:spPr>
          <a:xfrm>
            <a:off x="4629151" y="1556281"/>
            <a:ext cx="3457331"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5" name="Veri Yer Tutucusu 4"/>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6" name="Altbilgi Yer Tutucusu 5"/>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7" name="Slayt Numarası Yer Tutucusu 6"/>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182320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dirty="0"/>
          </a:p>
        </p:txBody>
      </p:sp>
      <p:sp>
        <p:nvSpPr>
          <p:cNvPr id="3" name="Metin Yer Tutucusu 2"/>
          <p:cNvSpPr>
            <a:spLocks noGrp="1"/>
          </p:cNvSpPr>
          <p:nvPr>
            <p:ph type="body" idx="1"/>
          </p:nvPr>
        </p:nvSpPr>
        <p:spPr>
          <a:xfrm>
            <a:off x="1057274" y="1554480"/>
            <a:ext cx="3456432" cy="823912"/>
          </a:xfr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İçerik Yer Tutucusu 3"/>
          <p:cNvSpPr>
            <a:spLocks noGrp="1"/>
          </p:cNvSpPr>
          <p:nvPr>
            <p:ph sz="half" idx="2"/>
          </p:nvPr>
        </p:nvSpPr>
        <p:spPr>
          <a:xfrm>
            <a:off x="1057274" y="2378393"/>
            <a:ext cx="3456432"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5" name="Metin Yer Tutucusu 4"/>
          <p:cNvSpPr>
            <a:spLocks noGrp="1"/>
          </p:cNvSpPr>
          <p:nvPr>
            <p:ph type="body" sz="quarter" idx="3"/>
          </p:nvPr>
        </p:nvSpPr>
        <p:spPr>
          <a:xfrm>
            <a:off x="4629150" y="1554480"/>
            <a:ext cx="3457575" cy="823912"/>
          </a:xfr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29150" y="2378393"/>
            <a:ext cx="3457575"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7" name="Veri Yer Tutucusu 6"/>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8" name="Altbilgi Yer Tutucusu 7"/>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9" name="Slayt Numarası Yer Tutucusu 8"/>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303803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dirty="0"/>
          </a:p>
        </p:txBody>
      </p:sp>
      <p:sp>
        <p:nvSpPr>
          <p:cNvPr id="3" name="Veri Yer Tutucusu 2"/>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4" name="Altbilgi Yer Tutucusu 3"/>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5" name="Slayt Numarası Yer Tutucusu 4"/>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7764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3" name="Altbilgi Yer Tutucusu 2"/>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4" name="Slayt Numarası Yer Tutucusu 3"/>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394518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970009" y="919616"/>
            <a:ext cx="3116717" cy="2532888"/>
          </a:xfrm>
        </p:spPr>
        <p:txBody>
          <a:bodyPr anchor="b"/>
          <a:lstStyle>
            <a:lvl1pPr>
              <a:defRPr sz="2400"/>
            </a:lvl1pPr>
          </a:lstStyle>
          <a:p>
            <a:r>
              <a:rPr lang="tr-TR" smtClean="0"/>
              <a:t>Asıl başlık stili için tıklatın</a:t>
            </a:r>
            <a:endParaRPr lang="tr-TR" dirty="0"/>
          </a:p>
        </p:txBody>
      </p:sp>
      <p:sp>
        <p:nvSpPr>
          <p:cNvPr id="3" name="İçerik Yer Tutucusu 2"/>
          <p:cNvSpPr>
            <a:spLocks noGrp="1"/>
          </p:cNvSpPr>
          <p:nvPr>
            <p:ph idx="1"/>
          </p:nvPr>
        </p:nvSpPr>
        <p:spPr>
          <a:xfrm>
            <a:off x="1057275" y="915923"/>
            <a:ext cx="3912734" cy="5065776"/>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Metin Yer Tutucusu 3"/>
          <p:cNvSpPr>
            <a:spLocks noGrp="1"/>
          </p:cNvSpPr>
          <p:nvPr>
            <p:ph type="body" sz="half" idx="2"/>
          </p:nvPr>
        </p:nvSpPr>
        <p:spPr>
          <a:xfrm>
            <a:off x="4970009" y="3446397"/>
            <a:ext cx="3116717" cy="2535303"/>
          </a:xfr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6" name="Altbilgi Yer Tutucusu 5"/>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7" name="Slayt Numarası Yer Tutucusu 6"/>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230897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4970010" y="919616"/>
            <a:ext cx="3116717" cy="2532888"/>
          </a:xfrm>
        </p:spPr>
        <p:txBody>
          <a:bodyPr anchor="b"/>
          <a:lstStyle>
            <a:lvl1pPr>
              <a:defRPr sz="2400"/>
            </a:lvl1pPr>
          </a:lstStyle>
          <a:p>
            <a:r>
              <a:rPr lang="tr-TR" smtClean="0"/>
              <a:t>Asıl başlık stili için tıklatın</a:t>
            </a:r>
            <a:endParaRPr lang="tr-TR" dirty="0"/>
          </a:p>
        </p:txBody>
      </p:sp>
      <p:sp>
        <p:nvSpPr>
          <p:cNvPr id="3" name="Resim Yer Tutucusu 2"/>
          <p:cNvSpPr>
            <a:spLocks noGrp="1"/>
          </p:cNvSpPr>
          <p:nvPr>
            <p:ph type="pic" idx="1"/>
          </p:nvPr>
        </p:nvSpPr>
        <p:spPr>
          <a:xfrm>
            <a:off x="0" y="915923"/>
            <a:ext cx="4970008" cy="5065776"/>
          </a:xfrm>
        </p:spPr>
        <p:txBody>
          <a:bodyPr tIns="1371600">
            <a:normAutofit/>
          </a:bodyPr>
          <a:lstStyle>
            <a:lvl1pPr marL="0" indent="0" algn="ctr">
              <a:spcBef>
                <a:spcPts val="0"/>
              </a:spcBef>
              <a:buNone/>
              <a:defRPr sz="16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smtClean="0"/>
              <a:t>Resim eklemek için simgeyi tıklatın</a:t>
            </a:r>
            <a:endParaRPr lang="tr-TR" dirty="0"/>
          </a:p>
        </p:txBody>
      </p:sp>
      <p:sp>
        <p:nvSpPr>
          <p:cNvPr id="4" name="Metin Yer Tutucusu 3"/>
          <p:cNvSpPr>
            <a:spLocks noGrp="1"/>
          </p:cNvSpPr>
          <p:nvPr>
            <p:ph type="body" sz="half" idx="2"/>
          </p:nvPr>
        </p:nvSpPr>
        <p:spPr>
          <a:xfrm>
            <a:off x="4970010" y="3446397"/>
            <a:ext cx="3116717" cy="2535304"/>
          </a:xfr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6" name="Altbilgi Yer Tutucusu 5"/>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7" name="Slayt Numarası Yer Tutucusu 6"/>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2757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dirty="0"/>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Veri Yer Tutucusu 3"/>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5" name="Altbilgi Yer Tutucusu 4"/>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244111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190501"/>
            <a:ext cx="1543050" cy="5986463"/>
          </a:xfrm>
        </p:spPr>
        <p:txBody>
          <a:bodyPr vert="eaVert"/>
          <a:lstStyle/>
          <a:p>
            <a:r>
              <a:rPr lang="tr-TR" smtClean="0"/>
              <a:t>Asıl başlık stili için tıklatın</a:t>
            </a:r>
            <a:endParaRPr lang="tr-TR" dirty="0"/>
          </a:p>
        </p:txBody>
      </p:sp>
      <p:sp>
        <p:nvSpPr>
          <p:cNvPr id="3" name="Dikey Metin Yer Tutucusu 2"/>
          <p:cNvSpPr>
            <a:spLocks noGrp="1"/>
          </p:cNvSpPr>
          <p:nvPr>
            <p:ph type="body" orient="vert" idx="1"/>
          </p:nvPr>
        </p:nvSpPr>
        <p:spPr>
          <a:xfrm>
            <a:off x="628650" y="190501"/>
            <a:ext cx="5800725" cy="598646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Veri Yer Tutucusu 3"/>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5" name="Altbilgi Yer Tutucusu 4"/>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82042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5" name="Date Placeholder 4"/>
          <p:cNvSpPr>
            <a:spLocks noGrp="1"/>
          </p:cNvSpPr>
          <p:nvPr>
            <p:ph type="dt" sz="half" idx="10"/>
          </p:nvPr>
        </p:nvSpPr>
        <p:spPr/>
        <p:txBody>
          <a:bodyPr/>
          <a:lstStyle/>
          <a:p>
            <a:fld id="{F7D60BF5-26D4-4C65-ABBC-42EA997BD1CC}" type="datetimeFigureOut">
              <a:rPr lang="tr-TR" smtClean="0"/>
              <a:t>13.02.2018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5AB3940-1C43-4C5D-B5E0-74B4D13D177A}" type="slidenum">
              <a:rPr lang="tr-TR" smtClean="0"/>
              <a:t>‹#›</a:t>
            </a:fld>
            <a:endParaRPr lang="tr-TR"/>
          </a:p>
        </p:txBody>
      </p:sp>
      <p:sp>
        <p:nvSpPr>
          <p:cNvPr id="9" name="Content Placeholder 8"/>
          <p:cNvSpPr>
            <a:spLocks noGrp="1"/>
          </p:cNvSpPr>
          <p:nvPr>
            <p:ph sz="quarter" idx="13"/>
          </p:nvPr>
        </p:nvSpPr>
        <p:spPr>
          <a:xfrm>
            <a:off x="1042416" y="2313432"/>
            <a:ext cx="3419856" cy="349300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F7D60BF5-26D4-4C65-ABBC-42EA997BD1CC}" type="datetimeFigureOut">
              <a:rPr lang="tr-TR" smtClean="0"/>
              <a:t>13.02.2018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F7D60BF5-26D4-4C65-ABBC-42EA997BD1CC}" type="datetimeFigureOut">
              <a:rPr lang="tr-TR" smtClean="0"/>
              <a:t>13.02.2018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D60BF5-26D4-4C65-ABBC-42EA997BD1CC}" type="datetimeFigureOut">
              <a:rPr lang="tr-TR" smtClean="0"/>
              <a:t>13.02.2018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7D60BF5-26D4-4C65-ABBC-42EA997BD1CC}" type="datetimeFigureOut">
              <a:rPr lang="tr-TR" smtClean="0"/>
              <a:t>13.02.2018</a:t>
            </a:fld>
            <a:endParaRPr lang="tr-TR"/>
          </a:p>
        </p:txBody>
      </p:sp>
      <p:sp>
        <p:nvSpPr>
          <p:cNvPr id="7" name="Slide Number Placeholder 6"/>
          <p:cNvSpPr>
            <a:spLocks noGrp="1"/>
          </p:cNvSpPr>
          <p:nvPr>
            <p:ph type="sldNum" sz="quarter" idx="12"/>
          </p:nvPr>
        </p:nvSpPr>
        <p:spPr/>
        <p:txBody>
          <a:bodyPr/>
          <a:lstStyle/>
          <a:p>
            <a:fld id="{D5AB3940-1C43-4C5D-B5E0-74B4D13D177A}" type="slidenum">
              <a:rPr lang="tr-TR" smtClean="0"/>
              <a:t>‹#›</a:t>
            </a:fld>
            <a:endParaRPr lang="tr-T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tr-T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tr-TR" smtClean="0"/>
              <a:t>Asıl başlık stili için tıklatın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tr-TR" smtClean="0"/>
              <a:t>Asıl başlık stili için tıklatın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F7D60BF5-26D4-4C65-ABBC-42EA997BD1CC}" type="datetimeFigureOut">
              <a:rPr lang="tr-TR" smtClean="0"/>
              <a:t>13.02.2018</a:t>
            </a:fld>
            <a:endParaRPr lang="tr-T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tr-TR"/>
          </a:p>
        </p:txBody>
      </p:sp>
      <p:sp>
        <p:nvSpPr>
          <p:cNvPr id="7" name="Slide Number Placeholder 6"/>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F7D60BF5-26D4-4C65-ABBC-42EA997BD1CC}" type="datetimeFigureOut">
              <a:rPr lang="tr-TR" smtClean="0"/>
              <a:t>13.02.2018</a:t>
            </a:fld>
            <a:endParaRPr lang="tr-T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tr-T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D5AB3940-1C43-4C5D-B5E0-74B4D13D177A}"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tr-TR">
              <a:solidFill>
                <a:prstClr val="black">
                  <a:tint val="75000"/>
                </a:prstClr>
              </a:solidFill>
            </a:endParaRPr>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fld id="{4F3E9CBB-BC58-4B3B-985A-04F3F1369A21}" type="slidenum">
              <a:rPr lang="tr-TR" smtClean="0"/>
              <a:pPr/>
              <a:t>‹#›</a:t>
            </a:fld>
            <a:endParaRPr lang="tr-TR"/>
          </a:p>
        </p:txBody>
      </p:sp>
    </p:spTree>
    <p:extLst>
      <p:ext uri="{BB962C8B-B14F-4D97-AF65-F5344CB8AC3E}">
        <p14:creationId xmlns:p14="http://schemas.microsoft.com/office/powerpoint/2010/main" val="5469922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ikdörtgen 9"/>
          <p:cNvSpPr/>
          <p:nvPr/>
        </p:nvSpPr>
        <p:spPr>
          <a:xfrm>
            <a:off x="0" y="6629400"/>
            <a:ext cx="1124712"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dirty="0">
              <a:solidFill>
                <a:prstClr val="white"/>
              </a:solidFill>
            </a:endParaRPr>
          </a:p>
        </p:txBody>
      </p:sp>
      <p:sp>
        <p:nvSpPr>
          <p:cNvPr id="11" name="Dikdörtgen 10"/>
          <p:cNvSpPr/>
          <p:nvPr/>
        </p:nvSpPr>
        <p:spPr>
          <a:xfrm>
            <a:off x="1207008" y="6629400"/>
            <a:ext cx="7936992"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dirty="0">
              <a:solidFill>
                <a:srgbClr val="8BAA00">
                  <a:lumMod val="75000"/>
                </a:srgbClr>
              </a:solidFill>
            </a:endParaRPr>
          </a:p>
        </p:txBody>
      </p:sp>
      <p:sp>
        <p:nvSpPr>
          <p:cNvPr id="2" name="Başlık Yer Tutucusu 1"/>
          <p:cNvSpPr>
            <a:spLocks noGrp="1"/>
          </p:cNvSpPr>
          <p:nvPr>
            <p:ph type="title"/>
          </p:nvPr>
        </p:nvSpPr>
        <p:spPr>
          <a:xfrm>
            <a:off x="1057520" y="276087"/>
            <a:ext cx="7028962" cy="1183566"/>
          </a:xfrm>
          <a:prstGeom prst="rect">
            <a:avLst/>
          </a:prstGeom>
        </p:spPr>
        <p:txBody>
          <a:bodyPr vert="horz" lIns="91440" tIns="45720" rIns="91440" bIns="45720" rtlCol="0" anchor="b">
            <a:normAutofit/>
          </a:bodyPr>
          <a:lstStyle/>
          <a:p>
            <a:r>
              <a:rPr lang="tr-TR" dirty="0" smtClean="0"/>
              <a:t>Asıl başlık stili için tıklatın</a:t>
            </a:r>
            <a:endParaRPr lang="tr-TR" dirty="0"/>
          </a:p>
        </p:txBody>
      </p:sp>
      <p:sp>
        <p:nvSpPr>
          <p:cNvPr id="3" name="Metin Yer Tutucusu 2"/>
          <p:cNvSpPr>
            <a:spLocks noGrp="1"/>
          </p:cNvSpPr>
          <p:nvPr>
            <p:ph type="body" idx="1"/>
          </p:nvPr>
        </p:nvSpPr>
        <p:spPr>
          <a:xfrm>
            <a:off x="1057520" y="1566001"/>
            <a:ext cx="7028961" cy="4620682"/>
          </a:xfrm>
          <a:prstGeom prst="rect">
            <a:avLst/>
          </a:prstGeom>
        </p:spPr>
        <p:txBody>
          <a:bodyPr vert="horz" lIns="91440" tIns="45720" rIns="91440" bIns="45720" rtlCol="0">
            <a:normAutofit/>
          </a:body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6" name="Slayt Numarası Yer Tutucusu 5"/>
          <p:cNvSpPr>
            <a:spLocks noGrp="1"/>
          </p:cNvSpPr>
          <p:nvPr>
            <p:ph type="sldNum" sz="quarter" idx="4"/>
          </p:nvPr>
        </p:nvSpPr>
        <p:spPr>
          <a:xfrm>
            <a:off x="0" y="6629400"/>
            <a:ext cx="307802" cy="228600"/>
          </a:xfrm>
          <a:prstGeom prst="rect">
            <a:avLst/>
          </a:prstGeom>
        </p:spPr>
        <p:txBody>
          <a:bodyPr vert="horz" lIns="91440" tIns="45720" rIns="91440" bIns="45720" rtlCol="0" anchor="ctr"/>
          <a:lstStyle>
            <a:lvl1pPr algn="r">
              <a:defRPr sz="600">
                <a:solidFill>
                  <a:schemeClr val="accent1">
                    <a:lumMod val="75000"/>
                  </a:schemeClr>
                </a:solidFill>
              </a:defRPr>
            </a:lvl1p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
        <p:nvSpPr>
          <p:cNvPr id="4" name="Veri Yer Tutucusu 3"/>
          <p:cNvSpPr>
            <a:spLocks noGrp="1"/>
          </p:cNvSpPr>
          <p:nvPr>
            <p:ph type="dt" sz="half" idx="2"/>
          </p:nvPr>
        </p:nvSpPr>
        <p:spPr>
          <a:xfrm>
            <a:off x="323326" y="6629400"/>
            <a:ext cx="750497" cy="228600"/>
          </a:xfrm>
          <a:prstGeom prst="rect">
            <a:avLst/>
          </a:prstGeom>
        </p:spPr>
        <p:txBody>
          <a:bodyPr vert="horz" lIns="91440" tIns="45720" rIns="91440" bIns="45720" rtlCol="0" anchor="ctr"/>
          <a:lstStyle>
            <a:lvl1pPr algn="r">
              <a:defRPr sz="600">
                <a:solidFill>
                  <a:schemeClr val="accent1">
                    <a:lumMod val="75000"/>
                  </a:schemeClr>
                </a:solidFill>
              </a:defRPr>
            </a:lvl1p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5" name="Altbilgi Yer Tutucusu 4"/>
          <p:cNvSpPr>
            <a:spLocks noGrp="1"/>
          </p:cNvSpPr>
          <p:nvPr>
            <p:ph type="ftr" sz="quarter" idx="3"/>
          </p:nvPr>
        </p:nvSpPr>
        <p:spPr>
          <a:xfrm>
            <a:off x="1228288" y="6629400"/>
            <a:ext cx="6858194" cy="228600"/>
          </a:xfrm>
          <a:prstGeom prst="rect">
            <a:avLst/>
          </a:prstGeom>
        </p:spPr>
        <p:txBody>
          <a:bodyPr vert="horz" lIns="91440" tIns="45720" rIns="91440" bIns="45720" rtlCol="0" anchor="ctr"/>
          <a:lstStyle>
            <a:lvl1pPr algn="l">
              <a:defRPr sz="600">
                <a:solidFill>
                  <a:schemeClr val="accent1">
                    <a:lumMod val="75000"/>
                  </a:schemeClr>
                </a:solidFill>
              </a:defRPr>
            </a:lvl1pPr>
          </a:lstStyle>
          <a:p>
            <a:r>
              <a:rPr lang="tr-TR" dirty="0" smtClean="0">
                <a:solidFill>
                  <a:srgbClr val="8BAA00">
                    <a:lumMod val="75000"/>
                  </a:srgbClr>
                </a:solidFill>
              </a:rPr>
              <a:t>Altbilgi metni buraya</a:t>
            </a:r>
            <a:endParaRPr lang="tr-TR" dirty="0">
              <a:solidFill>
                <a:srgbClr val="8BAA00">
                  <a:lumMod val="75000"/>
                </a:srgbClr>
              </a:solidFill>
            </a:endParaRPr>
          </a:p>
        </p:txBody>
      </p:sp>
    </p:spTree>
    <p:extLst>
      <p:ext uri="{BB962C8B-B14F-4D97-AF65-F5344CB8AC3E}">
        <p14:creationId xmlns:p14="http://schemas.microsoft.com/office/powerpoint/2010/main" val="175188676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685800" rtl="0" eaLnBrk="1" latinLnBrk="0" hangingPunct="1">
        <a:spcBef>
          <a:spcPct val="0"/>
        </a:spcBef>
        <a:buNone/>
        <a:defRPr sz="2550" kern="1200">
          <a:solidFill>
            <a:schemeClr val="accent1"/>
          </a:solidFill>
          <a:latin typeface="+mj-lt"/>
          <a:ea typeface="+mj-ea"/>
          <a:cs typeface="+mj-cs"/>
        </a:defRPr>
      </a:lvl1pPr>
    </p:titleStyle>
    <p:bodyStyle>
      <a:lvl1pPr marL="157734" indent="-157734" algn="l" defTabSz="685800" rtl="0" eaLnBrk="1" latinLnBrk="0" hangingPunct="1">
        <a:lnSpc>
          <a:spcPct val="90000"/>
        </a:lnSpc>
        <a:spcBef>
          <a:spcPts val="825"/>
        </a:spcBef>
        <a:buFont typeface="Arial" panose="020B0604020202020204" pitchFamily="34" charset="0"/>
        <a:buChar char="•"/>
        <a:defRPr sz="1650" kern="1200">
          <a:solidFill>
            <a:schemeClr val="tx1"/>
          </a:solidFill>
          <a:latin typeface="+mn-lt"/>
          <a:ea typeface="+mn-ea"/>
          <a:cs typeface="+mn-cs"/>
        </a:defRPr>
      </a:lvl1pPr>
      <a:lvl2pPr marL="329184" indent="-116586" algn="l" defTabSz="685800"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7" y="476672"/>
            <a:ext cx="7632848" cy="5904656"/>
          </a:xfrm>
        </p:spPr>
      </p:pic>
    </p:spTree>
    <p:extLst>
      <p:ext uri="{BB962C8B-B14F-4D97-AF65-F5344CB8AC3E}">
        <p14:creationId xmlns:p14="http://schemas.microsoft.com/office/powerpoint/2010/main" val="40585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57520" y="1760500"/>
            <a:ext cx="7028961" cy="3736763"/>
          </a:xfrm>
        </p:spPr>
        <p:txBody>
          <a:bodyPr>
            <a:normAutofit/>
          </a:bodyPr>
          <a:lstStyle/>
          <a:p>
            <a:r>
              <a:rPr lang="tr-TR" dirty="0">
                <a:latin typeface="Arial Black" panose="020B0A04020102020204" pitchFamily="34" charset="0"/>
              </a:rPr>
              <a:t>Organik hayvancılığa bitkisel üretime göre daha geç başlanmış olup tüketicilerin organik hayvansal ürün talebinin yeterli olmaması gelişmeyi olumsuz etkilemiştir. Türkiye’de organik hayvan yetiştiriciliği 2015 yılı verilerine göre 8.234 adedi tamamen organik süreçte olmak üzere toplam 8.867 adet büyükbaş, 36.863 adedi tamamen organik süreçte toplam 42.896 adet küçükbaş ve 952.610 adedi tamamı organik süreçte toplam 981.006 adet kanatlı varlığı mevcuttur. Organik hayvan yetiştiriciliği ürünleri geçiş süreci ürünü olarak pazarlanamamaktadır. Organik hayvancılığa başlanmasından ürün organik oluncaya kadar elde edilen ürünler konvansiyonel olarak değerlendirilmektedir.  Organik ve geçiş sürecinde olmak üzere toplam 70.976 adet kovan varlığı ile organik olarak 1174 ton bal elde edilmiştir. </a:t>
            </a:r>
            <a:endParaRPr lang="tr-TR" dirty="0"/>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10</a:t>
            </a:fld>
            <a:endParaRPr lang="tr-TR" dirty="0">
              <a:solidFill>
                <a:srgbClr val="8BAA00">
                  <a:lumMod val="75000"/>
                </a:srgbClr>
              </a:solidFill>
            </a:endParaRPr>
          </a:p>
        </p:txBody>
      </p:sp>
    </p:spTree>
    <p:extLst>
      <p:ext uri="{BB962C8B-B14F-4D97-AF65-F5344CB8AC3E}">
        <p14:creationId xmlns:p14="http://schemas.microsoft.com/office/powerpoint/2010/main" val="81545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5" name="Slayt Numarası Yer Tutucusu 4"/>
          <p:cNvSpPr>
            <a:spLocks noGrp="1"/>
          </p:cNvSpPr>
          <p:nvPr>
            <p:ph type="sldNum" sz="quarter" idx="12"/>
          </p:nvPr>
        </p:nvSpPr>
        <p:spPr/>
        <p:txBody>
          <a:bodyPr/>
          <a:lstStyle/>
          <a:p>
            <a:fld id="{9CD8D479-8942-46E8-A226-A4E01F7A105C}" type="slidenum">
              <a:rPr lang="tr-TR" smtClean="0">
                <a:solidFill>
                  <a:srgbClr val="8BAA00">
                    <a:lumMod val="75000"/>
                  </a:srgbClr>
                </a:solidFill>
              </a:rPr>
              <a:pPr/>
              <a:t>11</a:t>
            </a:fld>
            <a:endParaRPr lang="tr-TR" dirty="0">
              <a:solidFill>
                <a:srgbClr val="8BAA00">
                  <a:lumMod val="75000"/>
                </a:srgbClr>
              </a:solidFill>
            </a:endParaRPr>
          </a:p>
        </p:txBody>
      </p:sp>
      <p:sp>
        <p:nvSpPr>
          <p:cNvPr id="6" name="Dikdörtgen 5"/>
          <p:cNvSpPr/>
          <p:nvPr/>
        </p:nvSpPr>
        <p:spPr>
          <a:xfrm>
            <a:off x="1228287" y="2147881"/>
            <a:ext cx="6729010" cy="2377574"/>
          </a:xfrm>
          <a:prstGeom prst="rect">
            <a:avLst/>
          </a:prstGeom>
        </p:spPr>
        <p:txBody>
          <a:bodyPr wrap="square">
            <a:spAutoFit/>
          </a:bodyPr>
          <a:lstStyle/>
          <a:p>
            <a:r>
              <a:rPr lang="tr-TR" sz="1650" dirty="0">
                <a:solidFill>
                  <a:srgbClr val="4D3E2F"/>
                </a:solidFill>
                <a:latin typeface="Arial Black" panose="020B0A04020102020204" pitchFamily="34" charset="0"/>
              </a:rPr>
              <a:t>Dünyada ve Türkiye’de organik su ürünleri yetiştiriciliği istenen seviyede değildir. Türkiye’nin 3 tarafı sularla kaplı ve tatlı su kaynaklı akarsuları mevcut olmasına rağmen organik su ürünleri yetiştiriciliği gelişememiştir. Bunun başlıca sebebi, organik yem temininde yaşanan güçlükler ve organik su ürünleri yetiştiriciliğinin zorluğu olarak açıklanabilir. Ayrıca balığın konvansiyonel satılmasında bir sıkını olmaması da yetiştiriciyi organik su ürünleri yapmaya yönlendirmemektedir.</a:t>
            </a:r>
          </a:p>
        </p:txBody>
      </p:sp>
    </p:spTree>
    <p:extLst>
      <p:ext uri="{BB962C8B-B14F-4D97-AF65-F5344CB8AC3E}">
        <p14:creationId xmlns:p14="http://schemas.microsoft.com/office/powerpoint/2010/main" val="401322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57520" y="1613580"/>
            <a:ext cx="7028961" cy="3465512"/>
          </a:xfrm>
        </p:spPr>
        <p:txBody>
          <a:bodyPr/>
          <a:lstStyle/>
          <a:p>
            <a:r>
              <a:rPr lang="tr-TR" dirty="0">
                <a:latin typeface="Arial Black" panose="020B0A04020102020204" pitchFamily="34" charset="0"/>
              </a:rPr>
              <a:t>2015 yılında 13.549 ton olan ihracatımızın geliri 69 milyon 229 bin 817 dolar olarak gerçekleşmiştir. İhracat ürünlerimiz konvansiyonel ihraç ürünlerimizde olduğu gibi başı çeken geleneksel ürünlerimizden fındık ve fındık ürünleri, incir ve incir ürünleri, </a:t>
            </a:r>
            <a:r>
              <a:rPr lang="tr-TR" dirty="0" smtClean="0">
                <a:latin typeface="Arial Black" panose="020B0A04020102020204" pitchFamily="34" charset="0"/>
              </a:rPr>
              <a:t>kuru üzüm</a:t>
            </a:r>
            <a:r>
              <a:rPr lang="tr-TR" dirty="0">
                <a:latin typeface="Arial Black" panose="020B0A04020102020204" pitchFamily="34" charset="0"/>
              </a:rPr>
              <a:t>, kuru kayısı ve kayısı ürünleri, meyveler ve meyve ürünleri, mercimek çeşitleri, mısır ve mısır ürünleri, sebze ve sebze ürünleri ile </a:t>
            </a:r>
            <a:r>
              <a:rPr lang="tr-TR" dirty="0" err="1">
                <a:latin typeface="Arial Black" panose="020B0A04020102020204" pitchFamily="34" charset="0"/>
              </a:rPr>
              <a:t>antep</a:t>
            </a:r>
            <a:r>
              <a:rPr lang="tr-TR" dirty="0">
                <a:latin typeface="Arial Black" panose="020B0A04020102020204" pitchFamily="34" charset="0"/>
              </a:rPr>
              <a:t> fıstığı ihracatı en çok yapılan ürünler arasında yer almaktadır.</a:t>
            </a:r>
          </a:p>
          <a:p>
            <a:endParaRPr lang="tr-TR" dirty="0"/>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12</a:t>
            </a:fld>
            <a:endParaRPr lang="tr-TR" dirty="0">
              <a:solidFill>
                <a:srgbClr val="8BAA00">
                  <a:lumMod val="75000"/>
                </a:srgbClr>
              </a:solidFill>
            </a:endParaRPr>
          </a:p>
        </p:txBody>
      </p:sp>
      <p:pic>
        <p:nvPicPr>
          <p:cNvPr id="7" name="Resim 6"/>
          <p:cNvPicPr>
            <a:picLocks noChangeAspect="1"/>
          </p:cNvPicPr>
          <p:nvPr/>
        </p:nvPicPr>
        <p:blipFill>
          <a:blip r:embed="rId2"/>
          <a:stretch>
            <a:fillRect/>
          </a:stretch>
        </p:blipFill>
        <p:spPr>
          <a:xfrm>
            <a:off x="3449171" y="3529096"/>
            <a:ext cx="3189721" cy="1794218"/>
          </a:xfrm>
          <a:prstGeom prst="rect">
            <a:avLst/>
          </a:prstGeom>
        </p:spPr>
      </p:pic>
    </p:spTree>
    <p:extLst>
      <p:ext uri="{BB962C8B-B14F-4D97-AF65-F5344CB8AC3E}">
        <p14:creationId xmlns:p14="http://schemas.microsoft.com/office/powerpoint/2010/main" val="75221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smtClean="0">
              <a:latin typeface="Arial Black" panose="020B0A04020102020204" pitchFamily="34" charset="0"/>
            </a:endParaRPr>
          </a:p>
          <a:p>
            <a:r>
              <a:rPr lang="tr-TR" dirty="0" smtClean="0">
                <a:latin typeface="Arial Black" panose="020B0A04020102020204" pitchFamily="34" charset="0"/>
              </a:rPr>
              <a:t>İhracat </a:t>
            </a:r>
            <a:r>
              <a:rPr lang="tr-TR" dirty="0">
                <a:latin typeface="Arial Black" panose="020B0A04020102020204" pitchFamily="34" charset="0"/>
              </a:rPr>
              <a:t>yaptığımız ülke sayısı 2015 yılında 26 olup, Avrupa topluluğu ilkeleri en önemli ihracat yaptığımız ülkelerdir. Avrupa topluluğu ülkeleri dışında ABD, Japonya ve Kanada gibi ülkeler önemli ihracat yaptığımız ülkelerdir.</a:t>
            </a:r>
          </a:p>
          <a:p>
            <a:endParaRPr lang="tr-TR" dirty="0"/>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13</a:t>
            </a:fld>
            <a:endParaRPr lang="tr-TR" dirty="0">
              <a:solidFill>
                <a:srgbClr val="8BAA00">
                  <a:lumMod val="75000"/>
                </a:srgbClr>
              </a:solidFill>
            </a:endParaRPr>
          </a:p>
        </p:txBody>
      </p:sp>
    </p:spTree>
    <p:extLst>
      <p:ext uri="{BB962C8B-B14F-4D97-AF65-F5344CB8AC3E}">
        <p14:creationId xmlns:p14="http://schemas.microsoft.com/office/powerpoint/2010/main" val="238121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57520" y="1054230"/>
            <a:ext cx="7028962" cy="887675"/>
          </a:xfrm>
        </p:spPr>
        <p:txBody>
          <a:bodyPr/>
          <a:lstStyle/>
          <a:p>
            <a:r>
              <a:rPr lang="tr-TR" b="1" dirty="0">
                <a:latin typeface="Arial Black" panose="020B0A04020102020204" pitchFamily="34" charset="0"/>
              </a:rPr>
              <a:t>2015 yılında en çok ihracat yapılan ülkeler</a:t>
            </a:r>
            <a:endParaRPr lang="tr-TR" dirty="0">
              <a:latin typeface="Arial Black" panose="020B0A04020102020204" pitchFamily="34" charset="0"/>
            </a:endParaRPr>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14</a:t>
            </a:fld>
            <a:endParaRPr lang="tr-TR" dirty="0">
              <a:solidFill>
                <a:srgbClr val="8BAA00">
                  <a:lumMod val="75000"/>
                </a:srgbClr>
              </a:solidFill>
            </a:endParaRPr>
          </a:p>
        </p:txBody>
      </p:sp>
      <p:graphicFrame>
        <p:nvGraphicFramePr>
          <p:cNvPr id="9" name="İçerik Yer Tutucusu 8"/>
          <p:cNvGraphicFramePr>
            <a:graphicFrameLocks noGrp="1"/>
          </p:cNvGraphicFramePr>
          <p:nvPr>
            <p:ph idx="1"/>
            <p:extLst/>
          </p:nvPr>
        </p:nvGraphicFramePr>
        <p:xfrm>
          <a:off x="1327685" y="2063536"/>
          <a:ext cx="6696166" cy="3575304"/>
        </p:xfrm>
        <a:graphic>
          <a:graphicData uri="http://schemas.openxmlformats.org/drawingml/2006/table">
            <a:tbl>
              <a:tblPr firstRow="1" firstCol="1" bandRow="1">
                <a:tableStyleId>{5C22544A-7EE6-4342-B048-85BDC9FD1C3A}</a:tableStyleId>
              </a:tblPr>
              <a:tblGrid>
                <a:gridCol w="1774154"/>
                <a:gridCol w="1601982"/>
                <a:gridCol w="1831415"/>
                <a:gridCol w="800316"/>
                <a:gridCol w="688299"/>
              </a:tblGrid>
              <a:tr h="210312">
                <a:tc>
                  <a:txBody>
                    <a:bodyPr/>
                    <a:lstStyle/>
                    <a:p>
                      <a:pPr algn="ctr">
                        <a:lnSpc>
                          <a:spcPct val="115000"/>
                        </a:lnSpc>
                        <a:spcAft>
                          <a:spcPts val="1000"/>
                        </a:spcAft>
                      </a:pPr>
                      <a:r>
                        <a:rPr lang="tr-TR" sz="1200" dirty="0">
                          <a:effectLst/>
                        </a:rPr>
                        <a:t>ÜLKE</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algn="ctr">
                        <a:lnSpc>
                          <a:spcPct val="115000"/>
                        </a:lnSpc>
                        <a:spcAft>
                          <a:spcPts val="1000"/>
                        </a:spcAft>
                      </a:pPr>
                      <a:r>
                        <a:rPr lang="tr-TR" sz="1200">
                          <a:effectLst/>
                        </a:rPr>
                        <a:t>MİKTAR (Ton)</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algn="ctr">
                        <a:lnSpc>
                          <a:spcPct val="115000"/>
                        </a:lnSpc>
                        <a:spcAft>
                          <a:spcPts val="1000"/>
                        </a:spcAft>
                      </a:pPr>
                      <a:r>
                        <a:rPr lang="tr-TR" sz="1200">
                          <a:effectLst/>
                        </a:rPr>
                        <a:t>TUTAR ($)</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algn="ctr">
                        <a:lnSpc>
                          <a:spcPct val="115000"/>
                        </a:lnSpc>
                        <a:spcAft>
                          <a:spcPts val="1000"/>
                        </a:spcAft>
                      </a:pPr>
                      <a:r>
                        <a:rPr lang="tr-TR" sz="1200">
                          <a:effectLst/>
                        </a:rPr>
                        <a:t>% Ton</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algn="ctr">
                        <a:lnSpc>
                          <a:spcPct val="115000"/>
                        </a:lnSpc>
                        <a:spcAft>
                          <a:spcPts val="1000"/>
                        </a:spcAft>
                      </a:pPr>
                      <a:r>
                        <a:rPr lang="tr-TR" sz="1200">
                          <a:effectLst/>
                        </a:rPr>
                        <a:t>%$</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r>
              <a:tr h="210312">
                <a:tc>
                  <a:txBody>
                    <a:bodyPr/>
                    <a:lstStyle/>
                    <a:p>
                      <a:pPr>
                        <a:lnSpc>
                          <a:spcPct val="115000"/>
                        </a:lnSpc>
                        <a:spcAft>
                          <a:spcPts val="1000"/>
                        </a:spcAft>
                      </a:pPr>
                      <a:r>
                        <a:rPr lang="tr-TR" sz="1200" dirty="0">
                          <a:effectLst/>
                        </a:rPr>
                        <a:t>ABD</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4.096</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14.751.106,66</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30,2</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21,3</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r>
              <a:tr h="210312">
                <a:tc>
                  <a:txBody>
                    <a:bodyPr/>
                    <a:lstStyle/>
                    <a:p>
                      <a:pPr>
                        <a:lnSpc>
                          <a:spcPct val="115000"/>
                        </a:lnSpc>
                        <a:spcAft>
                          <a:spcPts val="1000"/>
                        </a:spcAft>
                      </a:pPr>
                      <a:r>
                        <a:rPr lang="tr-TR" sz="1200">
                          <a:effectLst/>
                        </a:rPr>
                        <a:t>FRANSA</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1.689</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9.934.098,82</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12,5</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14,3</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r>
              <a:tr h="210312">
                <a:tc>
                  <a:txBody>
                    <a:bodyPr/>
                    <a:lstStyle/>
                    <a:p>
                      <a:pPr>
                        <a:lnSpc>
                          <a:spcPct val="115000"/>
                        </a:lnSpc>
                        <a:spcAft>
                          <a:spcPts val="1000"/>
                        </a:spcAft>
                      </a:pPr>
                      <a:r>
                        <a:rPr lang="tr-TR" sz="1200">
                          <a:effectLst/>
                        </a:rPr>
                        <a:t>ALMANYA</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1.490</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9.813.859,94</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11,0</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14,2</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r>
              <a:tr h="210312">
                <a:tc>
                  <a:txBody>
                    <a:bodyPr/>
                    <a:lstStyle/>
                    <a:p>
                      <a:pPr>
                        <a:lnSpc>
                          <a:spcPct val="115000"/>
                        </a:lnSpc>
                        <a:spcAft>
                          <a:spcPts val="1000"/>
                        </a:spcAft>
                      </a:pPr>
                      <a:r>
                        <a:rPr lang="tr-TR" sz="1200">
                          <a:effectLst/>
                        </a:rPr>
                        <a:t>HOLLANDA</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1.185</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7.975.922,49</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8,7</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11,5</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r>
              <a:tr h="210312">
                <a:tc>
                  <a:txBody>
                    <a:bodyPr/>
                    <a:lstStyle/>
                    <a:p>
                      <a:pPr>
                        <a:lnSpc>
                          <a:spcPct val="115000"/>
                        </a:lnSpc>
                        <a:spcAft>
                          <a:spcPts val="1000"/>
                        </a:spcAft>
                      </a:pPr>
                      <a:r>
                        <a:rPr lang="tr-TR" sz="1200">
                          <a:effectLst/>
                        </a:rPr>
                        <a:t>İSVİÇRE</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1.345</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7.367.367,95</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9,9</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10,6</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r>
              <a:tr h="210312">
                <a:tc>
                  <a:txBody>
                    <a:bodyPr/>
                    <a:lstStyle/>
                    <a:p>
                      <a:pPr>
                        <a:lnSpc>
                          <a:spcPct val="115000"/>
                        </a:lnSpc>
                        <a:spcAft>
                          <a:spcPts val="1000"/>
                        </a:spcAft>
                      </a:pPr>
                      <a:r>
                        <a:rPr lang="tr-TR" sz="1200">
                          <a:effectLst/>
                        </a:rPr>
                        <a:t>İNGİLTERE</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1.188</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5.841.960,79</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8,8</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8,4</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r>
              <a:tr h="210312">
                <a:tc>
                  <a:txBody>
                    <a:bodyPr/>
                    <a:lstStyle/>
                    <a:p>
                      <a:pPr>
                        <a:lnSpc>
                          <a:spcPct val="115000"/>
                        </a:lnSpc>
                        <a:spcAft>
                          <a:spcPts val="1000"/>
                        </a:spcAft>
                      </a:pPr>
                      <a:r>
                        <a:rPr lang="tr-TR" sz="1200">
                          <a:effectLst/>
                        </a:rPr>
                        <a:t>İSVEÇ</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857</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3.941.914,97</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6,3</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5,7</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r>
              <a:tr h="210312">
                <a:tc>
                  <a:txBody>
                    <a:bodyPr/>
                    <a:lstStyle/>
                    <a:p>
                      <a:pPr>
                        <a:lnSpc>
                          <a:spcPct val="115000"/>
                        </a:lnSpc>
                        <a:spcAft>
                          <a:spcPts val="1000"/>
                        </a:spcAft>
                      </a:pPr>
                      <a:r>
                        <a:rPr lang="tr-TR" sz="1200">
                          <a:effectLst/>
                        </a:rPr>
                        <a:t>İTALYA</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331</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3.049.469,27</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2,4</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4,4</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r>
              <a:tr h="210312">
                <a:tc>
                  <a:txBody>
                    <a:bodyPr/>
                    <a:lstStyle/>
                    <a:p>
                      <a:pPr>
                        <a:lnSpc>
                          <a:spcPct val="115000"/>
                        </a:lnSpc>
                        <a:spcAft>
                          <a:spcPts val="1000"/>
                        </a:spcAft>
                      </a:pPr>
                      <a:r>
                        <a:rPr lang="tr-TR" sz="1200">
                          <a:effectLst/>
                        </a:rPr>
                        <a:t>KANADA</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686</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2.863.550,53</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5,1</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4,1</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r>
              <a:tr h="210312">
                <a:tc>
                  <a:txBody>
                    <a:bodyPr/>
                    <a:lstStyle/>
                    <a:p>
                      <a:pPr>
                        <a:lnSpc>
                          <a:spcPct val="115000"/>
                        </a:lnSpc>
                        <a:spcAft>
                          <a:spcPts val="1000"/>
                        </a:spcAft>
                      </a:pPr>
                      <a:r>
                        <a:rPr lang="tr-TR" sz="1200">
                          <a:effectLst/>
                        </a:rPr>
                        <a:t>JAPONYA</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132</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931.025,82</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1,0</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1,3</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r>
              <a:tr h="210312">
                <a:tc>
                  <a:txBody>
                    <a:bodyPr/>
                    <a:lstStyle/>
                    <a:p>
                      <a:pPr>
                        <a:lnSpc>
                          <a:spcPct val="115000"/>
                        </a:lnSpc>
                        <a:spcAft>
                          <a:spcPts val="1000"/>
                        </a:spcAft>
                      </a:pPr>
                      <a:r>
                        <a:rPr lang="tr-TR" sz="1200">
                          <a:effectLst/>
                        </a:rPr>
                        <a:t>AVUSTRALYA</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67</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514.957,01</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0,5</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0,7</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r>
              <a:tr h="210312">
                <a:tc>
                  <a:txBody>
                    <a:bodyPr/>
                    <a:lstStyle/>
                    <a:p>
                      <a:pPr>
                        <a:lnSpc>
                          <a:spcPct val="115000"/>
                        </a:lnSpc>
                        <a:spcAft>
                          <a:spcPts val="1000"/>
                        </a:spcAft>
                      </a:pPr>
                      <a:r>
                        <a:rPr lang="tr-TR" sz="1200">
                          <a:effectLst/>
                        </a:rPr>
                        <a:t>BELÇİKA</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111</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455.944,68</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0,8</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0,7</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r>
              <a:tr h="210312">
                <a:tc>
                  <a:txBody>
                    <a:bodyPr/>
                    <a:lstStyle/>
                    <a:p>
                      <a:pPr>
                        <a:lnSpc>
                          <a:spcPct val="115000"/>
                        </a:lnSpc>
                        <a:spcAft>
                          <a:spcPts val="1000"/>
                        </a:spcAft>
                      </a:pPr>
                      <a:r>
                        <a:rPr lang="tr-TR" sz="1200">
                          <a:effectLst/>
                        </a:rPr>
                        <a:t>DANİMARKA</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61</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424.556,47</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0,4</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0,6</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r>
              <a:tr h="210312">
                <a:tc>
                  <a:txBody>
                    <a:bodyPr/>
                    <a:lstStyle/>
                    <a:p>
                      <a:pPr>
                        <a:lnSpc>
                          <a:spcPct val="115000"/>
                        </a:lnSpc>
                        <a:spcAft>
                          <a:spcPts val="1000"/>
                        </a:spcAft>
                      </a:pPr>
                      <a:r>
                        <a:rPr lang="tr-TR" sz="1200">
                          <a:effectLst/>
                        </a:rPr>
                        <a:t>TOPLAM</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13.237</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67.865.735,40</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97,7</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98,0</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r>
              <a:tr h="420624">
                <a:tc>
                  <a:txBody>
                    <a:bodyPr/>
                    <a:lstStyle/>
                    <a:p>
                      <a:pPr>
                        <a:lnSpc>
                          <a:spcPct val="115000"/>
                        </a:lnSpc>
                        <a:spcAft>
                          <a:spcPts val="1000"/>
                        </a:spcAft>
                      </a:pPr>
                      <a:r>
                        <a:rPr lang="tr-TR" sz="1200" dirty="0">
                          <a:effectLst/>
                        </a:rPr>
                        <a:t>GENEL TOPLAM (DİĞERLERİ DAHİL)</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13.549</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69.229.817,26</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a:effectLst/>
                        </a:rPr>
                        <a:t>100</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c>
                  <a:txBody>
                    <a:bodyPr/>
                    <a:lstStyle/>
                    <a:p>
                      <a:pPr algn="r">
                        <a:lnSpc>
                          <a:spcPct val="115000"/>
                        </a:lnSpc>
                        <a:spcAft>
                          <a:spcPts val="1000"/>
                        </a:spcAft>
                      </a:pPr>
                      <a:r>
                        <a:rPr lang="tr-TR" sz="1200" dirty="0">
                          <a:effectLst/>
                        </a:rPr>
                        <a:t>100</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tc>
              </a:tr>
            </a:tbl>
          </a:graphicData>
        </a:graphic>
      </p:graphicFrame>
    </p:spTree>
    <p:extLst>
      <p:ext uri="{BB962C8B-B14F-4D97-AF65-F5344CB8AC3E}">
        <p14:creationId xmlns:p14="http://schemas.microsoft.com/office/powerpoint/2010/main" val="395217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latin typeface="Arial Black" panose="020B0A04020102020204" pitchFamily="34" charset="0"/>
              </a:rPr>
              <a:t>Organik ürünün veya girdinin üretiminden tüketiciye ulaşıncaya kadar olan tüm aşamalarını kontrol etmek ve sertifikalandırmak üzere bakanlık tarafından yetki verilmiş gerçek veya tüzel kişilere kontrol ve sertifikasyon kuruluşları denilmektedir. Türkiye’de gıda tarım ve hayvancılık bakanlığından organik tarımda kontrol ve sertifikasyon kuruluşu olarak çalışma yetkisi alan 32 kuruluş </a:t>
            </a:r>
            <a:r>
              <a:rPr lang="tr-TR" dirty="0" smtClean="0">
                <a:latin typeface="Arial Black" panose="020B0A04020102020204" pitchFamily="34" charset="0"/>
              </a:rPr>
              <a:t>bulunmaktadır</a:t>
            </a:r>
          </a:p>
          <a:p>
            <a:r>
              <a:rPr lang="tr-TR" dirty="0">
                <a:latin typeface="Arial Black" panose="020B0A04020102020204" pitchFamily="34" charset="0"/>
              </a:rPr>
              <a:t>2013 yılı içerisinde </a:t>
            </a:r>
            <a:r>
              <a:rPr lang="tr-TR" b="1" dirty="0" err="1">
                <a:latin typeface="Arial Black" panose="020B0A04020102020204" pitchFamily="34" charset="0"/>
              </a:rPr>
              <a:t>NOPsert</a:t>
            </a:r>
            <a:r>
              <a:rPr lang="tr-TR" dirty="0" err="1">
                <a:latin typeface="Arial Black" panose="020B0A04020102020204" pitchFamily="34" charset="0"/>
              </a:rPr>
              <a:t>’in</a:t>
            </a:r>
            <a:r>
              <a:rPr lang="tr-TR" dirty="0">
                <a:latin typeface="Arial Black" panose="020B0A04020102020204" pitchFamily="34" charset="0"/>
              </a:rPr>
              <a:t>, 2015 yılı içerisinde </a:t>
            </a:r>
            <a:r>
              <a:rPr lang="tr-TR" b="1" dirty="0" err="1">
                <a:latin typeface="Arial Black" panose="020B0A04020102020204" pitchFamily="34" charset="0"/>
              </a:rPr>
              <a:t>KALİTEST</a:t>
            </a:r>
            <a:r>
              <a:rPr lang="tr-TR" dirty="0" err="1">
                <a:latin typeface="Arial Black" panose="020B0A04020102020204" pitchFamily="34" charset="0"/>
              </a:rPr>
              <a:t>’in</a:t>
            </a:r>
            <a:r>
              <a:rPr lang="tr-TR" dirty="0">
                <a:latin typeface="Arial Black" panose="020B0A04020102020204" pitchFamily="34" charset="0"/>
              </a:rPr>
              <a:t> ve Anka Global’in yetkisi iptal edilmiştir.2016 yılında </a:t>
            </a:r>
            <a:r>
              <a:rPr lang="tr-TR" b="1" dirty="0">
                <a:latin typeface="Arial Black" panose="020B0A04020102020204" pitchFamily="34" charset="0"/>
              </a:rPr>
              <a:t>IMO, ORTAR,  ICCS ve </a:t>
            </a:r>
            <a:r>
              <a:rPr lang="tr-TR" b="1" dirty="0" err="1">
                <a:latin typeface="Arial Black" panose="020B0A04020102020204" pitchFamily="34" charset="0"/>
              </a:rPr>
              <a:t>EKOİNSPEKT</a:t>
            </a:r>
            <a:r>
              <a:rPr lang="tr-TR" dirty="0" err="1">
                <a:latin typeface="Arial Black" panose="020B0A04020102020204" pitchFamily="34" charset="0"/>
              </a:rPr>
              <a:t>’in</a:t>
            </a:r>
            <a:r>
              <a:rPr lang="tr-TR" dirty="0">
                <a:latin typeface="Arial Black" panose="020B0A04020102020204" pitchFamily="34" charset="0"/>
              </a:rPr>
              <a:t> yetkisi iptal edilmiştir.</a:t>
            </a:r>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15</a:t>
            </a:fld>
            <a:endParaRPr lang="tr-TR" dirty="0">
              <a:solidFill>
                <a:srgbClr val="8BAA00">
                  <a:lumMod val="75000"/>
                </a:srgbClr>
              </a:solidFill>
            </a:endParaRPr>
          </a:p>
        </p:txBody>
      </p:sp>
    </p:spTree>
    <p:extLst>
      <p:ext uri="{BB962C8B-B14F-4D97-AF65-F5344CB8AC3E}">
        <p14:creationId xmlns:p14="http://schemas.microsoft.com/office/powerpoint/2010/main" val="26713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7848872" cy="5067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4888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302614" y="1089236"/>
            <a:ext cx="8515350" cy="960668"/>
          </a:xfrm>
        </p:spPr>
        <p:txBody>
          <a:bodyPr>
            <a:noAutofit/>
          </a:bodyPr>
          <a:lstStyle/>
          <a:p>
            <a:r>
              <a:rPr lang="tr-TR" sz="3300" dirty="0">
                <a:latin typeface="Times New Roman" panose="02020603050405020304" pitchFamily="18" charset="0"/>
                <a:cs typeface="Times New Roman" panose="02020603050405020304" pitchFamily="18" charset="0"/>
              </a:rPr>
              <a:t> TÜRKİYEDE ORGANİK TARIMIN GELİŞİMİ</a:t>
            </a:r>
            <a:endParaRPr lang="tr-TR" sz="3300" dirty="0"/>
          </a:p>
        </p:txBody>
      </p:sp>
      <p:pic>
        <p:nvPicPr>
          <p:cNvPr id="4" name="İçerik Yer Tutucusu 3"/>
          <p:cNvPicPr>
            <a:picLocks noGrp="1" noChangeAspect="1"/>
          </p:cNvPicPr>
          <p:nvPr>
            <p:ph idx="1"/>
          </p:nvPr>
        </p:nvPicPr>
        <p:blipFill>
          <a:blip r:embed="rId2"/>
          <a:stretch>
            <a:fillRect/>
          </a:stretch>
        </p:blipFill>
        <p:spPr>
          <a:xfrm>
            <a:off x="887230" y="2438646"/>
            <a:ext cx="3272540" cy="3228112"/>
          </a:xfrm>
          <a:prstGeom prst="rect">
            <a:avLst/>
          </a:prstGeom>
          <a:effectLst>
            <a:softEdge rad="101600"/>
          </a:effectLst>
        </p:spPr>
      </p:pic>
      <p:pic>
        <p:nvPicPr>
          <p:cNvPr id="5" name="Resim 4"/>
          <p:cNvPicPr>
            <a:picLocks noChangeAspect="1"/>
          </p:cNvPicPr>
          <p:nvPr/>
        </p:nvPicPr>
        <p:blipFill rotWithShape="1">
          <a:blip r:embed="rId3"/>
          <a:srcRect r="5927"/>
          <a:stretch/>
        </p:blipFill>
        <p:spPr>
          <a:xfrm>
            <a:off x="4883479" y="2438645"/>
            <a:ext cx="3256181" cy="3228112"/>
          </a:xfrm>
          <a:prstGeom prst="rect">
            <a:avLst/>
          </a:prstGeom>
          <a:effectLst>
            <a:softEdge rad="63500"/>
          </a:effectLst>
        </p:spPr>
      </p:pic>
    </p:spTree>
    <p:extLst>
      <p:ext uri="{BB962C8B-B14F-4D97-AF65-F5344CB8AC3E}">
        <p14:creationId xmlns:p14="http://schemas.microsoft.com/office/powerpoint/2010/main" val="436789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İçerik Yer Tutucusu 3"/>
          <p:cNvSpPr>
            <a:spLocks noGrp="1"/>
          </p:cNvSpPr>
          <p:nvPr>
            <p:ph sz="half" idx="2"/>
          </p:nvPr>
        </p:nvSpPr>
        <p:spPr>
          <a:xfrm>
            <a:off x="4555735" y="1378431"/>
            <a:ext cx="4307057" cy="4368404"/>
          </a:xfrm>
        </p:spPr>
        <p:txBody>
          <a:bodyPr>
            <a:noAutofit/>
          </a:bodyPr>
          <a:lstStyle/>
          <a:p>
            <a:pPr marL="0" indent="0">
              <a:buNone/>
            </a:pPr>
            <a:r>
              <a:rPr lang="tr-TR" sz="2100" dirty="0">
                <a:solidFill>
                  <a:srgbClr val="FF0000"/>
                </a:solidFill>
                <a:latin typeface="Baskerville Old Face" panose="02020602080505020303" pitchFamily="18" charset="0"/>
              </a:rPr>
              <a:t>Dünya Ticareti 1970’li yıllarda başlamış olan organik tarımdaki gelişmelere uygun olarak, Avrupa kökenli bazı firmalar kendi ihtiyaçları olan ürünleri anlaşmalı çiftçilerle yetiştirmek ve elde edilen ürünleri Türk ihracatçıları vasıtasıyla kendi ülkelerine ithal edebilmek için Türkiye’de organik üretim projeleri tesis etmişlerdir. Böylece 1984-85 yıllarında ülkemizde organik tarım başlamıştır</a:t>
            </a:r>
            <a:endParaRPr lang="tr-TR" sz="2100" dirty="0"/>
          </a:p>
        </p:txBody>
      </p:sp>
      <p:pic>
        <p:nvPicPr>
          <p:cNvPr id="7" name="İçerik Yer Tutucusu 6"/>
          <p:cNvPicPr>
            <a:picLocks noGrp="1" noChangeAspect="1"/>
          </p:cNvPicPr>
          <p:nvPr>
            <p:ph sz="quarter" idx="4"/>
          </p:nvPr>
        </p:nvPicPr>
        <p:blipFill>
          <a:blip r:embed="rId2"/>
          <a:stretch>
            <a:fillRect/>
          </a:stretch>
        </p:blipFill>
        <p:spPr>
          <a:xfrm>
            <a:off x="348521" y="1378431"/>
            <a:ext cx="4018360" cy="3829714"/>
          </a:xfrm>
          <a:prstGeom prst="rect">
            <a:avLst/>
          </a:prstGeom>
          <a:effectLst>
            <a:softEdge rad="76200"/>
          </a:effectLst>
        </p:spPr>
      </p:pic>
    </p:spTree>
    <p:extLst>
      <p:ext uri="{BB962C8B-B14F-4D97-AF65-F5344CB8AC3E}">
        <p14:creationId xmlns:p14="http://schemas.microsoft.com/office/powerpoint/2010/main" val="1665138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Unvan 12"/>
          <p:cNvSpPr>
            <a:spLocks noGrp="1"/>
          </p:cNvSpPr>
          <p:nvPr>
            <p:ph type="ctrTitle"/>
          </p:nvPr>
        </p:nvSpPr>
        <p:spPr>
          <a:xfrm>
            <a:off x="671041" y="992162"/>
            <a:ext cx="7881582" cy="1292901"/>
          </a:xfrm>
        </p:spPr>
        <p:txBody>
          <a:bodyPr>
            <a:noAutofit/>
          </a:bodyPr>
          <a:lstStyle/>
          <a:p>
            <a:pPr algn="ctr"/>
            <a:r>
              <a:rPr lang="tr-TR" sz="2100" dirty="0">
                <a:solidFill>
                  <a:srgbClr val="FF0000"/>
                </a:solidFill>
                <a:latin typeface="Baskerville Old Face" panose="02020602080505020303" pitchFamily="18" charset="0"/>
              </a:rPr>
              <a:t>Bu yıllarda organik üretim Türkiye’nin geleneksel ihraç ürünlerinden kuru incir ve kuru üzüm ile Ege bölgesinde gerçekleşmiştir. Daha sonra bu ürünlere kuru kayısı ve fındık gibi ürünler dâhil edilerek farklı bölgelerimize yayılmıştır. </a:t>
            </a:r>
            <a:endParaRPr lang="tr-TR" sz="2100" dirty="0">
              <a:latin typeface="Baskerville Old Face" panose="02020602080505020303" pitchFamily="18" charset="0"/>
            </a:endParaRPr>
          </a:p>
        </p:txBody>
      </p:sp>
      <p:pic>
        <p:nvPicPr>
          <p:cNvPr id="14" name="Resim 13"/>
          <p:cNvPicPr>
            <a:picLocks noChangeAspect="1"/>
          </p:cNvPicPr>
          <p:nvPr/>
        </p:nvPicPr>
        <p:blipFill>
          <a:blip r:embed="rId2"/>
          <a:stretch>
            <a:fillRect/>
          </a:stretch>
        </p:blipFill>
        <p:spPr>
          <a:xfrm>
            <a:off x="850764" y="2386247"/>
            <a:ext cx="7522138" cy="3484542"/>
          </a:xfrm>
          <a:prstGeom prst="rect">
            <a:avLst/>
          </a:prstGeom>
        </p:spPr>
      </p:pic>
    </p:spTree>
    <p:extLst>
      <p:ext uri="{BB962C8B-B14F-4D97-AF65-F5344CB8AC3E}">
        <p14:creationId xmlns:p14="http://schemas.microsoft.com/office/powerpoint/2010/main" val="610047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6096" y="1164549"/>
            <a:ext cx="8797098" cy="2833217"/>
          </a:xfrm>
        </p:spPr>
        <p:txBody>
          <a:bodyPr>
            <a:normAutofit/>
          </a:bodyPr>
          <a:lstStyle/>
          <a:p>
            <a:pPr marL="0" indent="0">
              <a:buNone/>
            </a:pPr>
            <a:r>
              <a:rPr lang="tr-TR" sz="2100" dirty="0">
                <a:solidFill>
                  <a:srgbClr val="FF0000"/>
                </a:solidFill>
                <a:latin typeface="Baskerville Old Face" panose="02020602080505020303" pitchFamily="18" charset="0"/>
              </a:rPr>
              <a:t>Türkiye organik tarım piyasasında yer alan ilk oyuncular, sınırlı sayıda Avrupalı alıcılar, bunların yerel temsilcileri ve sözleşmeli üreticiler olmuştur. Bu yapı, 2000 yılında yurtiçi bir pazar yaratma girişimine kadar değişmemiştir. Organik tarım konusundaki ilk ciddi pazar yaratma girişiminin 1998-2000 yıllarında bir sivil toplum örgütü tarafından organik ürün satan mağazalar açılması ile başladığı ifade</a:t>
            </a:r>
            <a:br>
              <a:rPr lang="tr-TR" sz="2100" dirty="0">
                <a:solidFill>
                  <a:srgbClr val="FF0000"/>
                </a:solidFill>
                <a:latin typeface="Baskerville Old Face" panose="02020602080505020303" pitchFamily="18" charset="0"/>
              </a:rPr>
            </a:br>
            <a:r>
              <a:rPr lang="tr-TR" sz="2100" dirty="0">
                <a:solidFill>
                  <a:srgbClr val="FF0000"/>
                </a:solidFill>
                <a:latin typeface="Baskerville Old Face" panose="02020602080505020303" pitchFamily="18" charset="0"/>
              </a:rPr>
              <a:t>edilmektedir.</a:t>
            </a:r>
            <a:endParaRPr lang="tr-TR" sz="2100" dirty="0"/>
          </a:p>
        </p:txBody>
      </p:sp>
      <p:pic>
        <p:nvPicPr>
          <p:cNvPr id="4" name="Resim 3"/>
          <p:cNvPicPr>
            <a:picLocks noChangeAspect="1"/>
          </p:cNvPicPr>
          <p:nvPr/>
        </p:nvPicPr>
        <p:blipFill>
          <a:blip r:embed="rId2"/>
          <a:stretch>
            <a:fillRect/>
          </a:stretch>
        </p:blipFill>
        <p:spPr>
          <a:xfrm>
            <a:off x="1506511" y="3215741"/>
            <a:ext cx="6194686" cy="2678204"/>
          </a:xfrm>
          <a:prstGeom prst="rect">
            <a:avLst/>
          </a:prstGeom>
          <a:effectLst>
            <a:softEdge rad="63500"/>
          </a:effectLst>
        </p:spPr>
      </p:pic>
    </p:spTree>
    <p:extLst>
      <p:ext uri="{BB962C8B-B14F-4D97-AF65-F5344CB8AC3E}">
        <p14:creationId xmlns:p14="http://schemas.microsoft.com/office/powerpoint/2010/main" val="1586389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672414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Unvan 3"/>
          <p:cNvSpPr>
            <a:spLocks noGrp="1"/>
          </p:cNvSpPr>
          <p:nvPr>
            <p:ph type="title"/>
          </p:nvPr>
        </p:nvSpPr>
        <p:spPr>
          <a:xfrm>
            <a:off x="628650" y="1131094"/>
            <a:ext cx="7886700" cy="580595"/>
          </a:xfrm>
        </p:spPr>
        <p:txBody>
          <a:bodyPr/>
          <a:lstStyle/>
          <a:p>
            <a:endParaRPr lang="tr-TR" dirty="0"/>
          </a:p>
        </p:txBody>
      </p:sp>
      <p:sp>
        <p:nvSpPr>
          <p:cNvPr id="3" name="İçerik Yer Tutucusu 2"/>
          <p:cNvSpPr>
            <a:spLocks noGrp="1"/>
          </p:cNvSpPr>
          <p:nvPr>
            <p:ph sz="half" idx="1"/>
          </p:nvPr>
        </p:nvSpPr>
        <p:spPr>
          <a:xfrm>
            <a:off x="245847" y="1885911"/>
            <a:ext cx="4161262" cy="2833217"/>
          </a:xfrm>
        </p:spPr>
        <p:txBody>
          <a:bodyPr>
            <a:noAutofit/>
          </a:bodyPr>
          <a:lstStyle/>
          <a:p>
            <a:r>
              <a:rPr lang="tr-TR" sz="2100" dirty="0">
                <a:solidFill>
                  <a:srgbClr val="FF0000"/>
                </a:solidFill>
              </a:rPr>
              <a:t>Türkiye’de toplam tarımsal alanın yüzde 0.5 kadarının 165 bin hektarın organik tarıma ayrıldığını görüyoruz. Üretim miktarında ise yüzde 50’ye yakın bir artış var. Bu rakamlar organik tarımın Türkiye’de yaygınlaştığını açıkça gösteriyor.</a:t>
            </a:r>
          </a:p>
        </p:txBody>
      </p:sp>
      <p:pic>
        <p:nvPicPr>
          <p:cNvPr id="6" name="İçerik Yer Tutucusu 5"/>
          <p:cNvPicPr>
            <a:picLocks noGrp="1" noChangeAspect="1"/>
          </p:cNvPicPr>
          <p:nvPr>
            <p:ph sz="half" idx="2"/>
          </p:nvPr>
        </p:nvPicPr>
        <p:blipFill>
          <a:blip r:embed="rId2"/>
          <a:stretch>
            <a:fillRect/>
          </a:stretch>
        </p:blipFill>
        <p:spPr>
          <a:xfrm>
            <a:off x="4663104" y="1464352"/>
            <a:ext cx="4313749" cy="3946160"/>
          </a:xfrm>
          <a:prstGeom prst="rect">
            <a:avLst/>
          </a:prstGeom>
          <a:effectLst>
            <a:softEdge rad="88900"/>
          </a:effectLst>
        </p:spPr>
      </p:pic>
    </p:spTree>
    <p:extLst>
      <p:ext uri="{BB962C8B-B14F-4D97-AF65-F5344CB8AC3E}">
        <p14:creationId xmlns:p14="http://schemas.microsoft.com/office/powerpoint/2010/main" val="2940835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Unvan 12"/>
          <p:cNvSpPr>
            <a:spLocks noGrp="1"/>
          </p:cNvSpPr>
          <p:nvPr>
            <p:ph type="title"/>
          </p:nvPr>
        </p:nvSpPr>
        <p:spPr/>
        <p:txBody>
          <a:bodyPr/>
          <a:lstStyle/>
          <a:p>
            <a:endParaRPr lang="tr-TR"/>
          </a:p>
        </p:txBody>
      </p:sp>
      <p:graphicFrame>
        <p:nvGraphicFramePr>
          <p:cNvPr id="17" name="Grafik 16"/>
          <p:cNvGraphicFramePr/>
          <p:nvPr>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afik 20"/>
          <p:cNvGraphicFramePr/>
          <p:nvPr>
            <p:extLst/>
          </p:nvPr>
        </p:nvGraphicFramePr>
        <p:xfrm>
          <a:off x="0" y="857250"/>
          <a:ext cx="9144000" cy="5143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530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860466"/>
            <a:ext cx="9144000" cy="5140285"/>
          </a:xfrm>
          <a:prstGeom prst="rect">
            <a:avLst/>
          </a:prstGeom>
        </p:spPr>
      </p:pic>
    </p:spTree>
    <p:extLst>
      <p:ext uri="{BB962C8B-B14F-4D97-AF65-F5344CB8AC3E}">
        <p14:creationId xmlns:p14="http://schemas.microsoft.com/office/powerpoint/2010/main" val="1844339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Döküm">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Duman">
  <a:themeElements>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1_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emplate>
  <TotalTime>151</TotalTime>
  <Words>643</Words>
  <Application>Microsoft Office PowerPoint</Application>
  <PresentationFormat>Ekran Gösterisi (4:3)</PresentationFormat>
  <Paragraphs>100</Paragraphs>
  <Slides>16</Slides>
  <Notes>0</Notes>
  <HiddenSlides>0</HiddenSlides>
  <MMClips>0</MMClips>
  <ScaleCrop>false</ScaleCrop>
  <HeadingPairs>
    <vt:vector size="6" baseType="variant">
      <vt:variant>
        <vt:lpstr>Kullanılan Yazı Tipleri</vt:lpstr>
      </vt:variant>
      <vt:variant>
        <vt:i4>10</vt:i4>
      </vt:variant>
      <vt:variant>
        <vt:lpstr>Tema</vt:lpstr>
      </vt:variant>
      <vt:variant>
        <vt:i4>3</vt:i4>
      </vt:variant>
      <vt:variant>
        <vt:lpstr>Slayt Başlıkları</vt:lpstr>
      </vt:variant>
      <vt:variant>
        <vt:i4>16</vt:i4>
      </vt:variant>
    </vt:vector>
  </HeadingPairs>
  <TitlesOfParts>
    <vt:vector size="29" baseType="lpstr">
      <vt:lpstr>Arial</vt:lpstr>
      <vt:lpstr>Arial Black</vt:lpstr>
      <vt:lpstr>Baskerville Old Face</vt:lpstr>
      <vt:lpstr>Calibri</vt:lpstr>
      <vt:lpstr>Century Gothic</vt:lpstr>
      <vt:lpstr>Corbel</vt:lpstr>
      <vt:lpstr>Rockwell</vt:lpstr>
      <vt:lpstr>Times New Roman</vt:lpstr>
      <vt:lpstr>Wingdings 2</vt:lpstr>
      <vt:lpstr>Wingdings 3</vt:lpstr>
      <vt:lpstr>Austin</vt:lpstr>
      <vt:lpstr>Duman</vt:lpstr>
      <vt:lpstr>1_Ecology 16x9</vt:lpstr>
      <vt:lpstr>PowerPoint Sunusu</vt:lpstr>
      <vt:lpstr> TÜRKİYEDE ORGANİK TARIMIN GELİŞİMİ</vt:lpstr>
      <vt:lpstr>PowerPoint Sunusu</vt:lpstr>
      <vt:lpstr>Bu yıllarda organik üretim Türkiye’nin geleneksel ihraç ürünlerinden kuru incir ve kuru üzüm ile Ege bölgesinde gerçekleşmiştir. Daha sonra bu ürünlere kuru kayısı ve fındık gibi ürünler dâhil edilerek farklı bölgelerimize yayılmıştır.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2015 yılında en çok ihracat yapılan ülkeler</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ORGANİK TARIMIN TARİHİ</dc:title>
  <dc:creator>melikeincetekin</dc:creator>
  <cp:lastModifiedBy>Dilek</cp:lastModifiedBy>
  <cp:revision>15</cp:revision>
  <dcterms:created xsi:type="dcterms:W3CDTF">2016-11-13T12:42:54Z</dcterms:created>
  <dcterms:modified xsi:type="dcterms:W3CDTF">2018-02-13T09:19:27Z</dcterms:modified>
</cp:coreProperties>
</file>