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19" r:id="rId3"/>
    <p:sldId id="320" r:id="rId4"/>
    <p:sldId id="321" r:id="rId5"/>
    <p:sldId id="324" r:id="rId6"/>
    <p:sldId id="325" r:id="rId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55F9352-41A5-6DEB-E40E-72393626A6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EAD606D-A580-FE4E-C54E-07755EDF2D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9620B83-FE88-9624-D771-B1B77AD8E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E30921F-0CE1-46BD-DBEB-D2BBF5FF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2CF1317-FA29-0DBE-89C5-FFC5648F3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39426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FD77D3-2FF6-2576-28C8-25C130335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E8918BB-D3EE-C776-E30D-B76BBA5314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30E3230C-DA4A-09BD-BA14-587BD081F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43F247D-55B7-9B92-EAC5-1432C624E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0C69329-EC9E-45DA-A69F-C2EB4A5F3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5071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50AD3A3-8C77-41F0-3566-A5CE7A95E9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56B4E55C-669F-4BF9-11F5-F5569ACFAF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D8840A9-D4AE-F36C-6B57-F4271081C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D6647C9-14DE-13C7-E18A-B0A57BA35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7A7CD0F-3B1B-BB6A-DB33-E423374B2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1829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2404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79921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50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868657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0993194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779469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3963624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51876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F0AC50F-9722-414A-68DF-112EEC7F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FD3D8F2-9F8F-F2DC-22BB-B66D4B5023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04CF9D2-6FAC-4139-76C2-42B25252E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FB66D3D2-5385-B3B6-0FA0-C19D392B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D37331B-6DB9-16C7-EE94-EE2CF5B27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4588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13169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916859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9/9/2025</a:t>
            </a:fld>
            <a:endParaRPr lang="en-US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69700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806533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8293467" y="1323000"/>
            <a:ext cx="3288800" cy="5244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57189">
              <a:spcBef>
                <a:spcPts val="800"/>
              </a:spcBef>
              <a:spcAft>
                <a:spcPts val="0"/>
              </a:spcAft>
              <a:buSzPts val="1800"/>
              <a:buChar char="▫"/>
              <a:defRPr sz="2400"/>
            </a:lvl1pPr>
            <a:lvl2pPr marL="1219170" lvl="1" indent="-457189">
              <a:spcBef>
                <a:spcPts val="0"/>
              </a:spcBef>
              <a:spcAft>
                <a:spcPts val="0"/>
              </a:spcAft>
              <a:buSzPts val="1800"/>
              <a:buChar char="◦"/>
              <a:defRPr sz="2400"/>
            </a:lvl2pPr>
            <a:lvl3pPr marL="1828754" lvl="2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3pPr>
            <a:lvl4pPr marL="2438339" lvl="3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4pPr>
            <a:lvl5pPr marL="3047924" lvl="4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5pPr>
            <a:lvl6pPr marL="3657509" lvl="5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6pPr>
            <a:lvl7pPr marL="4267093" lvl="6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2400"/>
            </a:lvl7pPr>
            <a:lvl8pPr marL="4876678" lvl="7" indent="-457189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2400"/>
            </a:lvl8pPr>
            <a:lvl9pPr marL="5486263" lvl="8" indent="-457189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93946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1785367" y="1131767"/>
            <a:ext cx="7784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72205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ctrTitle"/>
          </p:nvPr>
        </p:nvSpPr>
        <p:spPr>
          <a:xfrm>
            <a:off x="1801467" y="1029200"/>
            <a:ext cx="7776800" cy="15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ubTitle" idx="1"/>
          </p:nvPr>
        </p:nvSpPr>
        <p:spPr>
          <a:xfrm>
            <a:off x="1801467" y="3314401"/>
            <a:ext cx="77768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 sz="2400">
                <a:solidFill>
                  <a:srgbClr val="FFFFFF"/>
                </a:solidFill>
                <a:highlight>
                  <a:srgbClr val="000000"/>
                </a:highlight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49592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body" idx="1"/>
          </p:nvPr>
        </p:nvSpPr>
        <p:spPr>
          <a:xfrm>
            <a:off x="2547233" y="1402600"/>
            <a:ext cx="7095200" cy="1093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592652" rtl="0">
              <a:spcBef>
                <a:spcPts val="800"/>
              </a:spcBef>
              <a:spcAft>
                <a:spcPts val="0"/>
              </a:spcAft>
              <a:buSzPts val="3400"/>
              <a:buFont typeface="Abril Fatface"/>
              <a:buChar char="▫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1pPr>
            <a:lvl2pPr marL="1219170" lvl="1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◦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2pPr>
            <a:lvl3pPr marL="1828754" lvl="2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3pPr>
            <a:lvl4pPr marL="2438339" lvl="3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4pPr>
            <a:lvl5pPr marL="3047924" lvl="4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5pPr>
            <a:lvl6pPr marL="3657509" lvl="5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6pPr>
            <a:lvl7pPr marL="4267093" lvl="6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●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7pPr>
            <a:lvl8pPr marL="4876678" lvl="7" indent="-592652" rtl="0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○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8pPr>
            <a:lvl9pPr marL="5486263" lvl="8" indent="-592652">
              <a:spcBef>
                <a:spcPts val="0"/>
              </a:spcBef>
              <a:spcAft>
                <a:spcPts val="0"/>
              </a:spcAft>
              <a:buSzPts val="3400"/>
              <a:buFont typeface="Abril Fatface"/>
              <a:buChar char="■"/>
              <a:defRPr sz="4533"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6476550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5483800" y="799933"/>
            <a:ext cx="5354800" cy="47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91054">
              <a:spcBef>
                <a:spcPts val="800"/>
              </a:spcBef>
              <a:spcAft>
                <a:spcPts val="0"/>
              </a:spcAft>
              <a:buSzPts val="2200"/>
              <a:buChar char="▫"/>
              <a:defRPr/>
            </a:lvl1pPr>
            <a:lvl2pPr marL="1219170" lvl="1" indent="-491054">
              <a:spcBef>
                <a:spcPts val="0"/>
              </a:spcBef>
              <a:spcAft>
                <a:spcPts val="0"/>
              </a:spcAft>
              <a:buSzPts val="2200"/>
              <a:buChar char="◦"/>
              <a:defRPr/>
            </a:lvl2pPr>
            <a:lvl3pPr marL="1828754" lvl="2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3pPr>
            <a:lvl4pPr marL="2438339" lvl="3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4pPr>
            <a:lvl5pPr marL="3047924" lvl="4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5pPr>
            <a:lvl6pPr marL="3657509" lvl="5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6pPr>
            <a:lvl7pPr marL="4267093" lvl="6" indent="-491054">
              <a:spcBef>
                <a:spcPts val="0"/>
              </a:spcBef>
              <a:spcAft>
                <a:spcPts val="0"/>
              </a:spcAft>
              <a:buSzPts val="2200"/>
              <a:buChar char="●"/>
              <a:defRPr/>
            </a:lvl7pPr>
            <a:lvl8pPr marL="4876678" lvl="7" indent="-491054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8pPr>
            <a:lvl9pPr marL="5486263" lvl="8" indent="-491054">
              <a:spcBef>
                <a:spcPts val="0"/>
              </a:spcBef>
              <a:spcAft>
                <a:spcPts val="0"/>
              </a:spcAft>
              <a:buSzPts val="22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45229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1468667" y="1397533"/>
            <a:ext cx="2448400" cy="2542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6975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2"/>
          </p:nvPr>
        </p:nvSpPr>
        <p:spPr>
          <a:xfrm>
            <a:off x="7088584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3"/>
          </p:nvPr>
        </p:nvSpPr>
        <p:spPr>
          <a:xfrm>
            <a:off x="9479633" y="1345800"/>
            <a:ext cx="2274000" cy="4759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609585" lvl="0" indent="-423323" rtl="0">
              <a:spcBef>
                <a:spcPts val="800"/>
              </a:spcBef>
              <a:spcAft>
                <a:spcPts val="0"/>
              </a:spcAft>
              <a:buSzPts val="1400"/>
              <a:buChar char="▫"/>
              <a:defRPr sz="1867"/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Char char="◦"/>
              <a:defRPr sz="1867"/>
            </a:lvl2pPr>
            <a:lvl3pPr marL="1828754" lvl="2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3pPr>
            <a:lvl4pPr marL="2438339" lvl="3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4pPr>
            <a:lvl5pPr marL="3047924" lvl="4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5pPr>
            <a:lvl6pPr marL="3657509" lvl="5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6pPr>
            <a:lvl7pPr marL="4267093" lvl="6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7pPr>
            <a:lvl8pPr marL="4876678" lvl="7" indent="-423323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867"/>
            </a:lvl8pPr>
            <a:lvl9pPr marL="5486263" lvl="8" indent="-423323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7857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FF8578-A538-AEDB-3E30-237302489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81780E5A-FEFB-E3AF-661E-75C487A4E1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844021E-59BA-0E8E-A7FC-C08C470D3F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3F28D024-F722-AE13-49D4-AE2490206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1B65D3A-0050-08CC-32A1-6054E5CEB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56745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AB46CF-DC1A-7A57-7E01-1A5926092F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DA5E1AF-6D40-DC15-AF66-867F8B3C69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5745B978-178A-C524-88F6-621C20019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AE1A4CC-7C78-A1E7-0996-FFDAF56D3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A00FD2-676A-9FC2-896E-A049662FE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64C20D9B-5B01-3D00-FDB7-C07401903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29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DDBC54-5481-0D6E-56C9-5E1A9D894C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CCB2C46-6FB7-8114-DBD4-364DEC9963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38437D51-D598-C524-D73A-EB7463DE2D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8297DFCA-8587-2C85-E2E2-084A581C76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D55E7B36-8904-4936-2E80-853942F9A7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1679BFB4-E904-3428-0463-0B6C1F540E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64B22DF-3A68-469F-FF64-FBEDB965EB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C6E5ACCE-7923-EBAF-4E21-49276B241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9778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ACE2636-BD34-0EC3-8C34-A8468E6D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DF5643-1020-9D27-D22E-12FAA238ED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644C8EB9-3E39-818E-E43E-D33081B34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D9C80B1-2429-6D27-D7AE-91383D7C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9305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BB7DA99-CD29-A911-3994-BD31FF0BE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166FB30C-A177-87DE-A131-22278D854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2DEEC695-1B88-EE2B-AA26-603D02E9D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46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87638D3-A83B-97E4-2ED0-CFF62A98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6DC4119-2CC5-E2B9-8867-4E8E20C21F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3809EED5-5124-3AA4-3443-FDC5F9A55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39869A4-661B-6356-70F2-7CD700E2C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0437063E-D8E1-361E-645E-368414B43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C1D0472-52A8-E3A1-309E-35F6A304E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3694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B219C8-5878-B887-D582-338DBD5EA2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C1F4AB6C-F7F0-6F6D-2839-655E4C63E9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9E4EACB-9564-E2EA-B076-E9FEF7F5BC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818418A-69B2-98F4-4311-C0A231BB6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876BAAE4-DE2A-A49D-3A20-966868F98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083645B1-3821-D8FB-88FF-87E68751E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59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71DDE035-E1CA-8B5C-F45E-3C83C871E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D01003B0-99E0-1061-B932-5F2718A7B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AD126BF4-DFB0-95A0-7B46-6CB2EB3D2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A9D72A-6842-4010-AA7F-513FF6CDE283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FC68C20-9EFA-8D97-0996-EE5E86A587D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ED30ED15-A7AA-DD19-E500-BB70265E2F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BE2C5-3B46-4EB8-A641-604FB2FC6B7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9922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43787-D3DC-45D5-B56C-69A6C1B79726}" type="datetimeFigureOut">
              <a:rPr lang="tr-TR" smtClean="0"/>
              <a:t>9.09.2025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6254B-239C-4179-BDCB-5F38BC1EE8F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07592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AA320D1-7C22-428E-AF12-7C232001CD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FEAR (ANXIETY)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3AF8B92-EF11-4786-AE5C-45A328D3F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3701" y="1316765"/>
            <a:ext cx="7600544" cy="4416489"/>
          </a:xfrm>
        </p:spPr>
        <p:txBody>
          <a:bodyPr>
            <a:noAutofit/>
          </a:bodyPr>
          <a:lstStyle/>
          <a:p>
            <a:r>
              <a:rPr lang="en-US" sz="2400" b="1" dirty="0"/>
              <a:t>Purpose: </a:t>
            </a:r>
            <a:r>
              <a:rPr lang="en-US" sz="2400" dirty="0"/>
              <a:t>to protect the living being against any threat that may cause any pain or damage to the body</a:t>
            </a:r>
            <a:endParaRPr lang="tr-TR" sz="2400" dirty="0"/>
          </a:p>
          <a:p>
            <a:r>
              <a:rPr lang="en-US" sz="2400" b="1" dirty="0"/>
              <a:t>Fear: </a:t>
            </a:r>
            <a:r>
              <a:rPr lang="en-US" sz="2400" dirty="0"/>
              <a:t>an emotional state that arises in response to a present threat</a:t>
            </a:r>
            <a:endParaRPr lang="tr-TR" sz="2400" dirty="0"/>
          </a:p>
          <a:p>
            <a:r>
              <a:rPr lang="en-US" sz="2400" b="1" dirty="0"/>
              <a:t>Anxiety: </a:t>
            </a:r>
            <a:r>
              <a:rPr lang="en-US" sz="2400" dirty="0"/>
              <a:t>an emotion caused by a perceived potential threat even though there is no current or obvious threat.</a:t>
            </a:r>
            <a:endParaRPr lang="tr-TR" sz="2400" dirty="0"/>
          </a:p>
          <a:p>
            <a:r>
              <a:rPr lang="tr-TR" sz="2400" dirty="0"/>
              <a:t>Center: </a:t>
            </a:r>
            <a:r>
              <a:rPr lang="tr-TR" sz="2400" dirty="0" err="1"/>
              <a:t>Between</a:t>
            </a:r>
            <a:r>
              <a:rPr lang="tr-TR" sz="2400" dirty="0"/>
              <a:t> </a:t>
            </a:r>
            <a:r>
              <a:rPr lang="tr-TR" sz="2400" dirty="0" err="1"/>
              <a:t>central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lateral</a:t>
            </a:r>
            <a:r>
              <a:rPr lang="tr-TR" sz="2400" dirty="0"/>
              <a:t> </a:t>
            </a:r>
            <a:r>
              <a:rPr lang="tr-TR" sz="2400" dirty="0" err="1"/>
              <a:t>amygdala</a:t>
            </a:r>
            <a:r>
              <a:rPr lang="tr-TR" sz="2400" dirty="0"/>
              <a:t> -</a:t>
            </a:r>
            <a:r>
              <a:rPr lang="tr-TR" sz="2400" dirty="0" err="1"/>
              <a:t>hypothalamus</a:t>
            </a:r>
            <a:r>
              <a:rPr lang="tr-TR" sz="2400" dirty="0"/>
              <a:t> -</a:t>
            </a:r>
            <a:r>
              <a:rPr lang="tr-TR" sz="2400" dirty="0" err="1"/>
              <a:t>dorsal</a:t>
            </a:r>
            <a:r>
              <a:rPr lang="tr-TR" sz="2400" dirty="0"/>
              <a:t> </a:t>
            </a:r>
            <a:r>
              <a:rPr lang="tr-TR" sz="2400" dirty="0" err="1"/>
              <a:t>periaqueductal</a:t>
            </a:r>
            <a:r>
              <a:rPr lang="tr-TR" sz="2400" dirty="0"/>
              <a:t> </a:t>
            </a:r>
            <a:r>
              <a:rPr lang="tr-TR" sz="2400" dirty="0" err="1"/>
              <a:t>gray</a:t>
            </a:r>
            <a:r>
              <a:rPr lang="tr-TR" sz="2400" dirty="0"/>
              <a:t> </a:t>
            </a:r>
            <a:r>
              <a:rPr lang="tr-TR" sz="2400" dirty="0" err="1"/>
              <a:t>matter</a:t>
            </a:r>
            <a:r>
              <a:rPr lang="tr-TR" sz="2400" dirty="0"/>
              <a:t>.</a:t>
            </a:r>
          </a:p>
          <a:p>
            <a:r>
              <a:rPr lang="tr-TR" sz="2400" dirty="0" err="1"/>
              <a:t>Neuromodulators</a:t>
            </a:r>
            <a:r>
              <a:rPr lang="tr-TR" sz="2400" dirty="0"/>
              <a:t>: </a:t>
            </a:r>
            <a:r>
              <a:rPr lang="tr-TR" sz="2400" dirty="0" err="1"/>
              <a:t>Glutamate</a:t>
            </a:r>
            <a:r>
              <a:rPr lang="tr-TR" sz="2400" dirty="0"/>
              <a:t>, </a:t>
            </a:r>
            <a:r>
              <a:rPr lang="tr-TR" sz="2400" dirty="0" err="1"/>
              <a:t>diazepam-binding</a:t>
            </a:r>
            <a:r>
              <a:rPr lang="tr-TR" sz="2400" dirty="0"/>
              <a:t> </a:t>
            </a:r>
            <a:r>
              <a:rPr lang="tr-TR" sz="2400" dirty="0" err="1"/>
              <a:t>inhibitor</a:t>
            </a:r>
            <a:r>
              <a:rPr lang="tr-TR" sz="2400" dirty="0"/>
              <a:t>, </a:t>
            </a:r>
            <a:r>
              <a:rPr lang="tr-TR" sz="2400" dirty="0" err="1"/>
              <a:t>cholecystokinin</a:t>
            </a:r>
            <a:r>
              <a:rPr lang="tr-TR" sz="2400" dirty="0"/>
              <a:t>, </a:t>
            </a:r>
            <a:r>
              <a:rPr lang="tr-TR" sz="2400" dirty="0" err="1"/>
              <a:t>alpha</a:t>
            </a:r>
            <a:r>
              <a:rPr lang="tr-TR" sz="2400" dirty="0"/>
              <a:t> </a:t>
            </a:r>
            <a:r>
              <a:rPr lang="tr-TR" sz="2400" dirty="0" err="1"/>
              <a:t>melanocytestimulating</a:t>
            </a:r>
            <a:r>
              <a:rPr lang="tr-TR" sz="2400" dirty="0"/>
              <a:t> </a:t>
            </a:r>
            <a:r>
              <a:rPr lang="tr-TR" sz="2400" dirty="0" err="1"/>
              <a:t>hormone</a:t>
            </a:r>
            <a:r>
              <a:rPr lang="tr-TR" sz="2400" dirty="0"/>
              <a:t>, </a:t>
            </a:r>
            <a:r>
              <a:rPr lang="tr-TR" sz="2400" dirty="0" err="1"/>
              <a:t>corticotrophic</a:t>
            </a:r>
            <a:r>
              <a:rPr lang="tr-TR" sz="2400" dirty="0"/>
              <a:t> </a:t>
            </a:r>
            <a:r>
              <a:rPr lang="tr-TR" sz="2400" dirty="0" err="1"/>
              <a:t>releasing</a:t>
            </a:r>
            <a:r>
              <a:rPr lang="tr-TR" sz="2400" dirty="0"/>
              <a:t> </a:t>
            </a:r>
            <a:r>
              <a:rPr lang="tr-TR" sz="2400" dirty="0" err="1"/>
              <a:t>factor</a:t>
            </a:r>
            <a:r>
              <a:rPr lang="tr-TR" sz="2400" dirty="0"/>
              <a:t>, </a:t>
            </a:r>
            <a:r>
              <a:rPr lang="tr-TR" sz="2400" dirty="0" err="1"/>
              <a:t>neuropeptide</a:t>
            </a:r>
            <a:r>
              <a:rPr lang="tr-TR" sz="2400" dirty="0"/>
              <a:t> y (</a:t>
            </a:r>
            <a:r>
              <a:rPr lang="tr-TR" sz="2400" dirty="0" err="1"/>
              <a:t>inhibitor</a:t>
            </a:r>
            <a:r>
              <a:rPr lang="tr-TR" sz="2400" dirty="0"/>
              <a:t>)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614" y="1124745"/>
            <a:ext cx="3606959" cy="2400267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1007BF85-00DA-46CB-8933-4E273C91B2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5125" y="3665675"/>
            <a:ext cx="2853175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36083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PANIC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466045" cy="3715609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Attract primary caregiver's attention for survival</a:t>
            </a:r>
            <a:endParaRPr lang="tr-TR" dirty="0"/>
          </a:p>
          <a:p>
            <a:r>
              <a:rPr lang="en-US" dirty="0"/>
              <a:t>In domestic animals, the creature they are attached to is not present in the environment</a:t>
            </a:r>
            <a:endParaRPr lang="tr-TR" dirty="0"/>
          </a:p>
          <a:p>
            <a:r>
              <a:rPr lang="tr-TR" dirty="0"/>
              <a:t>Center: </a:t>
            </a:r>
            <a:r>
              <a:rPr lang="tr-TR" dirty="0" err="1"/>
              <a:t>Dorsal</a:t>
            </a:r>
            <a:r>
              <a:rPr lang="tr-TR" dirty="0"/>
              <a:t> </a:t>
            </a:r>
            <a:r>
              <a:rPr lang="tr-TR" dirty="0" err="1"/>
              <a:t>periaqueductal</a:t>
            </a:r>
            <a:r>
              <a:rPr lang="tr-TR" dirty="0"/>
              <a:t> </a:t>
            </a:r>
            <a:r>
              <a:rPr lang="tr-TR" dirty="0" err="1"/>
              <a:t>gray</a:t>
            </a:r>
            <a:r>
              <a:rPr lang="tr-TR" dirty="0"/>
              <a:t> </a:t>
            </a:r>
            <a:r>
              <a:rPr lang="tr-TR" dirty="0" err="1"/>
              <a:t>matter</a:t>
            </a:r>
            <a:r>
              <a:rPr lang="tr-TR" dirty="0"/>
              <a:t> - </a:t>
            </a:r>
            <a:r>
              <a:rPr lang="tr-TR" dirty="0" err="1"/>
              <a:t>anterior</a:t>
            </a:r>
            <a:r>
              <a:rPr lang="tr-TR" dirty="0"/>
              <a:t> </a:t>
            </a:r>
            <a:r>
              <a:rPr lang="tr-TR" dirty="0" err="1"/>
              <a:t>cingulate</a:t>
            </a:r>
            <a:r>
              <a:rPr lang="tr-TR" dirty="0"/>
              <a:t>.</a:t>
            </a:r>
          </a:p>
          <a:p>
            <a:r>
              <a:rPr lang="en-US" dirty="0"/>
              <a:t>Neuromodulators: glutamate, </a:t>
            </a:r>
            <a:r>
              <a:rPr lang="en-US" dirty="0" err="1"/>
              <a:t>corticotrophic</a:t>
            </a:r>
            <a:r>
              <a:rPr lang="en-US" dirty="0"/>
              <a:t> releasing factor</a:t>
            </a:r>
            <a:endParaRPr lang="tr-TR" dirty="0"/>
          </a:p>
          <a:p>
            <a:r>
              <a:rPr lang="en-US" dirty="0"/>
              <a:t>Panic system inhibitors: opioids, prolactin and oxytocin.</a:t>
            </a:r>
            <a:endParaRPr lang="tr-TR" dirty="0"/>
          </a:p>
          <a:p>
            <a:r>
              <a:rPr lang="en-US" dirty="0"/>
              <a:t>Causes of separation anxiety: Panic, fear-anxiety, cravings, frustration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2277" y="1682029"/>
            <a:ext cx="3337456" cy="2356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3237558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Play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6"/>
            <a:ext cx="7850088" cy="3811620"/>
          </a:xfrm>
        </p:spPr>
        <p:txBody>
          <a:bodyPr>
            <a:normAutofit/>
          </a:bodyPr>
          <a:lstStyle/>
          <a:p>
            <a:r>
              <a:rPr lang="en-US" dirty="0"/>
              <a:t>Purpose of social play: Learning social relationships</a:t>
            </a:r>
            <a:endParaRPr lang="tr-TR" dirty="0"/>
          </a:p>
          <a:p>
            <a:r>
              <a:rPr lang="tr-TR" dirty="0" err="1"/>
              <a:t>Improving</a:t>
            </a:r>
            <a:r>
              <a:rPr lang="tr-TR" dirty="0"/>
              <a:t> </a:t>
            </a:r>
            <a:r>
              <a:rPr lang="tr-TR" dirty="0" err="1"/>
              <a:t>empathy</a:t>
            </a:r>
            <a:r>
              <a:rPr lang="tr-TR" dirty="0"/>
              <a:t>?</a:t>
            </a:r>
            <a:endParaRPr lang="en-US" dirty="0"/>
          </a:p>
          <a:p>
            <a:r>
              <a:rPr lang="en-US" dirty="0"/>
              <a:t>Positive neurochemical effect of play in the treatment of depression</a:t>
            </a:r>
            <a:endParaRPr lang="tr-TR" dirty="0"/>
          </a:p>
          <a:p>
            <a:r>
              <a:rPr lang="en-US" dirty="0"/>
              <a:t>Center: Dorsomedial diencephalon, </a:t>
            </a:r>
            <a:r>
              <a:rPr lang="en-US" dirty="0" err="1"/>
              <a:t>parafascicular</a:t>
            </a:r>
            <a:r>
              <a:rPr lang="en-US" dirty="0"/>
              <a:t> area and the periaqueductal gray matter</a:t>
            </a:r>
            <a:endParaRPr lang="tr-TR" dirty="0"/>
          </a:p>
          <a:p>
            <a:r>
              <a:rPr lang="tr-TR" dirty="0" err="1"/>
              <a:t>Neuromodulators</a:t>
            </a:r>
            <a:r>
              <a:rPr lang="tr-TR" dirty="0"/>
              <a:t>: </a:t>
            </a:r>
            <a:r>
              <a:rPr lang="tr-TR" dirty="0" err="1"/>
              <a:t>opioids</a:t>
            </a:r>
            <a:r>
              <a:rPr lang="tr-TR" dirty="0"/>
              <a:t>, </a:t>
            </a:r>
            <a:r>
              <a:rPr lang="tr-TR" dirty="0" err="1"/>
              <a:t>glutamate</a:t>
            </a:r>
            <a:r>
              <a:rPr lang="tr-TR" dirty="0"/>
              <a:t>, </a:t>
            </a:r>
            <a:r>
              <a:rPr lang="tr-TR" dirty="0" err="1"/>
              <a:t>acetyl</a:t>
            </a:r>
            <a:r>
              <a:rPr lang="tr-TR" dirty="0"/>
              <a:t> </a:t>
            </a:r>
            <a:r>
              <a:rPr lang="tr-TR" dirty="0" err="1"/>
              <a:t>choline</a:t>
            </a:r>
            <a:r>
              <a:rPr lang="tr-TR" dirty="0"/>
              <a:t>,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6267" y="1508787"/>
            <a:ext cx="3540775" cy="23565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478277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Lust</a:t>
            </a:r>
            <a:endParaRPr lang="tr-TR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13" cy="4579705"/>
          </a:xfrm>
        </p:spPr>
        <p:txBody>
          <a:bodyPr>
            <a:normAutofit/>
          </a:bodyPr>
          <a:lstStyle/>
          <a:p>
            <a:r>
              <a:rPr lang="en-US" dirty="0"/>
              <a:t>It occurs when the sexual development process of animals is completed and they are looking for a sexual partner.</a:t>
            </a:r>
            <a:endParaRPr lang="tr-TR" dirty="0"/>
          </a:p>
          <a:p>
            <a:r>
              <a:rPr lang="en-US" dirty="0"/>
              <a:t>It is stimulated by male and female sex hormones.</a:t>
            </a:r>
            <a:endParaRPr lang="tr-TR" dirty="0"/>
          </a:p>
          <a:p>
            <a:r>
              <a:rPr lang="tr-TR" dirty="0" err="1"/>
              <a:t>Neuromodulators</a:t>
            </a:r>
            <a:r>
              <a:rPr lang="tr-TR" dirty="0"/>
              <a:t>: </a:t>
            </a:r>
            <a:r>
              <a:rPr lang="tr-TR" dirty="0" err="1"/>
              <a:t>steroid</a:t>
            </a:r>
            <a:r>
              <a:rPr lang="tr-TR" dirty="0"/>
              <a:t> </a:t>
            </a:r>
            <a:r>
              <a:rPr lang="tr-TR" dirty="0" err="1"/>
              <a:t>hormones</a:t>
            </a:r>
            <a:r>
              <a:rPr lang="tr-TR" dirty="0"/>
              <a:t>, </a:t>
            </a:r>
            <a:r>
              <a:rPr lang="tr-TR" dirty="0" err="1"/>
              <a:t>vasopressin</a:t>
            </a:r>
            <a:r>
              <a:rPr lang="tr-TR" dirty="0"/>
              <a:t>, LSH.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42A65F7E-AC94-469A-B12A-85AE72ABCF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6" y="1791377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20063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88F97A01-9C3C-48EB-9847-6C1ECDE4D2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Care</a:t>
            </a:r>
            <a:endParaRPr lang="en-US" b="1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318B81A-9284-4638-A929-D7BD5A44C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78013" cy="4579705"/>
          </a:xfrm>
        </p:spPr>
        <p:txBody>
          <a:bodyPr>
            <a:normAutofit/>
          </a:bodyPr>
          <a:lstStyle/>
          <a:p>
            <a:r>
              <a:rPr lang="tr-TR" dirty="0" err="1"/>
              <a:t>It</a:t>
            </a:r>
            <a:r>
              <a:rPr lang="tr-TR" dirty="0"/>
              <a:t> </a:t>
            </a:r>
            <a:r>
              <a:rPr lang="tr-TR" dirty="0" err="1"/>
              <a:t>develops</a:t>
            </a:r>
            <a:r>
              <a:rPr lang="tr-TR" dirty="0"/>
              <a:t> </a:t>
            </a:r>
            <a:r>
              <a:rPr lang="tr-TR" dirty="0" err="1"/>
              <a:t>when</a:t>
            </a:r>
            <a:r>
              <a:rPr lang="tr-TR" dirty="0"/>
              <a:t> </a:t>
            </a:r>
            <a:r>
              <a:rPr lang="tr-TR" dirty="0" err="1"/>
              <a:t>progesterone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decrease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estrogen</a:t>
            </a:r>
            <a:r>
              <a:rPr lang="tr-TR" dirty="0"/>
              <a:t>, </a:t>
            </a:r>
            <a:r>
              <a:rPr lang="tr-TR" dirty="0" err="1"/>
              <a:t>prolactin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oxytocin</a:t>
            </a:r>
            <a:r>
              <a:rPr lang="tr-TR" dirty="0"/>
              <a:t> </a:t>
            </a:r>
            <a:r>
              <a:rPr lang="tr-TR" dirty="0" err="1"/>
              <a:t>levels</a:t>
            </a:r>
            <a:r>
              <a:rPr lang="tr-TR" dirty="0"/>
              <a:t> </a:t>
            </a:r>
            <a:r>
              <a:rPr lang="tr-TR" dirty="0" err="1"/>
              <a:t>increase</a:t>
            </a:r>
            <a:r>
              <a:rPr lang="tr-TR" dirty="0"/>
              <a:t> (</a:t>
            </a:r>
            <a:r>
              <a:rPr lang="tr-TR" dirty="0" err="1"/>
              <a:t>late</a:t>
            </a:r>
            <a:r>
              <a:rPr lang="tr-TR" dirty="0"/>
              <a:t> </a:t>
            </a:r>
            <a:r>
              <a:rPr lang="tr-TR" dirty="0" err="1"/>
              <a:t>pregnancy</a:t>
            </a:r>
            <a:r>
              <a:rPr lang="tr-TR" dirty="0"/>
              <a:t> </a:t>
            </a:r>
            <a:r>
              <a:rPr lang="tr-TR" dirty="0" err="1"/>
              <a:t>period</a:t>
            </a:r>
            <a:r>
              <a:rPr lang="tr-TR" dirty="0"/>
              <a:t>).</a:t>
            </a:r>
          </a:p>
          <a:p>
            <a:endParaRPr lang="tr-TR" dirty="0"/>
          </a:p>
          <a:p>
            <a:r>
              <a:rPr lang="en-US" dirty="0"/>
              <a:t>It is related to maternal care.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DC7DEA8-F629-41FA-8292-6F619F228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4246" y="1830705"/>
            <a:ext cx="34925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15387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Geniş ekran</PresentationFormat>
  <Paragraphs>27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5</vt:i4>
      </vt:variant>
    </vt:vector>
  </HeadingPairs>
  <TitlesOfParts>
    <vt:vector size="11" baseType="lpstr">
      <vt:lpstr>Abril Fatface</vt:lpstr>
      <vt:lpstr>Arial</vt:lpstr>
      <vt:lpstr>Calibri</vt:lpstr>
      <vt:lpstr>Calibri Light</vt:lpstr>
      <vt:lpstr>Office Teması</vt:lpstr>
      <vt:lpstr>1_Office Teması</vt:lpstr>
      <vt:lpstr>FEAR (ANXIETY)</vt:lpstr>
      <vt:lpstr>PANIC</vt:lpstr>
      <vt:lpstr>Play</vt:lpstr>
      <vt:lpstr>Lust</vt:lpstr>
      <vt:lpstr>Care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1</cp:revision>
  <dcterms:created xsi:type="dcterms:W3CDTF">2025-09-09T18:53:49Z</dcterms:created>
  <dcterms:modified xsi:type="dcterms:W3CDTF">2025-09-09T18:54:21Z</dcterms:modified>
</cp:coreProperties>
</file>