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73" d="100"/>
          <a:sy n="73" d="100"/>
        </p:scale>
        <p:origin x="-582"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AD71CF5B-2772-4499-9B8D-16BAEA4D823E}" type="datetimeFigureOut">
              <a:rPr lang="tr-TR" smtClean="0"/>
              <a:pPr/>
              <a:t>1.04.2019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B3FAA5C-DD59-4929-898D-1374613C3537}"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D71CF5B-2772-4499-9B8D-16BAEA4D823E}" type="datetimeFigureOut">
              <a:rPr lang="tr-TR" smtClean="0"/>
              <a:pPr/>
              <a:t>1.04.2019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B3FAA5C-DD59-4929-898D-1374613C353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D71CF5B-2772-4499-9B8D-16BAEA4D823E}" type="datetimeFigureOut">
              <a:rPr lang="tr-TR" smtClean="0"/>
              <a:pPr/>
              <a:t>1.04.2019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B3FAA5C-DD59-4929-898D-1374613C3537}"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D71CF5B-2772-4499-9B8D-16BAEA4D823E}" type="datetimeFigureOut">
              <a:rPr lang="tr-TR" smtClean="0"/>
              <a:pPr/>
              <a:t>1.04.2019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B3FAA5C-DD59-4929-898D-1374613C3537}"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AD71CF5B-2772-4499-9B8D-16BAEA4D823E}" type="datetimeFigureOut">
              <a:rPr lang="tr-TR" smtClean="0"/>
              <a:pPr/>
              <a:t>1.04.2019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B3FAA5C-DD59-4929-898D-1374613C3537}"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AD71CF5B-2772-4499-9B8D-16BAEA4D823E}" type="datetimeFigureOut">
              <a:rPr lang="tr-TR" smtClean="0"/>
              <a:pPr/>
              <a:t>1.04.2019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B3FAA5C-DD59-4929-898D-1374613C3537}"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AD71CF5B-2772-4499-9B8D-16BAEA4D823E}" type="datetimeFigureOut">
              <a:rPr lang="tr-TR" smtClean="0"/>
              <a:pPr/>
              <a:t>1.04.2019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B3FAA5C-DD59-4929-898D-1374613C3537}"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AD71CF5B-2772-4499-9B8D-16BAEA4D823E}" type="datetimeFigureOut">
              <a:rPr lang="tr-TR" smtClean="0"/>
              <a:pPr/>
              <a:t>1.04.2019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B3FAA5C-DD59-4929-898D-1374613C3537}"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D71CF5B-2772-4499-9B8D-16BAEA4D823E}" type="datetimeFigureOut">
              <a:rPr lang="tr-TR" smtClean="0"/>
              <a:pPr/>
              <a:t>1.04.2019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B3FAA5C-DD59-4929-898D-1374613C353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AD71CF5B-2772-4499-9B8D-16BAEA4D823E}" type="datetimeFigureOut">
              <a:rPr lang="tr-TR" smtClean="0"/>
              <a:pPr/>
              <a:t>1.04.2019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B3FAA5C-DD59-4929-898D-1374613C3537}"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AD71CF5B-2772-4499-9B8D-16BAEA4D823E}" type="datetimeFigureOut">
              <a:rPr lang="tr-TR" smtClean="0"/>
              <a:pPr/>
              <a:t>1.04.2019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10769600" y="6356351"/>
            <a:ext cx="812800" cy="365125"/>
          </a:xfrm>
        </p:spPr>
        <p:txBody>
          <a:bodyPr/>
          <a:lstStyle/>
          <a:p>
            <a:fld id="{FB3FAA5C-DD59-4929-898D-1374613C3537}" type="slidenum">
              <a:rPr lang="tr-TR" smtClean="0"/>
              <a:pPr/>
              <a:t>‹#›</a:t>
            </a:fld>
            <a:endParaRPr lang="tr-T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D71CF5B-2772-4499-9B8D-16BAEA4D823E}" type="datetimeFigureOut">
              <a:rPr lang="tr-TR" smtClean="0"/>
              <a:pPr/>
              <a:t>1.04.2019</a:t>
            </a:fld>
            <a:endParaRPr lang="tr-T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B3FAA5C-DD59-4929-898D-1374613C3537}" type="slidenum">
              <a:rPr lang="tr-TR" smtClean="0"/>
              <a:pPr/>
              <a:t>‹#›</a:t>
            </a:fld>
            <a:endParaRPr lang="tr-TR"/>
          </a:p>
        </p:txBody>
      </p:sp>
      <p:grpSp>
        <p:nvGrpSpPr>
          <p:cNvPr id="2" name="1 Grup"/>
          <p:cNvGrpSpPr/>
          <p:nvPr/>
        </p:nvGrpSpPr>
        <p:grpSpPr>
          <a:xfrm>
            <a:off x="-25356" y="202408"/>
            <a:ext cx="12240731"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t>VİYANA KONGRESİ VE AVRUPA UYUMU</a:t>
            </a:r>
            <a:endParaRPr lang="tr-TR" dirty="0"/>
          </a:p>
        </p:txBody>
      </p:sp>
      <p:sp>
        <p:nvSpPr>
          <p:cNvPr id="3" name="Alt Başlık 2"/>
          <p:cNvSpPr>
            <a:spLocks noGrp="1"/>
          </p:cNvSpPr>
          <p:nvPr>
            <p:ph type="subTitle" idx="1"/>
          </p:nvPr>
        </p:nvSpPr>
        <p:spPr/>
        <p:txBody>
          <a:bodyPr/>
          <a:lstStyle/>
          <a:p>
            <a:r>
              <a:rPr lang="tr-TR" dirty="0" smtClean="0"/>
              <a:t>XII. HAFTA</a:t>
            </a:r>
            <a:endParaRPr lang="tr-TR" dirty="0"/>
          </a:p>
        </p:txBody>
      </p:sp>
    </p:spTree>
    <p:extLst>
      <p:ext uri="{BB962C8B-B14F-4D97-AF65-F5344CB8AC3E}">
        <p14:creationId xmlns:p14="http://schemas.microsoft.com/office/powerpoint/2010/main" xmlns="" val="351262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391886" y="1734185"/>
            <a:ext cx="10515600" cy="4351338"/>
          </a:xfrm>
        </p:spPr>
        <p:txBody>
          <a:bodyPr/>
          <a:lstStyle/>
          <a:p>
            <a:pPr marL="0" indent="0" algn="just">
              <a:buNone/>
            </a:pPr>
            <a:r>
              <a:rPr lang="tr-TR" dirty="0" smtClean="0"/>
              <a:t>	Müttefikler</a:t>
            </a:r>
            <a:r>
              <a:rPr lang="tr-TR" dirty="0"/>
              <a:t>, savaş sonrasında bir konferans toplanmasını kararlaştırmışlardı. Konferansta Avrupa’nın çeşitli sınır ve statü sorunları görüşülecekti. Viyana Kongresi, bu konjonktürde 1814 Eylülünde toplandı. Çok sayıda delege görüşmelere katıldı. Fakat kongrenin kontrolü İngiltere, Rusya, Avusturya ve Prusya’nın elindeydi. Müttefik devletlerin ortak amacı kıta Avrupası’nda bir dengenin oluşturulmasıydı.</a:t>
            </a:r>
          </a:p>
        </p:txBody>
      </p:sp>
    </p:spTree>
    <p:extLst>
      <p:ext uri="{BB962C8B-B14F-4D97-AF65-F5344CB8AC3E}">
        <p14:creationId xmlns:p14="http://schemas.microsoft.com/office/powerpoint/2010/main" xmlns="" val="1746679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627017" y="1668871"/>
            <a:ext cx="10515600" cy="4351338"/>
          </a:xfrm>
        </p:spPr>
        <p:txBody>
          <a:bodyPr/>
          <a:lstStyle/>
          <a:p>
            <a:pPr marL="0" indent="0" algn="just">
              <a:buNone/>
            </a:pPr>
            <a:r>
              <a:rPr lang="tr-TR" dirty="0" smtClean="0"/>
              <a:t>	Kongre’de </a:t>
            </a:r>
            <a:r>
              <a:rPr lang="tr-TR" dirty="0"/>
              <a:t>şu kararlar alındı ve düzenlemeler yapıldı</a:t>
            </a:r>
            <a:r>
              <a:rPr lang="tr-TR" dirty="0" smtClean="0"/>
              <a:t>:</a:t>
            </a:r>
            <a:endParaRPr lang="tr-TR" dirty="0"/>
          </a:p>
          <a:p>
            <a:pPr algn="just"/>
            <a:r>
              <a:rPr lang="tr-TR" dirty="0" smtClean="0"/>
              <a:t>Fransa’nın </a:t>
            </a:r>
            <a:r>
              <a:rPr lang="tr-TR" dirty="0"/>
              <a:t>dengelenmesi amacıyla Hollanda Krallığı, Belçika’nın eklenmesiyle yeniden oluşturuldu. </a:t>
            </a:r>
          </a:p>
          <a:p>
            <a:pPr algn="just"/>
            <a:r>
              <a:rPr lang="tr-TR" dirty="0" smtClean="0"/>
              <a:t>İngiltere’nin </a:t>
            </a:r>
            <a:r>
              <a:rPr lang="tr-TR" dirty="0"/>
              <a:t>isteğiyle, Prusya’ya da Ren’in batısındaki bazı Alman toprakları verilerek Prusya’nın hem Rusya hem de Fransa’ya karşı güçlendirilmesi kararlaştırıldı.</a:t>
            </a:r>
          </a:p>
          <a:p>
            <a:pPr algn="just"/>
            <a:r>
              <a:rPr lang="tr-TR" dirty="0" smtClean="0"/>
              <a:t>Napoleon’un </a:t>
            </a:r>
            <a:r>
              <a:rPr lang="tr-TR" dirty="0"/>
              <a:t>oluşturduğu 37 devletli Alman konfederasyonu aynen korundu.  Böylece Alman coğrafyası, söz konusu konfederasyon, Avusturya ve Prusya arasında kabaca üçe bölünmüştü. Bu durum Alman milliyetçilerinde derin bir hayal kırıklığı yarattı.</a:t>
            </a:r>
          </a:p>
        </p:txBody>
      </p:sp>
    </p:spTree>
    <p:extLst>
      <p:ext uri="{BB962C8B-B14F-4D97-AF65-F5344CB8AC3E}">
        <p14:creationId xmlns:p14="http://schemas.microsoft.com/office/powerpoint/2010/main" xmlns="" val="2348709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535578" y="1734185"/>
            <a:ext cx="10515600" cy="4351338"/>
          </a:xfrm>
        </p:spPr>
        <p:txBody>
          <a:bodyPr>
            <a:normAutofit lnSpcReduction="10000"/>
          </a:bodyPr>
          <a:lstStyle/>
          <a:p>
            <a:pPr marL="0" indent="0" algn="just">
              <a:buNone/>
            </a:pPr>
            <a:r>
              <a:rPr lang="tr-TR" dirty="0" smtClean="0"/>
              <a:t>	Kongre’nin </a:t>
            </a:r>
            <a:r>
              <a:rPr lang="tr-TR" dirty="0"/>
              <a:t>bir diğer önemli konusu Polonya idi. Prusya ve Rusya, Polonya’nın tekrar bağımsızlığına karşıydılar. Fransız tarafı Müttefikler arasındaki bu çekişmeyi – onların bölünmelerinden Fransa kârlı çıkacağı için – körüklemekten çekinmedi. Hatta 3 Ocak 1815’de, İngiltere, Avusturya ve Fransa arasında, Prusya ve Rusya’ya karşı gerektiğinde savaşa gitmek üzere bir gizli antlaşma bile imzalandı. Önce Rusya ardından da Prusya geri adım atmak zorunda kaldılar. Böylece, hem Rusya’ya, hem de Prusya’ya karşı tampon oluşturmak üzere Polonya yeniden kurulmaktaydı. Kongrede ayrıca uluslararası nehirlerde navigasyonun düzenlenmesi, köleliğin yasaklanması gibi konularda da kararlar alındı.</a:t>
            </a:r>
          </a:p>
        </p:txBody>
      </p:sp>
    </p:spTree>
    <p:extLst>
      <p:ext uri="{BB962C8B-B14F-4D97-AF65-F5344CB8AC3E}">
        <p14:creationId xmlns:p14="http://schemas.microsoft.com/office/powerpoint/2010/main" xmlns="" val="2325666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496389" y="1747248"/>
            <a:ext cx="10515600" cy="4351338"/>
          </a:xfrm>
        </p:spPr>
        <p:txBody>
          <a:bodyPr/>
          <a:lstStyle/>
          <a:p>
            <a:pPr marL="0" indent="0" algn="just">
              <a:buNone/>
            </a:pPr>
            <a:r>
              <a:rPr lang="tr-TR" dirty="0" smtClean="0"/>
              <a:t>	Kongre </a:t>
            </a:r>
            <a:r>
              <a:rPr lang="tr-TR" dirty="0"/>
              <a:t>çalışmalarının vardığı son aşamada Napoleon’un, Elbe Adası’ndan kaçıp 1 Mart 1815’de anakaraya çıkması büyük bir şok yarattı. Napoleon, hızla kontrolü ele geçirerek imparatorluğunu yeniden ilan etti. Halkın Bourbonlar’dan hoşnutsuzluğu da işini kolaylaştırmıştı. Hızla harekete geçen Napoleon, Belçika üzerine yürüdü. Fakat Waterloo’da giriştiği savaşta, Müttefik kuvvetleri önünde ağır yenilgiye uğradı. Yeniden tahttan indirilen Napoleon, Güney Atlantik’teki St. Helena Adası’na sürgün edildi.</a:t>
            </a:r>
          </a:p>
        </p:txBody>
      </p:sp>
    </p:spTree>
    <p:extLst>
      <p:ext uri="{BB962C8B-B14F-4D97-AF65-F5344CB8AC3E}">
        <p14:creationId xmlns:p14="http://schemas.microsoft.com/office/powerpoint/2010/main" xmlns="" val="2802243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548640" y="1773374"/>
            <a:ext cx="10515600" cy="4351338"/>
          </a:xfrm>
        </p:spPr>
        <p:txBody>
          <a:bodyPr>
            <a:normAutofit lnSpcReduction="10000"/>
          </a:bodyPr>
          <a:lstStyle/>
          <a:p>
            <a:pPr marL="0" indent="0" algn="just">
              <a:buNone/>
            </a:pPr>
            <a:r>
              <a:rPr lang="tr-TR" dirty="0" smtClean="0"/>
              <a:t>	Fransa’yla </a:t>
            </a:r>
            <a:r>
              <a:rPr lang="tr-TR" dirty="0"/>
              <a:t>yeni bir barış antlaşması imzalandı. Müttefikler, Fransa’ya daha sert koşullar getirdiler. Fransa’nın sınırlarında bazı küçük değişiklikler yapıldığı gibi, 700 milyon Frank’lık bir savaş tazminatı da yüklenmişti. Ayrıca, Fransa’nın toprakları üzerinde bir işgal ordusu da kalacaktı. Bunun dışında, Viyana Kongresi kararlarında bir değişiklik olmamıştır. Müttefikler, Napoleon korkusuyla güçlerini yeniden birleştirmişlerdi. Nitekim Kasım 1815’te Chaumont Antlaşması’nı – yani Dörtlü İttifak’ı – yenilediler. Ayrıca, Fransa’yı Bonaparte ailesinden herhangi bir kimsenin yönetmesine izin verilmemesini ve barışın uygulanışı ile genel siyasi durumu gözden geçirmek üzere ileride başka kongreler toplanmasını da kararlaştırdılar.</a:t>
            </a:r>
          </a:p>
        </p:txBody>
      </p:sp>
    </p:spTree>
    <p:extLst>
      <p:ext uri="{BB962C8B-B14F-4D97-AF65-F5344CB8AC3E}">
        <p14:creationId xmlns:p14="http://schemas.microsoft.com/office/powerpoint/2010/main" xmlns="" val="760705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509451" y="1734185"/>
            <a:ext cx="10515600" cy="4351338"/>
          </a:xfrm>
        </p:spPr>
        <p:txBody>
          <a:bodyPr/>
          <a:lstStyle/>
          <a:p>
            <a:pPr marL="0" indent="0" algn="just">
              <a:buNone/>
            </a:pPr>
            <a:r>
              <a:rPr lang="tr-TR" dirty="0" smtClean="0"/>
              <a:t>	Fakat </a:t>
            </a:r>
            <a:r>
              <a:rPr lang="tr-TR" dirty="0"/>
              <a:t>Müttefikler arasındaki temel bir ayrılık yine de etkisini gösterdi. Dörtlü İttifak çerçevesinde bir araya gelen Müttefikler’in içinde, İngiltere dışındaki üç ülke Eylül 1815’te “Kutsal İttifak” adını alan bir başka birleşmeyi oluşturdular. Çar Alexander’ın, “Hıristiyanlığın korunması amacıyla” önerdiği bu ayrı ittifak, gerçekte üç monarşinin Avrupa’daki liberal akımlara karşı bir set oluşturmasına yönelikti. Bu amaca yönelik çabalar, Avrupa’yı 1830’da liberal niteliği, 1848’de ise milliyetçi ve sosyalist yönü ağır basan ihtilallere götürecektir.</a:t>
            </a:r>
          </a:p>
        </p:txBody>
      </p:sp>
    </p:spTree>
    <p:extLst>
      <p:ext uri="{BB962C8B-B14F-4D97-AF65-F5344CB8AC3E}">
        <p14:creationId xmlns:p14="http://schemas.microsoft.com/office/powerpoint/2010/main" xmlns="" val="135665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535578" y="1773374"/>
            <a:ext cx="10515600" cy="4351338"/>
          </a:xfrm>
        </p:spPr>
        <p:txBody>
          <a:bodyPr/>
          <a:lstStyle/>
          <a:p>
            <a:pPr marL="0" indent="0" algn="just">
              <a:buNone/>
            </a:pPr>
            <a:r>
              <a:rPr lang="tr-TR" dirty="0" smtClean="0"/>
              <a:t>	Konferans </a:t>
            </a:r>
            <a:r>
              <a:rPr lang="tr-TR" dirty="0"/>
              <a:t>“Avrupa uyumu” kavramını devletlerarası sisteme yerleştirmeye çalışmıştır. Buna göre Avrupa’da sınırlar ve rejimler değişmeyecek, bunu korumak için de büyük güçler birbirleriyle temasta bulunarak gerekirse ortak askeri ve siyasi politikalar izleyeceklerdir. Bu çerçevede uluslararası sistem herhangi bir çatışma olmadan statükonun korunması çerçevesinde işleyecektir. Avrupa Uyumu, 19. Yüzyılda özellikle sosyal ve siyasal dinamikler tarafından meydan okumalarla karşı karşıya kalsa da, I. Dünya Savaşı’na kadar Avrupa’da büyük bir savaşın çıkmasını önlemiş ve başarılı olmuştur.</a:t>
            </a:r>
          </a:p>
        </p:txBody>
      </p:sp>
    </p:spTree>
    <p:extLst>
      <p:ext uri="{BB962C8B-B14F-4D97-AF65-F5344CB8AC3E}">
        <p14:creationId xmlns:p14="http://schemas.microsoft.com/office/powerpoint/2010/main" xmlns="" val="41986746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0</TotalTime>
  <Words>8</Words>
  <Application>Microsoft Office PowerPoint</Application>
  <PresentationFormat>Özel</PresentationFormat>
  <Paragraphs>12</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Akış</vt:lpstr>
      <vt:lpstr>VİYANA KONGRESİ VE AVRUPA UYUMU</vt:lpstr>
      <vt:lpstr>Slayt 2</vt:lpstr>
      <vt:lpstr>Slayt 3</vt:lpstr>
      <vt:lpstr>Slayt 4</vt:lpstr>
      <vt:lpstr>Slayt 5</vt:lpstr>
      <vt:lpstr>Slayt 6</vt:lpstr>
      <vt:lpstr>Slayt 7</vt:lpstr>
      <vt:lpstr>Slayt 8</vt:lpstr>
    </vt:vector>
  </TitlesOfParts>
  <Company>TSE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VİYANA KONGRESİ VE AVRUPA UYUMU</dc:title>
  <dc:creator>Canan YEŞİLYURT</dc:creator>
  <cp:lastModifiedBy>canan</cp:lastModifiedBy>
  <cp:revision>2</cp:revision>
  <dcterms:created xsi:type="dcterms:W3CDTF">2019-04-01T14:44:01Z</dcterms:created>
  <dcterms:modified xsi:type="dcterms:W3CDTF">2019-04-01T15:47:41Z</dcterms:modified>
</cp:coreProperties>
</file>