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3" autoAdjust="0"/>
    <p:restoredTop sz="94660"/>
  </p:normalViewPr>
  <p:slideViewPr>
    <p:cSldViewPr snapToGrid="0">
      <p:cViewPr varScale="1">
        <p:scale>
          <a:sx n="69" d="100"/>
          <a:sy n="69" d="100"/>
        </p:scale>
        <p:origin x="538"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1720169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019923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3D6954-6CFA-4E31-A928-3EA1E4FD32BD}" type="slidenum">
              <a:rPr lang="tr-TR" smtClean="0"/>
              <a:pPr/>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99038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217012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3D6954-6CFA-4E31-A928-3EA1E4FD32BD}" type="slidenum">
              <a:rPr lang="tr-TR" smtClean="0"/>
              <a:pPr/>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9541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1942698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3160038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20830152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106545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DA616B4-4D26-4669-B667-FD6D6CBD39AA}" type="datetimeFigureOut">
              <a:rPr lang="tr-TR" smtClean="0"/>
              <a:pPr/>
              <a:t>7.03.2018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94024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263917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DA616B4-4D26-4669-B667-FD6D6CBD39AA}" type="datetimeFigureOut">
              <a:rPr lang="tr-TR" smtClean="0"/>
              <a:pPr/>
              <a:t>7.03.2018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1329422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DA616B4-4D26-4669-B667-FD6D6CBD39AA}" type="datetimeFigureOut">
              <a:rPr lang="tr-TR" smtClean="0"/>
              <a:pPr/>
              <a:t>7.03.2018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235231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A616B4-4D26-4669-B667-FD6D6CBD39AA}" type="datetimeFigureOut">
              <a:rPr lang="tr-TR" smtClean="0"/>
              <a:pPr/>
              <a:t>7.03.2018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914910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940984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DA616B4-4D26-4669-B667-FD6D6CBD39AA}" type="datetimeFigureOut">
              <a:rPr lang="tr-TR" smtClean="0"/>
              <a:pPr/>
              <a:t>7.03.2018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B3D6954-6CFA-4E31-A928-3EA1E4FD32BD}" type="slidenum">
              <a:rPr lang="tr-TR" smtClean="0"/>
              <a:pPr/>
              <a:t>‹#›</a:t>
            </a:fld>
            <a:endParaRPr lang="tr-TR"/>
          </a:p>
        </p:txBody>
      </p:sp>
    </p:spTree>
    <p:extLst>
      <p:ext uri="{BB962C8B-B14F-4D97-AF65-F5344CB8AC3E}">
        <p14:creationId xmlns:p14="http://schemas.microsoft.com/office/powerpoint/2010/main" val="3893941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DA616B4-4D26-4669-B667-FD6D6CBD39AA}" type="datetimeFigureOut">
              <a:rPr lang="tr-TR" smtClean="0"/>
              <a:pPr/>
              <a:t>7.03.2018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B3D6954-6CFA-4E31-A928-3EA1E4FD32BD}" type="slidenum">
              <a:rPr lang="tr-TR" smtClean="0"/>
              <a:pPr/>
              <a:t>‹#›</a:t>
            </a:fld>
            <a:endParaRPr lang="tr-TR"/>
          </a:p>
        </p:txBody>
      </p:sp>
    </p:spTree>
    <p:extLst>
      <p:ext uri="{BB962C8B-B14F-4D97-AF65-F5344CB8AC3E}">
        <p14:creationId xmlns:p14="http://schemas.microsoft.com/office/powerpoint/2010/main" val="8130869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19536" y="836712"/>
            <a:ext cx="8229600" cy="3384376"/>
          </a:xfrm>
        </p:spPr>
        <p:txBody>
          <a:bodyPr>
            <a:normAutofit/>
          </a:bodyPr>
          <a:lstStyle/>
          <a:p>
            <a:r>
              <a:rPr lang="tr-TR" b="1" smtClean="0"/>
              <a:t>TL3030</a:t>
            </a:r>
            <a:br>
              <a:rPr lang="tr-TR" b="1" smtClean="0"/>
            </a:br>
            <a:r>
              <a:rPr lang="tr-TR" b="1" smtClean="0"/>
              <a:t/>
            </a:r>
            <a:br>
              <a:rPr lang="tr-TR" b="1" smtClean="0"/>
            </a:br>
            <a:r>
              <a:rPr lang="tr-TR" b="1" smtClean="0"/>
              <a:t>ÇAĞDAŞ AZERBAYCAN EDEBİYATI</a:t>
            </a:r>
            <a:r>
              <a:rPr lang="tr-TR" smtClean="0"/>
              <a:t/>
            </a:r>
            <a:br>
              <a:rPr lang="tr-TR" smtClean="0"/>
            </a:br>
            <a:r>
              <a:rPr lang="tr-TR" smtClean="0"/>
              <a:t>                                         </a:t>
            </a:r>
            <a:br>
              <a:rPr lang="tr-TR" smtClean="0"/>
            </a:br>
            <a:r>
              <a:rPr lang="tr-TR" sz="2700" b="1" smtClean="0">
                <a:solidFill>
                  <a:srgbClr val="0070C0"/>
                </a:solidFill>
              </a:rPr>
              <a:t>Prof. Dr. Erdoğan Uygur</a:t>
            </a:r>
            <a:endParaRPr lang="tr-TR" sz="2700" b="1" dirty="0">
              <a:solidFill>
                <a:srgbClr val="0070C0"/>
              </a:solidFill>
            </a:endParaRPr>
          </a:p>
        </p:txBody>
      </p:sp>
    </p:spTree>
    <p:extLst>
      <p:ext uri="{BB962C8B-B14F-4D97-AF65-F5344CB8AC3E}">
        <p14:creationId xmlns:p14="http://schemas.microsoft.com/office/powerpoint/2010/main" val="5203390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14960" y="1175878"/>
            <a:ext cx="7128792" cy="1815882"/>
          </a:xfrm>
          <a:prstGeom prst="rect">
            <a:avLst/>
          </a:prstGeom>
        </p:spPr>
        <p:txBody>
          <a:bodyPr wrap="square">
            <a:spAutoFit/>
          </a:bodyPr>
          <a:lstStyle/>
          <a:p>
            <a:pPr algn="just"/>
            <a:r>
              <a:rPr lang="tr-TR" sz="2800" dirty="0"/>
              <a:t>Edebî alandaki bu hareketlilik, şüphe yok ki, yeni rejimle birlikte yeni toplumu oluşturmada izlenecek programı ortaya koyma çabalarından kaynaklanmaktadır. </a:t>
            </a:r>
          </a:p>
        </p:txBody>
      </p:sp>
    </p:spTree>
    <p:extLst>
      <p:ext uri="{BB962C8B-B14F-4D97-AF65-F5344CB8AC3E}">
        <p14:creationId xmlns:p14="http://schemas.microsoft.com/office/powerpoint/2010/main" val="1105293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268760"/>
            <a:ext cx="7200800" cy="2246769"/>
          </a:xfrm>
          <a:prstGeom prst="rect">
            <a:avLst/>
          </a:prstGeom>
        </p:spPr>
        <p:txBody>
          <a:bodyPr wrap="square">
            <a:spAutoFit/>
          </a:bodyPr>
          <a:lstStyle/>
          <a:p>
            <a:pPr algn="just"/>
            <a:r>
              <a:rPr lang="tr-TR" sz="2800" dirty="0"/>
              <a:t>Çıkış noktası realizm olan bu çabaların proleter devrim ve sosyalizmle beslenmesinin gerekliliği, toplumu biçimlendirmede temel alınan unsurların da bu çerçevede belirlenmesi ihtiyacını doğurur.</a:t>
            </a:r>
          </a:p>
        </p:txBody>
      </p:sp>
    </p:spTree>
    <p:extLst>
      <p:ext uri="{BB962C8B-B14F-4D97-AF65-F5344CB8AC3E}">
        <p14:creationId xmlns:p14="http://schemas.microsoft.com/office/powerpoint/2010/main" val="19260015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124744"/>
            <a:ext cx="7128792" cy="3539430"/>
          </a:xfrm>
          <a:prstGeom prst="rect">
            <a:avLst/>
          </a:prstGeom>
        </p:spPr>
        <p:txBody>
          <a:bodyPr wrap="square">
            <a:spAutoFit/>
          </a:bodyPr>
          <a:lstStyle/>
          <a:p>
            <a:pPr algn="just"/>
            <a:r>
              <a:rPr lang="tr-TR" sz="2800" dirty="0">
                <a:solidFill>
                  <a:srgbClr val="FF0000"/>
                </a:solidFill>
              </a:rPr>
              <a:t>Sosyalizmin yerleşmesinde ve sosyalist toplumun kuruluş mücadelesinde sanat ve edebiyatın etkin bir rolü vardır. </a:t>
            </a:r>
            <a:r>
              <a:rPr lang="tr-TR" sz="2800" dirty="0"/>
              <a:t>Ancak, sanat ve edebiyat ürünleri gerçeği yansıtmalı, bir başka ifadeyle gerçeğin kendisi olmalıdır. </a:t>
            </a:r>
            <a:r>
              <a:rPr lang="tr-TR" sz="2800" dirty="0">
                <a:solidFill>
                  <a:srgbClr val="FF0000"/>
                </a:solidFill>
              </a:rPr>
              <a:t>Bu gerçeklik sosyalist ideolojiyle beslenmeli, yeni insan ve yeni toplum bu ideolojik gerçeklik kalıplarına göre şekillenmelidir. </a:t>
            </a:r>
          </a:p>
        </p:txBody>
      </p:sp>
    </p:spTree>
    <p:extLst>
      <p:ext uri="{BB962C8B-B14F-4D97-AF65-F5344CB8AC3E}">
        <p14:creationId xmlns:p14="http://schemas.microsoft.com/office/powerpoint/2010/main" val="1324713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196752"/>
            <a:ext cx="7200800" cy="2677656"/>
          </a:xfrm>
          <a:prstGeom prst="rect">
            <a:avLst/>
          </a:prstGeom>
        </p:spPr>
        <p:txBody>
          <a:bodyPr wrap="square">
            <a:spAutoFit/>
          </a:bodyPr>
          <a:lstStyle/>
          <a:p>
            <a:pPr algn="just"/>
            <a:r>
              <a:rPr lang="tr-TR" sz="2800" dirty="0"/>
              <a:t>Bu görüş doğrultusunda, </a:t>
            </a:r>
            <a:r>
              <a:rPr lang="tr-TR" sz="2800" dirty="0" err="1"/>
              <a:t>Plehanov</a:t>
            </a:r>
            <a:r>
              <a:rPr lang="tr-TR" sz="2800" dirty="0"/>
              <a:t> (1856-1918) sanat ve edebiyatla ilgili ölçütleri belirgin hâle getirir. Ona göre sanatın içeriğini realite oluşturur. Her faaliyette olduğu gibi sanatta da içerik çok önemlidir; </a:t>
            </a:r>
            <a:r>
              <a:rPr lang="tr-TR" sz="2800" dirty="0">
                <a:solidFill>
                  <a:srgbClr val="FF0000"/>
                </a:solidFill>
              </a:rPr>
              <a:t>ideolojik içerikten mahrum bir çalışma sanat eseri olamaz</a:t>
            </a:r>
            <a:r>
              <a:rPr lang="tr-TR" sz="2800" dirty="0"/>
              <a:t>.</a:t>
            </a:r>
          </a:p>
        </p:txBody>
      </p:sp>
    </p:spTree>
    <p:extLst>
      <p:ext uri="{BB962C8B-B14F-4D97-AF65-F5344CB8AC3E}">
        <p14:creationId xmlns:p14="http://schemas.microsoft.com/office/powerpoint/2010/main" val="7221836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196752"/>
            <a:ext cx="7272808" cy="1384995"/>
          </a:xfrm>
          <a:prstGeom prst="rect">
            <a:avLst/>
          </a:prstGeom>
        </p:spPr>
        <p:txBody>
          <a:bodyPr wrap="square">
            <a:spAutoFit/>
          </a:bodyPr>
          <a:lstStyle/>
          <a:p>
            <a:r>
              <a:rPr lang="tr-TR" sz="2800" dirty="0"/>
              <a:t>Bu kurallar çerçevesinde sanat ve edebiyatın izlemesi gereken yolu </a:t>
            </a:r>
            <a:r>
              <a:rPr lang="tr-TR" sz="2800" dirty="0" err="1"/>
              <a:t>Plehanov</a:t>
            </a:r>
            <a:r>
              <a:rPr lang="tr-TR" sz="2800" dirty="0"/>
              <a:t> şöyle gösterir:  </a:t>
            </a:r>
          </a:p>
          <a:p>
            <a:r>
              <a:rPr lang="tr-TR" sz="2800" dirty="0">
                <a:solidFill>
                  <a:srgbClr val="FF0000"/>
                </a:solidFill>
              </a:rPr>
              <a:t>Realite → ideoloji → içerik → biçim = </a:t>
            </a:r>
            <a:r>
              <a:rPr lang="tr-TR" sz="2800" dirty="0">
                <a:solidFill>
                  <a:srgbClr val="0070C0"/>
                </a:solidFill>
              </a:rPr>
              <a:t>güzellik</a:t>
            </a:r>
          </a:p>
        </p:txBody>
      </p:sp>
    </p:spTree>
    <p:extLst>
      <p:ext uri="{BB962C8B-B14F-4D97-AF65-F5344CB8AC3E}">
        <p14:creationId xmlns:p14="http://schemas.microsoft.com/office/powerpoint/2010/main" val="13548795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8"/>
            <a:ext cx="7200800" cy="1384995"/>
          </a:xfrm>
          <a:prstGeom prst="rect">
            <a:avLst/>
          </a:prstGeom>
        </p:spPr>
        <p:txBody>
          <a:bodyPr wrap="square">
            <a:spAutoFit/>
          </a:bodyPr>
          <a:lstStyle/>
          <a:p>
            <a:pPr algn="just"/>
            <a:r>
              <a:rPr lang="tr-TR" sz="2800" dirty="0"/>
              <a:t>Ulaşılmak istenilen güzellik kavramı edebî ürünün kalitesi, gerçekliği ve topluma yararı ile doğru orantılıdır.</a:t>
            </a:r>
          </a:p>
        </p:txBody>
      </p:sp>
    </p:spTree>
    <p:extLst>
      <p:ext uri="{BB962C8B-B14F-4D97-AF65-F5344CB8AC3E}">
        <p14:creationId xmlns:p14="http://schemas.microsoft.com/office/powerpoint/2010/main" val="32793203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599" y="1124744"/>
            <a:ext cx="7682721" cy="3539430"/>
          </a:xfrm>
          <a:prstGeom prst="rect">
            <a:avLst/>
          </a:prstGeom>
        </p:spPr>
        <p:txBody>
          <a:bodyPr wrap="square">
            <a:spAutoFit/>
          </a:bodyPr>
          <a:lstStyle/>
          <a:p>
            <a:pPr algn="just"/>
            <a:r>
              <a:rPr lang="tr-TR" sz="2800" dirty="0"/>
              <a:t>Bu bağlamda, henüz sosyalist realizm terimi ortaya konmamış olsa da Rus ve Sovyet edebiyatına ait  Maksim </a:t>
            </a:r>
            <a:r>
              <a:rPr lang="tr-TR" sz="2800" dirty="0" err="1"/>
              <a:t>Gorki</a:t>
            </a:r>
            <a:r>
              <a:rPr lang="tr-TR" sz="2800" dirty="0"/>
              <a:t> (1868-1936)’</a:t>
            </a:r>
            <a:r>
              <a:rPr lang="tr-TR" sz="2800" dirty="0" err="1"/>
              <a:t>nin</a:t>
            </a:r>
            <a:r>
              <a:rPr lang="tr-TR" sz="2800" dirty="0"/>
              <a:t> </a:t>
            </a:r>
            <a:r>
              <a:rPr lang="tr-TR" sz="2800" i="1" dirty="0"/>
              <a:t>Ana</a:t>
            </a:r>
            <a:r>
              <a:rPr lang="tr-TR" sz="2800" dirty="0"/>
              <a:t> (1906), </a:t>
            </a:r>
            <a:r>
              <a:rPr lang="tr-TR" sz="2800" dirty="0" err="1"/>
              <a:t>Serafimoviç</a:t>
            </a:r>
            <a:r>
              <a:rPr lang="tr-TR" sz="2800" dirty="0"/>
              <a:t> (1863-1949)’in </a:t>
            </a:r>
            <a:r>
              <a:rPr lang="tr-TR" sz="2800" i="1" dirty="0"/>
              <a:t>Demir</a:t>
            </a:r>
            <a:r>
              <a:rPr lang="tr-TR" sz="2800" dirty="0"/>
              <a:t> </a:t>
            </a:r>
            <a:r>
              <a:rPr lang="tr-TR" sz="2800" i="1" dirty="0"/>
              <a:t>Seli</a:t>
            </a:r>
            <a:r>
              <a:rPr lang="tr-TR" sz="2800" dirty="0"/>
              <a:t>, </a:t>
            </a:r>
            <a:r>
              <a:rPr lang="tr-TR" sz="2800" dirty="0" err="1"/>
              <a:t>Furmanov</a:t>
            </a:r>
            <a:r>
              <a:rPr lang="tr-TR" sz="2800" dirty="0"/>
              <a:t> (1891-1926)’un </a:t>
            </a:r>
            <a:r>
              <a:rPr lang="tr-TR" sz="2800" i="1" dirty="0" err="1"/>
              <a:t>Çapayev</a:t>
            </a:r>
            <a:r>
              <a:rPr lang="tr-TR" sz="2800" dirty="0"/>
              <a:t> (1923), </a:t>
            </a:r>
            <a:r>
              <a:rPr lang="tr-TR" sz="2800" dirty="0" err="1"/>
              <a:t>Gladkov</a:t>
            </a:r>
            <a:r>
              <a:rPr lang="tr-TR" sz="2800" dirty="0"/>
              <a:t> (1883-1958)’un </a:t>
            </a:r>
            <a:r>
              <a:rPr lang="tr-TR" sz="2800" i="1" dirty="0"/>
              <a:t>Çimento</a:t>
            </a:r>
            <a:r>
              <a:rPr lang="tr-TR" sz="2800" dirty="0"/>
              <a:t> (1925) ve </a:t>
            </a:r>
            <a:r>
              <a:rPr lang="tr-TR" sz="2800" dirty="0" err="1"/>
              <a:t>Fadayev</a:t>
            </a:r>
            <a:r>
              <a:rPr lang="tr-TR" sz="2800" dirty="0"/>
              <a:t> (1901-1956)’in </a:t>
            </a:r>
            <a:r>
              <a:rPr lang="tr-TR" sz="2800" i="1" dirty="0"/>
              <a:t>Bozgun</a:t>
            </a:r>
            <a:r>
              <a:rPr lang="tr-TR" sz="2800" dirty="0"/>
              <a:t> adlı eserleri bu edebî akımın temellerini oluşturan prototipler olarak nitelendirilir </a:t>
            </a:r>
          </a:p>
        </p:txBody>
      </p:sp>
    </p:spTree>
    <p:extLst>
      <p:ext uri="{BB962C8B-B14F-4D97-AF65-F5344CB8AC3E}">
        <p14:creationId xmlns:p14="http://schemas.microsoft.com/office/powerpoint/2010/main" val="22732126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556792"/>
            <a:ext cx="7128792" cy="954107"/>
          </a:xfrm>
          <a:prstGeom prst="rect">
            <a:avLst/>
          </a:prstGeom>
        </p:spPr>
        <p:txBody>
          <a:bodyPr wrap="square">
            <a:spAutoFit/>
          </a:bodyPr>
          <a:lstStyle/>
          <a:p>
            <a:pPr algn="just"/>
            <a:r>
              <a:rPr lang="tr-TR" sz="2800" dirty="0">
                <a:solidFill>
                  <a:srgbClr val="FF0000"/>
                </a:solidFill>
              </a:rPr>
              <a:t>Hatta, Maksim </a:t>
            </a:r>
            <a:r>
              <a:rPr lang="tr-TR" sz="2800" dirty="0" err="1">
                <a:solidFill>
                  <a:srgbClr val="FF0000"/>
                </a:solidFill>
              </a:rPr>
              <a:t>Gorki</a:t>
            </a:r>
            <a:r>
              <a:rPr lang="tr-TR" sz="2800" dirty="0">
                <a:solidFill>
                  <a:srgbClr val="FF0000"/>
                </a:solidFill>
              </a:rPr>
              <a:t> tek başına sosyalist realizmin öncüsü olarak görülür.</a:t>
            </a:r>
          </a:p>
        </p:txBody>
      </p:sp>
    </p:spTree>
    <p:extLst>
      <p:ext uri="{BB962C8B-B14F-4D97-AF65-F5344CB8AC3E}">
        <p14:creationId xmlns:p14="http://schemas.microsoft.com/office/powerpoint/2010/main" val="28527205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567608" y="1556211"/>
            <a:ext cx="7207656"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just" fontAlgn="base">
              <a:spcBef>
                <a:spcPct val="0"/>
              </a:spcBef>
              <a:spcAft>
                <a:spcPct val="0"/>
              </a:spcAft>
            </a:pPr>
            <a:r>
              <a:rPr lang="tr-TR" sz="2800" dirty="0" err="1">
                <a:latin typeface="+mj-lt"/>
                <a:ea typeface="Times New Roman" pitchFamily="18" charset="0"/>
                <a:cs typeface="Arial" pitchFamily="34" charset="0"/>
              </a:rPr>
              <a:t>Plehanov’un</a:t>
            </a:r>
            <a:r>
              <a:rPr lang="tr-TR" sz="2800" dirty="0">
                <a:latin typeface="+mj-lt"/>
                <a:ea typeface="Times New Roman" pitchFamily="18" charset="0"/>
                <a:cs typeface="Arial" pitchFamily="34" charset="0"/>
              </a:rPr>
              <a:t> yanı sıra, çeşitli örgütler ve dergiler etrafında kümeleşen sanat ve edebiyat adamlarının ortaya koymaya çalıştıkları yeni sanat ve edebiyat anlayışı, sosyalizmin </a:t>
            </a:r>
            <a:r>
              <a:rPr lang="tr-TR" sz="2800" dirty="0" err="1">
                <a:latin typeface="+mj-lt"/>
                <a:ea typeface="Times New Roman" pitchFamily="18" charset="0"/>
                <a:cs typeface="Arial" pitchFamily="34" charset="0"/>
              </a:rPr>
              <a:t>inşaası</a:t>
            </a:r>
            <a:r>
              <a:rPr lang="tr-TR" sz="2800" dirty="0">
                <a:latin typeface="+mj-lt"/>
                <a:ea typeface="Times New Roman" pitchFamily="18" charset="0"/>
                <a:cs typeface="Arial" pitchFamily="34" charset="0"/>
              </a:rPr>
              <a:t> sorununu, </a:t>
            </a:r>
            <a:r>
              <a:rPr lang="tr-TR" sz="2800" dirty="0" err="1">
                <a:latin typeface="+mj-lt"/>
                <a:ea typeface="Times New Roman" pitchFamily="18" charset="0"/>
                <a:cs typeface="Arial" pitchFamily="34" charset="0"/>
              </a:rPr>
              <a:t>proleteryanın</a:t>
            </a:r>
            <a:r>
              <a:rPr lang="tr-TR" sz="2800" dirty="0">
                <a:latin typeface="+mj-lt"/>
                <a:ea typeface="Times New Roman" pitchFamily="18" charset="0"/>
                <a:cs typeface="Arial" pitchFamily="34" charset="0"/>
              </a:rPr>
              <a:t> mücadelesini ve yeni insanı, çalışmanın merkezine yerleştirerek aşağıdaki genel esaslar dahilinde vücut bulur:</a:t>
            </a:r>
            <a:endParaRPr lang="tr-TR" sz="2800" dirty="0">
              <a:latin typeface="+mj-lt"/>
              <a:cs typeface="Arial" pitchFamily="34" charset="0"/>
            </a:endParaRPr>
          </a:p>
        </p:txBody>
      </p:sp>
    </p:spTree>
    <p:extLst>
      <p:ext uri="{BB962C8B-B14F-4D97-AF65-F5344CB8AC3E}">
        <p14:creationId xmlns:p14="http://schemas.microsoft.com/office/powerpoint/2010/main" val="34472745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1"/>
          <p:cNvSpPr>
            <a:spLocks noChangeArrowheads="1"/>
          </p:cNvSpPr>
          <p:nvPr/>
        </p:nvSpPr>
        <p:spPr bwMode="auto">
          <a:xfrm>
            <a:off x="2495600" y="261229"/>
            <a:ext cx="7704856"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49263" fontAlgn="base">
              <a:spcBef>
                <a:spcPct val="0"/>
              </a:spcBef>
              <a:spcAft>
                <a:spcPct val="0"/>
              </a:spcAft>
              <a:tabLst>
                <a:tab pos="677863" algn="l"/>
              </a:tabLst>
            </a:pPr>
            <a:r>
              <a:rPr lang="tr-TR" sz="2800" b="1" dirty="0">
                <a:latin typeface="+mj-lt"/>
                <a:ea typeface="Times New Roman" pitchFamily="18" charset="0"/>
                <a:cs typeface="Arial" pitchFamily="34" charset="0"/>
              </a:rPr>
              <a:t>Sanat ve edebiyat</a:t>
            </a:r>
            <a:r>
              <a:rPr lang="tr-TR" sz="2800" dirty="0">
                <a:latin typeface="+mj-lt"/>
                <a:ea typeface="Times New Roman" pitchFamily="18" charset="0"/>
                <a:cs typeface="Arial" pitchFamily="34" charset="0"/>
              </a:rPr>
              <a:t>,</a:t>
            </a:r>
            <a:endParaRPr lang="tr-TR" sz="2800" dirty="0">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dirty="0">
                <a:solidFill>
                  <a:srgbClr val="FF0000"/>
                </a:solidFill>
                <a:latin typeface="+mj-lt"/>
                <a:ea typeface="Times New Roman" pitchFamily="18" charset="0"/>
                <a:cs typeface="Arial" pitchFamily="34" charset="0"/>
              </a:rPr>
              <a:t>Gerçeğe dayalı toplumsal gelişme hedefleri belirlemelidir. </a:t>
            </a:r>
            <a:endParaRPr lang="tr-TR" sz="2800" dirty="0">
              <a:solidFill>
                <a:srgbClr val="FF0000"/>
              </a:solidFill>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i="1" dirty="0">
                <a:solidFill>
                  <a:srgbClr val="0070C0"/>
                </a:solidFill>
                <a:latin typeface="+mj-lt"/>
                <a:ea typeface="Times New Roman" pitchFamily="18" charset="0"/>
                <a:cs typeface="Arial" pitchFamily="34" charset="0"/>
              </a:rPr>
              <a:t>Yeni</a:t>
            </a:r>
            <a:r>
              <a:rPr lang="tr-TR" sz="2800" dirty="0">
                <a:solidFill>
                  <a:srgbClr val="0070C0"/>
                </a:solidFill>
                <a:latin typeface="+mj-lt"/>
                <a:ea typeface="Times New Roman" pitchFamily="18" charset="0"/>
                <a:cs typeface="Arial" pitchFamily="34" charset="0"/>
              </a:rPr>
              <a:t> kavramının ne anlama geldiğini açıklamalıdır. </a:t>
            </a:r>
            <a:endParaRPr lang="tr-TR" sz="2800" dirty="0">
              <a:solidFill>
                <a:srgbClr val="0070C0"/>
              </a:solidFill>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dirty="0">
                <a:solidFill>
                  <a:srgbClr val="FF0000"/>
                </a:solidFill>
                <a:latin typeface="+mj-lt"/>
                <a:ea typeface="Times New Roman" pitchFamily="18" charset="0"/>
                <a:cs typeface="Arial" pitchFamily="34" charset="0"/>
              </a:rPr>
              <a:t>Kahramanları yüceltmelidir. </a:t>
            </a:r>
            <a:endParaRPr lang="tr-TR" sz="2800" dirty="0">
              <a:solidFill>
                <a:srgbClr val="FF0000"/>
              </a:solidFill>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dirty="0">
                <a:solidFill>
                  <a:srgbClr val="0070C0"/>
                </a:solidFill>
                <a:latin typeface="+mj-lt"/>
                <a:ea typeface="Times New Roman" pitchFamily="18" charset="0"/>
                <a:cs typeface="Arial" pitchFamily="34" charset="0"/>
              </a:rPr>
              <a:t>Çalışanların sosyalizme uygun eğitilmesini hedeflemelidir.</a:t>
            </a:r>
            <a:endParaRPr lang="tr-TR" sz="2800" dirty="0">
              <a:solidFill>
                <a:srgbClr val="0070C0"/>
              </a:solidFill>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dirty="0">
                <a:solidFill>
                  <a:srgbClr val="FF0000"/>
                </a:solidFill>
                <a:latin typeface="+mj-lt"/>
                <a:ea typeface="Times New Roman" pitchFamily="18" charset="0"/>
                <a:cs typeface="Arial" pitchFamily="34" charset="0"/>
              </a:rPr>
              <a:t>Gerçeğin ortaya konmasında ve bireylerin ideolojik dönüşümlerinde birliği ve uyumu sağlamalıdır.</a:t>
            </a:r>
            <a:endParaRPr lang="tr-TR" sz="2800" dirty="0">
              <a:solidFill>
                <a:srgbClr val="FF0000"/>
              </a:solidFill>
              <a:latin typeface="+mj-lt"/>
              <a:cs typeface="Arial" pitchFamily="34" charset="0"/>
            </a:endParaRPr>
          </a:p>
          <a:p>
            <a:pPr indent="-360000" eaLnBrk="0" fontAlgn="base" hangingPunct="0">
              <a:spcBef>
                <a:spcPct val="0"/>
              </a:spcBef>
              <a:spcAft>
                <a:spcPct val="0"/>
              </a:spcAft>
              <a:buFontTx/>
              <a:buChar char="•"/>
              <a:tabLst>
                <a:tab pos="677863" algn="l"/>
              </a:tabLst>
            </a:pPr>
            <a:r>
              <a:rPr lang="tr-TR" sz="2800" dirty="0">
                <a:solidFill>
                  <a:srgbClr val="0070C0"/>
                </a:solidFill>
                <a:latin typeface="+mj-lt"/>
                <a:ea typeface="Times New Roman" pitchFamily="18" charset="0"/>
                <a:cs typeface="Arial" pitchFamily="34" charset="0"/>
              </a:rPr>
              <a:t>Geleceğe dair  mücadeleler tasarlamalıdır.</a:t>
            </a:r>
          </a:p>
          <a:p>
            <a:pPr indent="-360000" eaLnBrk="0" fontAlgn="base" hangingPunct="0">
              <a:spcBef>
                <a:spcPct val="0"/>
              </a:spcBef>
              <a:spcAft>
                <a:spcPct val="0"/>
              </a:spcAft>
              <a:buFontTx/>
              <a:buChar char="•"/>
              <a:tabLst>
                <a:tab pos="677863" algn="l"/>
              </a:tabLst>
            </a:pPr>
            <a:r>
              <a:rPr lang="tr-TR" sz="2800" dirty="0">
                <a:solidFill>
                  <a:srgbClr val="FF0000"/>
                </a:solidFill>
                <a:latin typeface="+mj-lt"/>
                <a:ea typeface="Times New Roman" pitchFamily="18" charset="0"/>
                <a:cs typeface="Arial" pitchFamily="34" charset="0"/>
              </a:rPr>
              <a:t>Yeni bir Rönesans için insanları mücadeleye davet etmelidir. </a:t>
            </a:r>
            <a:endParaRPr lang="tr-TR" sz="2800" dirty="0">
              <a:solidFill>
                <a:srgbClr val="FF0000"/>
              </a:solidFill>
              <a:latin typeface="+mj-lt"/>
              <a:cs typeface="Arial" pitchFamily="34" charset="0"/>
            </a:endParaRPr>
          </a:p>
        </p:txBody>
      </p:sp>
    </p:spTree>
    <p:extLst>
      <p:ext uri="{BB962C8B-B14F-4D97-AF65-F5344CB8AC3E}">
        <p14:creationId xmlns:p14="http://schemas.microsoft.com/office/powerpoint/2010/main" val="1878415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solidFill>
                  <a:srgbClr val="FF0000"/>
                </a:solidFill>
              </a:rPr>
              <a:t>8</a:t>
            </a:r>
            <a:r>
              <a:rPr lang="tr-TR" smtClean="0">
                <a:solidFill>
                  <a:srgbClr val="FF0000"/>
                </a:solidFill>
              </a:rPr>
              <a:t>. </a:t>
            </a:r>
            <a:r>
              <a:rPr lang="tr-TR" dirty="0" smtClean="0">
                <a:solidFill>
                  <a:srgbClr val="FF0000"/>
                </a:solidFill>
              </a:rPr>
              <a:t>HAFTA</a:t>
            </a:r>
            <a:endParaRPr lang="tr-TR" dirty="0">
              <a:solidFill>
                <a:srgbClr val="FF0000"/>
              </a:solidFill>
            </a:endParaRPr>
          </a:p>
        </p:txBody>
      </p:sp>
      <p:sp>
        <p:nvSpPr>
          <p:cNvPr id="3" name="2 İçerik Yer Tutucusu"/>
          <p:cNvSpPr>
            <a:spLocks noGrp="1"/>
          </p:cNvSpPr>
          <p:nvPr>
            <p:ph idx="1"/>
          </p:nvPr>
        </p:nvSpPr>
        <p:spPr>
          <a:xfrm>
            <a:off x="1839704" y="2178570"/>
            <a:ext cx="8915400" cy="3777622"/>
          </a:xfrm>
        </p:spPr>
        <p:txBody>
          <a:bodyPr>
            <a:normAutofit/>
          </a:bodyPr>
          <a:lstStyle/>
          <a:p>
            <a:pPr algn="ctr">
              <a:buNone/>
            </a:pPr>
            <a:r>
              <a:rPr lang="tr-TR" sz="2800" b="1" dirty="0"/>
              <a:t>Sosyalist Realizm</a:t>
            </a:r>
          </a:p>
          <a:p>
            <a:pPr algn="ctr">
              <a:buNone/>
            </a:pPr>
            <a:r>
              <a:rPr lang="tr-TR" sz="2800" b="1" dirty="0"/>
              <a:t>(Toplumsal Gerçekçilik)</a:t>
            </a:r>
          </a:p>
          <a:p>
            <a:pPr>
              <a:buNone/>
            </a:pPr>
            <a:endParaRPr lang="tr-TR" sz="2800" dirty="0"/>
          </a:p>
        </p:txBody>
      </p:sp>
    </p:spTree>
    <p:extLst>
      <p:ext uri="{BB962C8B-B14F-4D97-AF65-F5344CB8AC3E}">
        <p14:creationId xmlns:p14="http://schemas.microsoft.com/office/powerpoint/2010/main" val="21053134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268761"/>
            <a:ext cx="7128792" cy="3108543"/>
          </a:xfrm>
          <a:prstGeom prst="rect">
            <a:avLst/>
          </a:prstGeom>
        </p:spPr>
        <p:txBody>
          <a:bodyPr wrap="square">
            <a:spAutoFit/>
          </a:bodyPr>
          <a:lstStyle/>
          <a:p>
            <a:pPr algn="just"/>
            <a:r>
              <a:rPr lang="tr-TR" sz="2800" dirty="0"/>
              <a:t>Edebiyat sahasında genellikle şiir ve piyes türünde üretilen eserlerin konu, tema ve içerik gibi ortak özellikleri arasında realizmin ön plana çıktığı görülür. Ancak, söz konusu realizm </a:t>
            </a:r>
            <a:r>
              <a:rPr lang="tr-TR" sz="2800" dirty="0" err="1"/>
              <a:t>Stendhal</a:t>
            </a:r>
            <a:r>
              <a:rPr lang="tr-TR" sz="2800" dirty="0"/>
              <a:t> (1783-1842), </a:t>
            </a:r>
            <a:r>
              <a:rPr lang="tr-TR" sz="2800" dirty="0" err="1"/>
              <a:t>Balzac</a:t>
            </a:r>
            <a:r>
              <a:rPr lang="tr-TR" sz="2800" dirty="0"/>
              <a:t> (1799-1850) ve </a:t>
            </a:r>
            <a:r>
              <a:rPr lang="tr-TR" sz="2800" dirty="0" err="1"/>
              <a:t>Flaubert</a:t>
            </a:r>
            <a:r>
              <a:rPr lang="tr-TR" sz="2800" dirty="0"/>
              <a:t> (1821-1880)’in mensubu olduğu, bilinen realizm anlayışıyla bazı yönlerden ayrışır. </a:t>
            </a:r>
          </a:p>
        </p:txBody>
      </p:sp>
    </p:spTree>
    <p:extLst>
      <p:ext uri="{BB962C8B-B14F-4D97-AF65-F5344CB8AC3E}">
        <p14:creationId xmlns:p14="http://schemas.microsoft.com/office/powerpoint/2010/main" val="31596272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1"/>
          <p:cNvSpPr>
            <a:spLocks noChangeArrowheads="1"/>
          </p:cNvSpPr>
          <p:nvPr/>
        </p:nvSpPr>
        <p:spPr bwMode="auto">
          <a:xfrm>
            <a:off x="2567608" y="1843082"/>
            <a:ext cx="7272808" cy="224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just" fontAlgn="base">
              <a:spcBef>
                <a:spcPct val="0"/>
              </a:spcBef>
              <a:spcAft>
                <a:spcPct val="0"/>
              </a:spcAft>
            </a:pPr>
            <a:r>
              <a:rPr lang="tr-TR" sz="2800" dirty="0">
                <a:solidFill>
                  <a:srgbClr val="FF0000"/>
                </a:solidFill>
                <a:ea typeface="Times New Roman" pitchFamily="18" charset="0"/>
                <a:cs typeface="Arial" pitchFamily="34" charset="0"/>
              </a:rPr>
              <a:t>Önce eleştirel realizm, daha sonra da sosyalist realizm olarak gelişme gösteren bu edebî akım, geleneksel realistler gibi “sanat sanat içindir” ilkesine karşı çıkar ve sanatı topluma hizmet etmekte bir vasıta olarak görür. </a:t>
            </a:r>
            <a:endParaRPr lang="tr-TR" sz="2800" dirty="0">
              <a:solidFill>
                <a:srgbClr val="FF0000"/>
              </a:solidFill>
              <a:cs typeface="Arial" pitchFamily="34" charset="0"/>
            </a:endParaRPr>
          </a:p>
        </p:txBody>
      </p:sp>
    </p:spTree>
    <p:extLst>
      <p:ext uri="{BB962C8B-B14F-4D97-AF65-F5344CB8AC3E}">
        <p14:creationId xmlns:p14="http://schemas.microsoft.com/office/powerpoint/2010/main" val="32212633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ChangeArrowheads="1"/>
          </p:cNvSpPr>
          <p:nvPr/>
        </p:nvSpPr>
        <p:spPr bwMode="auto">
          <a:xfrm>
            <a:off x="2855640" y="1197332"/>
            <a:ext cx="6804248"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0850" algn="just" fontAlgn="base">
              <a:spcBef>
                <a:spcPct val="0"/>
              </a:spcBef>
              <a:spcAft>
                <a:spcPct val="0"/>
              </a:spcAft>
            </a:pPr>
            <a:r>
              <a:rPr lang="tr-TR" sz="2800" dirty="0">
                <a:ea typeface="Times New Roman" pitchFamily="18" charset="0"/>
                <a:cs typeface="Arial" pitchFamily="34" charset="0"/>
              </a:rPr>
              <a:t>Yeni insan tipinin ve yeni toplumun oluşturulmasına yönelik sanat ve edebiyat çalışmalarında, biçim, içerik, düşünce, sanatın sosyal işlevi, yalın sanat, sosyal fayda ve </a:t>
            </a:r>
            <a:r>
              <a:rPr lang="tr-TR" sz="2800" dirty="0" err="1">
                <a:ea typeface="Times New Roman" pitchFamily="18" charset="0"/>
                <a:cs typeface="Arial" pitchFamily="34" charset="0"/>
              </a:rPr>
              <a:t>modernizm</a:t>
            </a:r>
            <a:r>
              <a:rPr lang="tr-TR" sz="2800" dirty="0">
                <a:ea typeface="Times New Roman" pitchFamily="18" charset="0"/>
                <a:cs typeface="Arial" pitchFamily="34" charset="0"/>
              </a:rPr>
              <a:t> bakımından ilkeleri ve amaçları tespit edilen sosyalist realizm edebî hareketi, 1932’den sonra Sovyetler Birliği’nin tamamında her kesiminden aydına hitap edecek bir ağırlığa sahip olur. </a:t>
            </a:r>
            <a:endParaRPr lang="tr-TR" sz="2800" dirty="0">
              <a:cs typeface="Arial" pitchFamily="34" charset="0"/>
            </a:endParaRPr>
          </a:p>
        </p:txBody>
      </p:sp>
    </p:spTree>
    <p:extLst>
      <p:ext uri="{BB962C8B-B14F-4D97-AF65-F5344CB8AC3E}">
        <p14:creationId xmlns:p14="http://schemas.microsoft.com/office/powerpoint/2010/main" val="2269938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484784"/>
            <a:ext cx="7200800" cy="1077218"/>
          </a:xfrm>
          <a:prstGeom prst="rect">
            <a:avLst/>
          </a:prstGeom>
        </p:spPr>
        <p:txBody>
          <a:bodyPr wrap="square">
            <a:spAutoFit/>
          </a:bodyPr>
          <a:lstStyle/>
          <a:p>
            <a:pPr algn="ctr"/>
            <a:r>
              <a:rPr lang="tr-TR" sz="3200" dirty="0"/>
              <a:t>Soru-Cevap</a:t>
            </a:r>
          </a:p>
          <a:p>
            <a:pPr algn="ctr"/>
            <a:r>
              <a:rPr lang="tr-TR" sz="3200" dirty="0"/>
              <a:t>Katkı ve eleştiriler</a:t>
            </a:r>
          </a:p>
        </p:txBody>
      </p:sp>
    </p:spTree>
    <p:extLst>
      <p:ext uri="{BB962C8B-B14F-4D97-AF65-F5344CB8AC3E}">
        <p14:creationId xmlns:p14="http://schemas.microsoft.com/office/powerpoint/2010/main" val="22509415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p:cNvSpPr txBox="1"/>
          <p:nvPr/>
        </p:nvSpPr>
        <p:spPr>
          <a:xfrm>
            <a:off x="1919536" y="1621723"/>
            <a:ext cx="9623687" cy="4801314"/>
          </a:xfrm>
          <a:prstGeom prst="rect">
            <a:avLst/>
          </a:prstGeom>
          <a:noFill/>
        </p:spPr>
        <p:txBody>
          <a:bodyPr wrap="square" rtlCol="0">
            <a:spAutoFit/>
          </a:bodyPr>
          <a:lstStyle/>
          <a:p>
            <a:r>
              <a:rPr lang="tr-TR" dirty="0" err="1"/>
              <a:t>Ahundov</a:t>
            </a:r>
            <a:r>
              <a:rPr lang="tr-TR" dirty="0"/>
              <a:t>, </a:t>
            </a:r>
            <a:r>
              <a:rPr lang="tr-TR" dirty="0" err="1"/>
              <a:t>Nazim</a:t>
            </a:r>
            <a:r>
              <a:rPr lang="tr-TR" dirty="0"/>
              <a:t>, </a:t>
            </a:r>
            <a:r>
              <a:rPr lang="tr-TR" i="1" dirty="0"/>
              <a:t>Azerbaycan </a:t>
            </a:r>
            <a:r>
              <a:rPr lang="tr-TR" i="1" dirty="0" err="1"/>
              <a:t>Sovet</a:t>
            </a:r>
            <a:r>
              <a:rPr lang="tr-TR" i="1" dirty="0"/>
              <a:t> </a:t>
            </a:r>
            <a:r>
              <a:rPr lang="tr-TR" i="1" dirty="0" err="1"/>
              <a:t>Edebiyyatı</a:t>
            </a:r>
            <a:r>
              <a:rPr lang="tr-TR" i="1" dirty="0"/>
              <a:t> </a:t>
            </a:r>
            <a:r>
              <a:rPr lang="tr-TR" i="1" dirty="0" err="1"/>
              <a:t>Haricde</a:t>
            </a:r>
            <a:r>
              <a:rPr lang="tr-TR" dirty="0"/>
              <a:t>, </a:t>
            </a:r>
            <a:r>
              <a:rPr lang="tr-TR" dirty="0" err="1"/>
              <a:t>Yazıçı</a:t>
            </a:r>
            <a:r>
              <a:rPr lang="tr-TR" dirty="0"/>
              <a:t>, Bakı, 1987.</a:t>
            </a:r>
          </a:p>
          <a:p>
            <a:r>
              <a:rPr lang="tr-TR" dirty="0" err="1"/>
              <a:t>Almemmedov</a:t>
            </a:r>
            <a:r>
              <a:rPr lang="tr-TR" dirty="0"/>
              <a:t>, </a:t>
            </a:r>
            <a:r>
              <a:rPr lang="tr-TR" dirty="0" err="1"/>
              <a:t>Almemmed</a:t>
            </a:r>
            <a:r>
              <a:rPr lang="tr-TR" dirty="0"/>
              <a:t>, </a:t>
            </a:r>
            <a:r>
              <a:rPr lang="tr-TR" i="1" dirty="0"/>
              <a:t>Azerbaycan-Rus Edebi </a:t>
            </a:r>
            <a:r>
              <a:rPr lang="tr-TR" i="1" dirty="0" err="1"/>
              <a:t>Elageleri</a:t>
            </a:r>
            <a:r>
              <a:rPr lang="tr-TR" dirty="0"/>
              <a:t>, </a:t>
            </a:r>
            <a:r>
              <a:rPr lang="tr-TR" dirty="0" err="1"/>
              <a:t>Yazıçı</a:t>
            </a:r>
            <a:r>
              <a:rPr lang="tr-TR" dirty="0"/>
              <a:t>, Bakı, 1982.</a:t>
            </a:r>
          </a:p>
          <a:p>
            <a:r>
              <a:rPr lang="tr-TR" dirty="0"/>
              <a:t>Arif, </a:t>
            </a:r>
            <a:r>
              <a:rPr lang="tr-TR" dirty="0" err="1"/>
              <a:t>Memmed</a:t>
            </a:r>
            <a:r>
              <a:rPr lang="tr-TR" dirty="0"/>
              <a:t>, “</a:t>
            </a:r>
            <a:r>
              <a:rPr lang="tr-TR" dirty="0" err="1"/>
              <a:t>Müasir</a:t>
            </a:r>
            <a:r>
              <a:rPr lang="tr-TR" dirty="0"/>
              <a:t> </a:t>
            </a:r>
            <a:r>
              <a:rPr lang="tr-TR" dirty="0" err="1"/>
              <a:t>Edebiyyatın</a:t>
            </a:r>
            <a:r>
              <a:rPr lang="tr-TR" dirty="0"/>
              <a:t> </a:t>
            </a:r>
            <a:r>
              <a:rPr lang="tr-TR" dirty="0" err="1"/>
              <a:t>Nezeri</a:t>
            </a:r>
            <a:r>
              <a:rPr lang="tr-TR" dirty="0"/>
              <a:t> Meselelerine </a:t>
            </a:r>
            <a:r>
              <a:rPr lang="tr-TR" dirty="0" err="1"/>
              <a:t>Diggeti</a:t>
            </a:r>
            <a:r>
              <a:rPr lang="tr-TR" dirty="0"/>
              <a:t> </a:t>
            </a:r>
            <a:r>
              <a:rPr lang="tr-TR" dirty="0" err="1"/>
              <a:t>Artırag</a:t>
            </a:r>
            <a:r>
              <a:rPr lang="tr-TR" dirty="0"/>
              <a:t>”, </a:t>
            </a:r>
            <a:r>
              <a:rPr lang="tr-TR" i="1" dirty="0"/>
              <a:t>Azerbaycan </a:t>
            </a:r>
            <a:r>
              <a:rPr lang="tr-TR" i="1" dirty="0" err="1"/>
              <a:t>Edebiyyatı</a:t>
            </a:r>
            <a:r>
              <a:rPr lang="tr-TR" i="1" dirty="0"/>
              <a:t> Meseleleri</a:t>
            </a:r>
            <a:r>
              <a:rPr lang="tr-TR" dirty="0"/>
              <a:t>, (Derleyenler: </a:t>
            </a:r>
            <a:r>
              <a:rPr lang="tr-TR" dirty="0" err="1"/>
              <a:t>Dadaşzade</a:t>
            </a:r>
            <a:r>
              <a:rPr lang="tr-TR" dirty="0"/>
              <a:t>, M. A; </a:t>
            </a:r>
            <a:r>
              <a:rPr lang="tr-TR" dirty="0" err="1"/>
              <a:t>Talıbzade</a:t>
            </a:r>
            <a:r>
              <a:rPr lang="tr-TR" dirty="0"/>
              <a:t>, K.), </a:t>
            </a:r>
            <a:r>
              <a:rPr lang="tr-TR" dirty="0" err="1"/>
              <a:t>Azerneşr</a:t>
            </a:r>
            <a:r>
              <a:rPr lang="tr-TR" dirty="0"/>
              <a:t>, Bakı, 1964.</a:t>
            </a:r>
          </a:p>
          <a:p>
            <a:r>
              <a:rPr lang="tr-TR" dirty="0" err="1"/>
              <a:t>Aucouturier</a:t>
            </a:r>
            <a:r>
              <a:rPr lang="tr-TR" dirty="0"/>
              <a:t>, </a:t>
            </a:r>
            <a:r>
              <a:rPr lang="tr-TR" dirty="0" err="1"/>
              <a:t>Michel</a:t>
            </a:r>
            <a:r>
              <a:rPr lang="tr-TR" dirty="0"/>
              <a:t>, </a:t>
            </a:r>
            <a:r>
              <a:rPr lang="tr-TR" i="1" dirty="0"/>
              <a:t>Le </a:t>
            </a:r>
            <a:r>
              <a:rPr lang="tr-TR" i="1" dirty="0" err="1"/>
              <a:t>Réalisme</a:t>
            </a:r>
            <a:r>
              <a:rPr lang="tr-TR" i="1" dirty="0"/>
              <a:t> </a:t>
            </a:r>
            <a:r>
              <a:rPr lang="tr-TR" i="1" dirty="0" err="1"/>
              <a:t>Socialiste</a:t>
            </a:r>
            <a:r>
              <a:rPr lang="tr-TR" dirty="0"/>
              <a:t>, PUF, Paris, 1988.</a:t>
            </a:r>
          </a:p>
          <a:p>
            <a:r>
              <a:rPr lang="tr-TR" dirty="0" err="1"/>
              <a:t>Ballet</a:t>
            </a:r>
            <a:r>
              <a:rPr lang="tr-TR" dirty="0"/>
              <a:t>, </a:t>
            </a:r>
            <a:r>
              <a:rPr lang="tr-TR" dirty="0" err="1"/>
              <a:t>René</a:t>
            </a:r>
            <a:r>
              <a:rPr lang="tr-TR" dirty="0"/>
              <a:t>; </a:t>
            </a:r>
            <a:r>
              <a:rPr lang="tr-TR" dirty="0" err="1"/>
              <a:t>Petr</a:t>
            </a:r>
            <a:r>
              <a:rPr lang="tr-TR" dirty="0"/>
              <a:t> </a:t>
            </a:r>
            <a:r>
              <a:rPr lang="tr-TR" dirty="0" err="1"/>
              <a:t>Christian</a:t>
            </a:r>
            <a:r>
              <a:rPr lang="tr-TR" dirty="0"/>
              <a:t>,</a:t>
            </a:r>
            <a:r>
              <a:rPr lang="tr-TR" i="1" dirty="0"/>
              <a:t> Le </a:t>
            </a:r>
            <a:r>
              <a:rPr lang="tr-TR" i="1" dirty="0" err="1"/>
              <a:t>Réalisme-socialiste</a:t>
            </a:r>
            <a:r>
              <a:rPr lang="tr-TR" i="1" dirty="0"/>
              <a:t>, Ce Bel </a:t>
            </a:r>
            <a:r>
              <a:rPr lang="tr-TR" i="1" dirty="0" err="1"/>
              <a:t>Inconnu</a:t>
            </a:r>
            <a:r>
              <a:rPr lang="tr-TR" dirty="0"/>
              <a:t>, La </a:t>
            </a:r>
            <a:r>
              <a:rPr lang="tr-TR" dirty="0" err="1"/>
              <a:t>Revue</a:t>
            </a:r>
            <a:r>
              <a:rPr lang="tr-TR" dirty="0"/>
              <a:t> </a:t>
            </a:r>
            <a:r>
              <a:rPr lang="tr-TR" dirty="0" err="1"/>
              <a:t>Commune</a:t>
            </a:r>
            <a:r>
              <a:rPr lang="tr-TR" dirty="0"/>
              <a:t>, Paris, 1999.</a:t>
            </a:r>
          </a:p>
          <a:p>
            <a:r>
              <a:rPr lang="tr-TR" dirty="0" err="1"/>
              <a:t>Champarnaud</a:t>
            </a:r>
            <a:r>
              <a:rPr lang="tr-TR" dirty="0"/>
              <a:t>, François, </a:t>
            </a:r>
            <a:r>
              <a:rPr lang="tr-TR" i="1" dirty="0" err="1"/>
              <a:t>Révolution</a:t>
            </a:r>
            <a:r>
              <a:rPr lang="tr-TR" i="1" dirty="0"/>
              <a:t> et </a:t>
            </a:r>
            <a:r>
              <a:rPr lang="tr-TR" i="1" dirty="0" err="1"/>
              <a:t>Contre-Révolution</a:t>
            </a:r>
            <a:r>
              <a:rPr lang="tr-TR" i="1" dirty="0"/>
              <a:t> </a:t>
            </a:r>
            <a:r>
              <a:rPr lang="tr-TR" i="1" dirty="0" err="1"/>
              <a:t>Culturelles</a:t>
            </a:r>
            <a:r>
              <a:rPr lang="tr-TR" i="1" dirty="0"/>
              <a:t> en URSS</a:t>
            </a:r>
            <a:r>
              <a:rPr lang="tr-TR" dirty="0"/>
              <a:t>, </a:t>
            </a:r>
            <a:r>
              <a:rPr lang="tr-TR" dirty="0" err="1"/>
              <a:t>Editions</a:t>
            </a:r>
            <a:r>
              <a:rPr lang="tr-TR" dirty="0"/>
              <a:t> </a:t>
            </a:r>
            <a:r>
              <a:rPr lang="tr-TR" dirty="0" err="1"/>
              <a:t>Anthropos</a:t>
            </a:r>
            <a:r>
              <a:rPr lang="tr-TR" dirty="0"/>
              <a:t>, Paris, 1975.</a:t>
            </a:r>
          </a:p>
          <a:p>
            <a:r>
              <a:rPr lang="tr-TR" dirty="0"/>
              <a:t>Göker, Cemil, </a:t>
            </a:r>
            <a:r>
              <a:rPr lang="tr-TR" i="1" dirty="0"/>
              <a:t>Fransa’da Edebiyat Akımları</a:t>
            </a:r>
            <a:r>
              <a:rPr lang="tr-TR" dirty="0"/>
              <a:t>, Ankara Üniversitesi Dil ve Tarih-Coğrafya Fakültesi Basımevi, Ankara, 1982.</a:t>
            </a:r>
          </a:p>
          <a:p>
            <a:r>
              <a:rPr lang="tr-TR" dirty="0" err="1"/>
              <a:t>Hacıyev</a:t>
            </a:r>
            <a:r>
              <a:rPr lang="tr-TR" dirty="0"/>
              <a:t>, C. X.; </a:t>
            </a:r>
            <a:r>
              <a:rPr lang="tr-TR" dirty="0" err="1"/>
              <a:t>Dadaşzade</a:t>
            </a:r>
            <a:r>
              <a:rPr lang="tr-TR" dirty="0"/>
              <a:t>, M. A., </a:t>
            </a:r>
            <a:r>
              <a:rPr lang="tr-TR" i="1" dirty="0" err="1"/>
              <a:t>Sovet</a:t>
            </a:r>
            <a:r>
              <a:rPr lang="tr-TR" i="1" dirty="0"/>
              <a:t> </a:t>
            </a:r>
            <a:r>
              <a:rPr lang="tr-TR" i="1" dirty="0" err="1"/>
              <a:t>Edebiyyatı</a:t>
            </a:r>
            <a:r>
              <a:rPr lang="tr-TR" dirty="0"/>
              <a:t>, Maarif, Bakı, 1969.</a:t>
            </a:r>
          </a:p>
          <a:p>
            <a:r>
              <a:rPr lang="tr-TR" dirty="0" err="1"/>
              <a:t>İbrahimov</a:t>
            </a:r>
            <a:r>
              <a:rPr lang="tr-TR" dirty="0"/>
              <a:t>, </a:t>
            </a:r>
            <a:r>
              <a:rPr lang="tr-TR" dirty="0" err="1"/>
              <a:t>Mirze</a:t>
            </a:r>
            <a:r>
              <a:rPr lang="tr-TR" dirty="0"/>
              <a:t>, </a:t>
            </a:r>
            <a:r>
              <a:rPr lang="tr-TR" i="1" dirty="0" err="1"/>
              <a:t>Halgilik</a:t>
            </a:r>
            <a:r>
              <a:rPr lang="tr-TR" i="1" dirty="0"/>
              <a:t> ve Realizm Cephesinden</a:t>
            </a:r>
            <a:r>
              <a:rPr lang="tr-TR" dirty="0"/>
              <a:t>, </a:t>
            </a:r>
            <a:r>
              <a:rPr lang="tr-TR" dirty="0" err="1"/>
              <a:t>Azerneşr</a:t>
            </a:r>
            <a:r>
              <a:rPr lang="tr-TR" dirty="0"/>
              <a:t>, Bakı, 1961.</a:t>
            </a:r>
          </a:p>
          <a:p>
            <a:r>
              <a:rPr lang="tr-TR" dirty="0" err="1"/>
              <a:t>Martinet</a:t>
            </a:r>
            <a:r>
              <a:rPr lang="tr-TR" dirty="0"/>
              <a:t>, </a:t>
            </a:r>
            <a:r>
              <a:rPr lang="tr-TR" dirty="0" err="1"/>
              <a:t>Marcel</a:t>
            </a:r>
            <a:r>
              <a:rPr lang="tr-TR" dirty="0"/>
              <a:t>, </a:t>
            </a:r>
            <a:r>
              <a:rPr lang="tr-TR" i="1" dirty="0" err="1"/>
              <a:t>Culture</a:t>
            </a:r>
            <a:r>
              <a:rPr lang="tr-TR" i="1" dirty="0"/>
              <a:t> </a:t>
            </a:r>
            <a:r>
              <a:rPr lang="tr-TR" i="1" dirty="0" err="1"/>
              <a:t>Prolétarienne</a:t>
            </a:r>
            <a:r>
              <a:rPr lang="tr-TR" dirty="0"/>
              <a:t>, </a:t>
            </a:r>
            <a:r>
              <a:rPr lang="tr-TR" dirty="0" err="1"/>
              <a:t>Librairie</a:t>
            </a:r>
            <a:r>
              <a:rPr lang="tr-TR" dirty="0"/>
              <a:t> </a:t>
            </a:r>
            <a:r>
              <a:rPr lang="tr-TR" dirty="0" err="1"/>
              <a:t>du</a:t>
            </a:r>
            <a:r>
              <a:rPr lang="tr-TR" dirty="0"/>
              <a:t> </a:t>
            </a:r>
            <a:r>
              <a:rPr lang="tr-TR" dirty="0" err="1"/>
              <a:t>Travail</a:t>
            </a:r>
            <a:r>
              <a:rPr lang="tr-TR" dirty="0"/>
              <a:t>, Paris, 1935.</a:t>
            </a:r>
          </a:p>
          <a:p>
            <a:r>
              <a:rPr lang="tr-TR" dirty="0" err="1"/>
              <a:t>Robin</a:t>
            </a:r>
            <a:r>
              <a:rPr lang="tr-TR" dirty="0"/>
              <a:t>, </a:t>
            </a:r>
            <a:r>
              <a:rPr lang="tr-TR" dirty="0" err="1"/>
              <a:t>Régine</a:t>
            </a:r>
            <a:r>
              <a:rPr lang="tr-TR" dirty="0"/>
              <a:t>, Le </a:t>
            </a:r>
            <a:r>
              <a:rPr lang="tr-TR" dirty="0" err="1"/>
              <a:t>Réalisme</a:t>
            </a:r>
            <a:r>
              <a:rPr lang="tr-TR" dirty="0"/>
              <a:t> </a:t>
            </a:r>
            <a:r>
              <a:rPr lang="tr-TR" dirty="0" err="1"/>
              <a:t>Socialiste</a:t>
            </a:r>
            <a:r>
              <a:rPr lang="tr-TR" dirty="0"/>
              <a:t>, </a:t>
            </a:r>
            <a:r>
              <a:rPr lang="tr-TR" dirty="0" err="1"/>
              <a:t>Une</a:t>
            </a:r>
            <a:r>
              <a:rPr lang="tr-TR" dirty="0"/>
              <a:t> </a:t>
            </a:r>
            <a:r>
              <a:rPr lang="tr-TR" dirty="0" err="1"/>
              <a:t>Esthétitque</a:t>
            </a:r>
            <a:r>
              <a:rPr lang="tr-TR" dirty="0"/>
              <a:t> Impossible, </a:t>
            </a:r>
            <a:r>
              <a:rPr lang="tr-TR" dirty="0" err="1"/>
              <a:t>Payot</a:t>
            </a:r>
            <a:r>
              <a:rPr lang="tr-TR" dirty="0"/>
              <a:t>, Paris, 1986.</a:t>
            </a:r>
          </a:p>
          <a:p>
            <a:r>
              <a:rPr lang="tr-TR" dirty="0"/>
              <a:t>Uygur, Erdoğan, “Sosyalist Realizm Kavramının Ortaya Çıkış Süreci”, Türkiye Sosyal Araştırmalar Dergisi-</a:t>
            </a:r>
            <a:r>
              <a:rPr lang="tr-TR" dirty="0" err="1"/>
              <a:t>Turkish</a:t>
            </a:r>
            <a:r>
              <a:rPr lang="tr-TR" dirty="0"/>
              <a:t> </a:t>
            </a:r>
            <a:r>
              <a:rPr lang="tr-TR" dirty="0" err="1"/>
              <a:t>Journal</a:t>
            </a:r>
            <a:r>
              <a:rPr lang="tr-TR" dirty="0"/>
              <a:t> of </a:t>
            </a:r>
            <a:r>
              <a:rPr lang="tr-TR" dirty="0" err="1"/>
              <a:t>Social</a:t>
            </a:r>
            <a:r>
              <a:rPr lang="tr-TR" dirty="0"/>
              <a:t> </a:t>
            </a:r>
            <a:r>
              <a:rPr lang="tr-TR" dirty="0" err="1"/>
              <a:t>Research</a:t>
            </a:r>
            <a:r>
              <a:rPr lang="tr-TR" dirty="0"/>
              <a:t>, yıl 9, sayı 1-2, s. 23-30, Ankara,  Nisan-Ağustos 2005.</a:t>
            </a:r>
          </a:p>
          <a:p>
            <a:endParaRPr lang="tr-TR" dirty="0"/>
          </a:p>
        </p:txBody>
      </p:sp>
      <p:sp>
        <p:nvSpPr>
          <p:cNvPr id="3" name="1 Başlık"/>
          <p:cNvSpPr txBox="1">
            <a:spLocks/>
          </p:cNvSpPr>
          <p:nvPr/>
        </p:nvSpPr>
        <p:spPr>
          <a:xfrm>
            <a:off x="1919536" y="836712"/>
            <a:ext cx="8229600" cy="3384376"/>
          </a:xfrm>
          <a:prstGeom prst="rect">
            <a:avLst/>
          </a:prstGeom>
        </p:spPr>
        <p:txBody>
          <a:bodyPr>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b="1" dirty="0" smtClean="0"/>
              <a:t>KAYNAKLAR</a:t>
            </a:r>
            <a:endParaRPr lang="tr-TR" sz="2700" b="1" dirty="0">
              <a:solidFill>
                <a:srgbClr val="0070C0"/>
              </a:solidFill>
            </a:endParaRPr>
          </a:p>
        </p:txBody>
      </p:sp>
    </p:spTree>
    <p:extLst>
      <p:ext uri="{BB962C8B-B14F-4D97-AF65-F5344CB8AC3E}">
        <p14:creationId xmlns:p14="http://schemas.microsoft.com/office/powerpoint/2010/main" val="90523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1412776"/>
            <a:ext cx="7128792" cy="3539430"/>
          </a:xfrm>
          <a:prstGeom prst="rect">
            <a:avLst/>
          </a:prstGeom>
        </p:spPr>
        <p:txBody>
          <a:bodyPr wrap="square">
            <a:spAutoFit/>
          </a:bodyPr>
          <a:lstStyle/>
          <a:p>
            <a:pPr algn="just"/>
            <a:r>
              <a:rPr lang="tr-TR" sz="2800" dirty="0"/>
              <a:t>Rusya’da Bolşevik </a:t>
            </a:r>
            <a:r>
              <a:rPr lang="tr-TR" sz="2800" dirty="0" err="1"/>
              <a:t>ihtilâlinin</a:t>
            </a:r>
            <a:r>
              <a:rPr lang="tr-TR" sz="2800" dirty="0"/>
              <a:t> gerçekleşmesinin (Ekim 1917) ardından, yeni insanın, yeni toplumun ve Sovyet kültürünün oluşturulması amaçlanır. İlkeleri Komünist Partisi yöneticileri ve sosyalist teorisyenler tarafından belirlenen   toplumsal yapılanma programının hayata geçirilmesinde sanat ve edebiyat adamlarına önemli vazifeler yüklenilir. </a:t>
            </a:r>
          </a:p>
        </p:txBody>
      </p:sp>
    </p:spTree>
    <p:extLst>
      <p:ext uri="{BB962C8B-B14F-4D97-AF65-F5344CB8AC3E}">
        <p14:creationId xmlns:p14="http://schemas.microsoft.com/office/powerpoint/2010/main" val="16521779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05856" y="1451861"/>
            <a:ext cx="7200800" cy="2677656"/>
          </a:xfrm>
          <a:prstGeom prst="rect">
            <a:avLst/>
          </a:prstGeom>
        </p:spPr>
        <p:txBody>
          <a:bodyPr wrap="square">
            <a:spAutoFit/>
          </a:bodyPr>
          <a:lstStyle/>
          <a:p>
            <a:pPr algn="just"/>
            <a:r>
              <a:rPr lang="tr-TR" sz="2800" dirty="0"/>
              <a:t>Bu amaçla, Proleter Yazarlar Birliği’nin, 1921’de küçük bir işçi-şair grubunun temsilcileri tarafından temelleri atılır. Bu birlik 1928’e kadar Proleter </a:t>
            </a:r>
            <a:r>
              <a:rPr lang="tr-TR" sz="2800" dirty="0" err="1"/>
              <a:t>Panrus</a:t>
            </a:r>
            <a:r>
              <a:rPr lang="tr-TR" sz="2800" dirty="0"/>
              <a:t> Yazarlar Birliği; 1932’ye kadar da Rus Proleter Yazarlar Birliği adıyla faaliyet gösterecektir</a:t>
            </a:r>
          </a:p>
        </p:txBody>
      </p:sp>
    </p:spTree>
    <p:extLst>
      <p:ext uri="{BB962C8B-B14F-4D97-AF65-F5344CB8AC3E}">
        <p14:creationId xmlns:p14="http://schemas.microsoft.com/office/powerpoint/2010/main" val="3950237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20088" y="1469794"/>
            <a:ext cx="7056784" cy="1815882"/>
          </a:xfrm>
          <a:prstGeom prst="rect">
            <a:avLst/>
          </a:prstGeom>
        </p:spPr>
        <p:txBody>
          <a:bodyPr wrap="square">
            <a:spAutoFit/>
          </a:bodyPr>
          <a:lstStyle/>
          <a:p>
            <a:pPr algn="just"/>
            <a:r>
              <a:rPr lang="tr-TR" sz="2800" dirty="0"/>
              <a:t>1932’den sonra ise Proleter Yazarlar Birliği adı altında Sovyetler Birliği’ndeki edebî faaliyetlerin idare edildiği ana mekanizma işlevini görmeye başlayacaktır </a:t>
            </a:r>
          </a:p>
        </p:txBody>
      </p:sp>
    </p:spTree>
    <p:extLst>
      <p:ext uri="{BB962C8B-B14F-4D97-AF65-F5344CB8AC3E}">
        <p14:creationId xmlns:p14="http://schemas.microsoft.com/office/powerpoint/2010/main" val="6985250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90108" y="1052736"/>
            <a:ext cx="7128792" cy="2677656"/>
          </a:xfrm>
          <a:prstGeom prst="rect">
            <a:avLst/>
          </a:prstGeom>
        </p:spPr>
        <p:txBody>
          <a:bodyPr wrap="square">
            <a:spAutoFit/>
          </a:bodyPr>
          <a:lstStyle/>
          <a:p>
            <a:pPr algn="just"/>
            <a:r>
              <a:rPr lang="tr-TR" sz="2800" dirty="0"/>
              <a:t>Bu birliğin faaliyete geçmesiyle Sovyet edebiyatçısının tarafsız olamayacağı, yeniden yapılanmaya katkıda bulunabilmesi için partili olmasının gerekliliği üzerinde durulur ve edebiyat adamlarına ideolojik yükümlülükler getirilir </a:t>
            </a:r>
          </a:p>
        </p:txBody>
      </p:sp>
    </p:spTree>
    <p:extLst>
      <p:ext uri="{BB962C8B-B14F-4D97-AF65-F5344CB8AC3E}">
        <p14:creationId xmlns:p14="http://schemas.microsoft.com/office/powerpoint/2010/main" val="17546969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15915" y="1394843"/>
            <a:ext cx="7200800" cy="2246769"/>
          </a:xfrm>
          <a:prstGeom prst="rect">
            <a:avLst/>
          </a:prstGeom>
        </p:spPr>
        <p:txBody>
          <a:bodyPr wrap="square">
            <a:spAutoFit/>
          </a:bodyPr>
          <a:lstStyle/>
          <a:p>
            <a:pPr algn="just"/>
            <a:r>
              <a:rPr lang="tr-TR" sz="2800" dirty="0"/>
              <a:t>18 Haziran 1925’te Komünist Partisi’nin sanat-edebiyat-siyaset ilişkisini ortaya koyan talimatı yayımlanır. Buna göre sosyalizm fikirlerinin tebliği ve Sovyet hayatının devamlılığının sağlanması öncelikli amaç olmalıdır.</a:t>
            </a:r>
          </a:p>
        </p:txBody>
      </p:sp>
    </p:spTree>
    <p:extLst>
      <p:ext uri="{BB962C8B-B14F-4D97-AF65-F5344CB8AC3E}">
        <p14:creationId xmlns:p14="http://schemas.microsoft.com/office/powerpoint/2010/main" val="3989866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567608" y="980729"/>
            <a:ext cx="7128792" cy="3970318"/>
          </a:xfrm>
          <a:prstGeom prst="rect">
            <a:avLst/>
          </a:prstGeom>
        </p:spPr>
        <p:txBody>
          <a:bodyPr wrap="square">
            <a:spAutoFit/>
          </a:bodyPr>
          <a:lstStyle/>
          <a:p>
            <a:pPr algn="just"/>
            <a:r>
              <a:rPr lang="tr-TR" sz="2800" dirty="0"/>
              <a:t>Bu bağlamda devrimci fütürist Rus şairi </a:t>
            </a:r>
            <a:r>
              <a:rPr lang="tr-TR" sz="2800" dirty="0" err="1"/>
              <a:t>Mayakovski</a:t>
            </a:r>
            <a:r>
              <a:rPr lang="tr-TR" sz="2800" dirty="0"/>
              <a:t> (1893-1930) şöyle söyler: </a:t>
            </a:r>
            <a:r>
              <a:rPr lang="tr-TR" sz="2800" dirty="0">
                <a:solidFill>
                  <a:srgbClr val="0070C0"/>
                </a:solidFill>
              </a:rPr>
              <a:t>“bize gerekli olan, insan </a:t>
            </a:r>
            <a:r>
              <a:rPr lang="tr-TR" sz="2800" dirty="0" err="1">
                <a:solidFill>
                  <a:srgbClr val="0070C0"/>
                </a:solidFill>
              </a:rPr>
              <a:t>dehâsının</a:t>
            </a:r>
            <a:r>
              <a:rPr lang="tr-TR" sz="2800" dirty="0">
                <a:solidFill>
                  <a:srgbClr val="0070C0"/>
                </a:solidFill>
              </a:rPr>
              <a:t> canlı bir fabrikasıdır, ölü eserlerin yok olup gittiği ölü bir sanat tapınağı değil. </a:t>
            </a:r>
            <a:r>
              <a:rPr lang="tr-TR" sz="2800" dirty="0"/>
              <a:t>[...] </a:t>
            </a:r>
            <a:r>
              <a:rPr lang="tr-TR" sz="2800" dirty="0">
                <a:solidFill>
                  <a:srgbClr val="FF0000"/>
                </a:solidFill>
              </a:rPr>
              <a:t>Sanat, her yerde sergilenmeli, sokaklarda, tramvaylarda, fabrikalarda, atölyelerde ve işçi evlerinde. Sanat müzeler gibi cansız tapınaklarda yoğunlaşmamalı.” </a:t>
            </a:r>
          </a:p>
        </p:txBody>
      </p:sp>
    </p:spTree>
    <p:extLst>
      <p:ext uri="{BB962C8B-B14F-4D97-AF65-F5344CB8AC3E}">
        <p14:creationId xmlns:p14="http://schemas.microsoft.com/office/powerpoint/2010/main" val="3770643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495600" y="1340769"/>
            <a:ext cx="7272808" cy="2246769"/>
          </a:xfrm>
          <a:prstGeom prst="rect">
            <a:avLst/>
          </a:prstGeom>
        </p:spPr>
        <p:txBody>
          <a:bodyPr wrap="square">
            <a:spAutoFit/>
          </a:bodyPr>
          <a:lstStyle/>
          <a:p>
            <a:pPr algn="just"/>
            <a:r>
              <a:rPr lang="tr-TR" sz="2800" dirty="0"/>
              <a:t>Yine </a:t>
            </a:r>
            <a:r>
              <a:rPr lang="tr-TR" sz="2800" dirty="0" err="1"/>
              <a:t>Mayakovski</a:t>
            </a:r>
            <a:r>
              <a:rPr lang="tr-TR" sz="2800" dirty="0"/>
              <a:t>, </a:t>
            </a:r>
            <a:r>
              <a:rPr lang="tr-TR" sz="2800" i="1" dirty="0"/>
              <a:t>Sanat Ordusunun Günlük Vazifesi</a:t>
            </a:r>
            <a:r>
              <a:rPr lang="tr-TR" sz="2800" dirty="0"/>
              <a:t> adlı şiirinde “</a:t>
            </a:r>
            <a:r>
              <a:rPr lang="tr-TR" sz="2800" dirty="0">
                <a:solidFill>
                  <a:srgbClr val="FF0000"/>
                </a:solidFill>
              </a:rPr>
              <a:t>Sokaklar fırçalarımız / Meydanlar paletlerimiz</a:t>
            </a:r>
            <a:r>
              <a:rPr lang="tr-TR" sz="2800" dirty="0"/>
              <a:t>” diyerek sanat ve edebiyatın her mekâna nüfuz etmesinin lüzumunu dile getirir. </a:t>
            </a:r>
          </a:p>
        </p:txBody>
      </p:sp>
    </p:spTree>
    <p:extLst>
      <p:ext uri="{BB962C8B-B14F-4D97-AF65-F5344CB8AC3E}">
        <p14:creationId xmlns:p14="http://schemas.microsoft.com/office/powerpoint/2010/main" val="1757441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992</Words>
  <Application>Microsoft Office PowerPoint</Application>
  <PresentationFormat>Geniş ekran</PresentationFormat>
  <Paragraphs>47</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Times New Roman</vt:lpstr>
      <vt:lpstr>Wingdings 3</vt:lpstr>
      <vt:lpstr>Duman</vt:lpstr>
      <vt:lpstr>TL3030  ÇAĞDAŞ AZERBAYCAN EDEBİYATI                                           Prof. Dr. Erdoğan Uygur</vt:lpstr>
      <vt:lpstr>8.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HAFTA</dc:title>
  <dc:creator>kısmi zamanlı</dc:creator>
  <cp:lastModifiedBy>Erasmus</cp:lastModifiedBy>
  <cp:revision>5</cp:revision>
  <dcterms:created xsi:type="dcterms:W3CDTF">2018-03-05T11:00:45Z</dcterms:created>
  <dcterms:modified xsi:type="dcterms:W3CDTF">2018-03-07T13:12:21Z</dcterms:modified>
</cp:coreProperties>
</file>