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63" r:id="rId8"/>
    <p:sldId id="265" r:id="rId9"/>
    <p:sldId id="274" r:id="rId10"/>
    <p:sldId id="275" r:id="rId11"/>
    <p:sldId id="276" r:id="rId12"/>
    <p:sldId id="27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03.08.2011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800" b="1" dirty="0" smtClean="0"/>
              <a:t>الوحدة الثانية</a:t>
            </a:r>
            <a:r>
              <a:rPr lang="tr-TR" sz="4900" b="1" dirty="0" smtClean="0"/>
              <a:t/>
            </a:r>
            <a:br>
              <a:rPr lang="tr-TR" sz="4900" b="1" dirty="0" smtClean="0"/>
            </a:br>
            <a:r>
              <a:rPr lang="tr-TR" sz="4900" b="1" dirty="0" smtClean="0"/>
              <a:t>II. ÜNİTE</a:t>
            </a:r>
            <a:r>
              <a:rPr lang="tr-TR" dirty="0" smtClean="0"/>
              <a:t/>
            </a:r>
            <a:br>
              <a:rPr lang="tr-TR" dirty="0" smtClean="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الفعل</a:t>
            </a:r>
            <a:endParaRPr lang="tr-TR" sz="4400" b="1" dirty="0"/>
          </a:p>
          <a:p>
            <a:pPr algn="ctr">
              <a:lnSpc>
                <a:spcPct val="150000"/>
              </a:lnSpc>
              <a:spcBef>
                <a:spcPts val="1200"/>
              </a:spcBef>
              <a:spcAft>
                <a:spcPts val="1200"/>
              </a:spcAft>
            </a:pPr>
            <a:r>
              <a:rPr lang="tr-TR" sz="4000" b="1" i="1" dirty="0" smtClean="0"/>
              <a:t>FİİL</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92500" lnSpcReduction="10000"/>
          </a:bodyPr>
          <a:lstStyle/>
          <a:p>
            <a:pPr algn="r">
              <a:buNone/>
            </a:pPr>
            <a:r>
              <a:rPr lang="ar-SA" dirty="0" smtClean="0"/>
              <a:t>وَمِنَ النَّاحِيَةِ السِّيَاسِيَّةِ أَصْبَحَتْ لِلْعَرَبِ بِفَضْلِ دِينِهِمِ الْجَدِيدِ دَوْلَةٌ مُوَحِّدَةٌ اِمْتَدَّتْ فِي وَقْتٍ قَصِيرٍ مِنَ الْمُحِيطِ اْلأَطْلَسِيِّ غَرْباً حَتَّى الْخَلِيجِ الْعَرَبِيِّ وَالْهِنْدِ شَرْقاً، وَمِنَ الْمُحِيطِ الْهِنْدِيِّ جَنُوباً حَتَّى آسْيَا الصُّغْرَى شَمَالاً. وَقَدْ كَانَ لِهَذَا التَّوَسُّعِ السِّياسِيِّ نَتَائِجُ اِقْتِصَادِيّةٌ وَاجْتِمَاعِيَّةٌ وَثَقَافِيَّةٌ هَامَّةٌ. لأَنَّ الْعَرَبَ أَثَّرُوا فِي الشُّعُوبِ الَّتِي اتَّصَلُوا بِهَا مِنْ نَاحِيَةِ اللُّغَةِ وَالدِّينِ. وَمِنْ نَاحِيَةٍ أُخْرَى أَخَذُوا عَنْهَا عُلُومَهَا وَعَادَاتِهَا. فَظَهَرَتْ حَضَارَةٌ عَرَبِيَّةٌ اِسْلامِيَّةٌ مُتَأَثِّرَةٌ بِحَضَارَاتِ اْلأُمَمِ اْلأُخْرَى كَالْفُرْسِ وَالْهُنُودِ وَالْيُونَانِ. وَهَكَذَا أَصْبَحَ اْلإِسْلامُ دِيناً عَالَمِيّاً مُهِمّاً، يُؤْمِنُ بِهِ أَفْرَادٌ مِنْ أُمَمِ الْعَالَمِ الْمُخْتَلِفَةِ. وَيَبْلُغُ عَدَدُ الْمُسلِمِينَ الْيَوْمَ أَكْثَرَ مِنْ مِلْيَارٍ وَثَلاَثِمِائَةِ مِلْيُونٍ وَهُمْ مُنْشَرُونَ فِي مُخْتَلِفِ الْقَارَّاتِ خَاصَّةً آسِيَا وَ اِفْرِيقِيَا. وَمِنَ الدُّوَلِ اْلإِسْلاَمِيَّةِ غَيْرَ الْعَرَبِيَّةِ تُرْكِيَا، اِيرَان، أَفْغَانِسْتَان، أَنْدُونِسْيَا وَبَاكِسْتَان.</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endParaRPr lang="tr-TR" dirty="0" smtClean="0"/>
          </a:p>
          <a:p>
            <a:pPr algn="r">
              <a:buNone/>
            </a:pPr>
            <a:r>
              <a:rPr lang="ar-SA" dirty="0" smtClean="0"/>
              <a:t>وَمِنَ النَّاحِيَةِ اْلأَدَبِيَّةِ فَقَدْ كَانَ لِلإِسْلامِ تَأْثِيرٌ كَبِيرٌ فِي اْلأَدَبِ الْعَرَبِيِّ وَفِي اللُّغَةِ الْعَرَبِيَّةِ، فَقَدْ عَمِلَ الْقُرْآنُ عَلَى نَشْرِ اللُّغَةِ الْعَرَبِيَّةِ الْفُصْحَى، وَأَصْبَحَ نَمُوذَجاً أَعْلَى لِأَسَالِيبِ الْكِتَابَةِ. كَمَا أَنَّ انْتِشَارَ اْلإِسْلاَمِ خَارِجَ الْجَزِيرَةِ الْعَرَبِيَّةِ سَاعَدَ عَلَى دُخُولِ عَدَدٍ مِنَ الْكَلِمَاتِ اْلأَجْنَبِيَّةِ إِلَى اللُّغَةِ الْعَرَبِيَّةِ، خَاصَّةً تِلْكَ الَّتِي تَدُلُّ عَلَى الْأَشْيَاءِ الَّتِي لَمْ يَكُنِ الْعَرَبُ عَلَى عِلْمٍ بِهَا. أَمَّا اْلأَدَبُ فَقَدْ تَأَثَّرَ فِي رُوحِهِ وَمَوْضُوعَاتِهِ بِاْلإِسْلاَمِ وَبِالْحَيَاةِ الْجَدِيدةِ.</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ما أهمُّ الأحداثِ الَّتي عرفها تاريخُ العربِ؟</a:t>
            </a:r>
            <a:endParaRPr lang="tr-TR" dirty="0" smtClean="0"/>
          </a:p>
          <a:p>
            <a:pPr algn="r" rtl="1">
              <a:buNone/>
            </a:pPr>
            <a:r>
              <a:rPr lang="ar-SA" dirty="0" smtClean="0"/>
              <a:t>٢</a:t>
            </a:r>
            <a:r>
              <a:rPr lang="ar-SA" b="1" dirty="0" smtClean="0"/>
              <a:t> </a:t>
            </a:r>
            <a:r>
              <a:rPr lang="ar-SA" dirty="0" smtClean="0"/>
              <a:t>– متى أعلن النبيُّ محمدٌ دعوتَهُ؟</a:t>
            </a:r>
            <a:endParaRPr lang="tr-TR" dirty="0" smtClean="0"/>
          </a:p>
          <a:p>
            <a:pPr algn="r" rtl="1">
              <a:buNone/>
            </a:pPr>
            <a:r>
              <a:rPr lang="ar-SA" dirty="0" smtClean="0"/>
              <a:t>٣ – أيَّ النواحي شمل تأثيرُ الإسلام؟</a:t>
            </a:r>
            <a:endParaRPr lang="tr-TR" dirty="0" smtClean="0"/>
          </a:p>
          <a:p>
            <a:pPr algn="r" rtl="1">
              <a:buNone/>
            </a:pPr>
            <a:r>
              <a:rPr lang="ar-SA" dirty="0" smtClean="0"/>
              <a:t>٤ – ماذا علَّم الدينُ الإسلاميُّ العربَ؟</a:t>
            </a:r>
            <a:endParaRPr lang="tr-TR" dirty="0" smtClean="0"/>
          </a:p>
          <a:p>
            <a:pPr algn="r" rtl="1">
              <a:buNone/>
            </a:pPr>
            <a:r>
              <a:rPr lang="ar-SA" dirty="0" smtClean="0"/>
              <a:t>٥ – إلى ما يؤديّ انْتشارُ اْلإسلامِ خارج الجزيرة العربية؟</a:t>
            </a:r>
            <a:endParaRPr lang="tr-TR" dirty="0" smtClean="0"/>
          </a:p>
          <a:p>
            <a:pPr algn="r" rtl="1">
              <a:buNone/>
            </a:pPr>
            <a:r>
              <a:rPr lang="ar-SA" dirty="0" smtClean="0"/>
              <a:t>٦ – ما نتيجة الإسلام من الناحية السياسية؟</a:t>
            </a:r>
            <a:endParaRPr lang="tr-TR" dirty="0" smtClean="0"/>
          </a:p>
          <a:p>
            <a:pPr algn="r" rtl="1">
              <a:buNone/>
            </a:pPr>
            <a:r>
              <a:rPr lang="ar-SA" dirty="0" smtClean="0"/>
              <a:t>٧ – من أيِّ جهةٍ أثَّر العربُ فِي الشعوب التي اتصلوا بها؟</a:t>
            </a:r>
            <a:endParaRPr lang="tr-TR" dirty="0" smtClean="0"/>
          </a:p>
          <a:p>
            <a:pPr algn="r" rtl="1">
              <a:buNone/>
            </a:pPr>
            <a:r>
              <a:rPr lang="ar-SA" dirty="0" smtClean="0"/>
              <a:t>٨ – ما عددُ المسلمين اليوم في العالم؟</a:t>
            </a:r>
            <a:endParaRPr lang="tr-TR" dirty="0" smtClean="0"/>
          </a:p>
          <a:p>
            <a:pPr algn="r" rtl="1">
              <a:buNone/>
            </a:pPr>
            <a:r>
              <a:rPr lang="ar-SA" dirty="0" smtClean="0"/>
              <a:t>٩ – ما أسماءُ الدولِ الإسلامية غير العربية؟</a:t>
            </a:r>
            <a:endParaRPr lang="tr-TR" dirty="0" smtClean="0"/>
          </a:p>
          <a:p>
            <a:pPr algn="r" rtl="1">
              <a:buNone/>
            </a:pPr>
            <a:r>
              <a:rPr lang="ar-SA" dirty="0" smtClean="0"/>
              <a:t>١٠ – كيف دخلت الكلماتُ الأجنبية إلى اللغة العربية؟</a:t>
            </a:r>
            <a:endParaRPr lang="tr-TR" dirty="0" smtClean="0"/>
          </a:p>
          <a:p>
            <a:pPr algn="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٣</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حَيَاةُ الْعَرَبِ اْلاِجْتِمَاعِيَّةِ قَبْلَ اْلإسْلاَمِ</a:t>
            </a:r>
            <a:endParaRPr lang="tr-TR" dirty="0"/>
          </a:p>
        </p:txBody>
      </p:sp>
      <p:sp>
        <p:nvSpPr>
          <p:cNvPr id="3" name="2 İçerik Yer Tutucusu"/>
          <p:cNvSpPr>
            <a:spLocks noGrp="1"/>
          </p:cNvSpPr>
          <p:nvPr>
            <p:ph idx="1"/>
          </p:nvPr>
        </p:nvSpPr>
        <p:spPr>
          <a:xfrm>
            <a:off x="1435608" y="1447800"/>
            <a:ext cx="7498080" cy="4800600"/>
          </a:xfrm>
        </p:spPr>
        <p:txBody>
          <a:bodyPr>
            <a:normAutofit fontScale="92500" lnSpcReduction="10000"/>
          </a:bodyPr>
          <a:lstStyle/>
          <a:p>
            <a:pPr algn="r">
              <a:buNone/>
            </a:pPr>
            <a:r>
              <a:rPr lang="ar-SA" dirty="0" smtClean="0"/>
              <a:t>أَقَامَ الْعَرَبُ فِي الْجَزِيرَةِ الْعَرَبِيَّةِ وَبَعْضِ الْمَنَاطِقِ فِي الْعِرَاقِ وَسُورِيَا وَكَانُوا قَبْلَ الإسْلامِ  قِسْمَيْنِ: بَدْواً وَحَضَراً </a:t>
            </a:r>
            <a:r>
              <a:rPr lang="ar-SA" dirty="0" smtClean="0"/>
              <a:t>.</a:t>
            </a:r>
            <a:endParaRPr lang="tr-TR" dirty="0" smtClean="0"/>
          </a:p>
          <a:p>
            <a:pPr algn="r">
              <a:buNone/>
            </a:pPr>
            <a:r>
              <a:rPr lang="ar-SA" dirty="0" smtClean="0"/>
              <a:t>كَانَ الْبَدْوُ يَعِيشُونَ فِي الصَّحَارَى مُنْتَقِلِينَ مِنْ مَكَانٍ إِلَى آخَرَ طَلَباً لِلْمَاءِ وَ الْعُشْبِ. أَمَّا الْحَضَرُ فَكَانُوا يَسْكُنُونَ الْمُدُنَ كَمَكَّةَ وَالْمَدِينَةِ وَالْبَتْرَاءِ وَتَدْمُرَ وَيَعْمَلُونَ فِي الزِّرَاعَةِ وَ الصِّنَاعَةِ الْبَسِيطَةِ وَالتِّجَارَةِ. وَقَدْ سَادَتْ حَيَاتَهُمْ الرُّوحُ الْقَبَلِيَّةُ، فَكَانُوا قَبَائِلَ مُتَعَدِّدَةً لِكُلٍّ مِنْهَا رَئِيسٌ يُدْعَى الشَّيْخُ أَوِالأَمِيرُ يَخْضَعُ جَمِيعُ أَفْرَادِ الْقَبِيلَةِ لِإِدَارَتِهِ وَيَرْفُضُونَهَا إِذَا شَعَرُوا أَنَّ فِيهَا مَا يُسِيئُ إِلَى حُرِّيَتِهِمْ وَحُقُوقِهِمْ، وَقَدْ عُرِفَ الْعَرَبُ بِالْكَرَمِ وَالشَّجَاعَةِ وَالأَخْذِ بِالثَّأْرِ وَ أَعْمَالِ الْفُرُوسِيَّةِ كَرُكُوبِ الْخَيْلِ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r">
              <a:buNone/>
            </a:pPr>
            <a:r>
              <a:rPr lang="ar-SA" dirty="0" smtClean="0"/>
              <a:t>وَكَانَتِ الْمَرْأَةُ تُسَاعِدُ الرَّجُلَ فِي أَعْمَالِهِ، فَتُحْضِرُ الْمَاءَ، وَتَحْلِبُ الْمَاشِيَةَ</a:t>
            </a:r>
            <a:r>
              <a:rPr lang="ar-SA" strike="sngStrike" dirty="0" smtClean="0"/>
              <a:t> </a:t>
            </a:r>
            <a:r>
              <a:rPr lang="ar-SA" dirty="0" smtClean="0"/>
              <a:t>، وَتَقُومُ بِأَعْمَالٍ بَيْتِيَّةٍ أُخْرَى، وَتَشْتَرِكُ أَحْيَاناً فِي الْحُرُوبِ، كَمَا كَانَتْ تَقُولُ الشِّعْرَ أَحْيَاناً كَالشَّاعِرَةِ الْمَشْهُورَةِ الْخَنْسَاءِ</a:t>
            </a:r>
            <a:r>
              <a:rPr lang="ar-SA" dirty="0" smtClean="0"/>
              <a:t>.</a:t>
            </a:r>
            <a:endParaRPr lang="tr-TR" dirty="0" smtClean="0"/>
          </a:p>
          <a:p>
            <a:pPr algn="r">
              <a:buNone/>
            </a:pPr>
            <a:r>
              <a:rPr lang="ar-SA" dirty="0" smtClean="0"/>
              <a:t>وَكَانَ الْعَرَبُ يُحِبُّونَ الشِّعْرَ وَيَجْتَمِعُونَ كُلَّ عَامٍ لِمُدَّةِ شَهْرٍ فِي سُوقٍ قَرِيبَةٍ مِنْ مَكَّةَ تُدْعَى سُوقُ عُكَاظٍ يَبِيعُونَ مَنْتُوجَاتِهِمْ الزِّرَاعِيَّةَ وَالصِّنَاعِيَّةَ، وَيَسْتَمِعُونَ إِلَى شُعَرَائِهِمْ وَهُمْ يُلْقُونَ الْقَصَائِدَ الرَّائِعَةَ الَّتِي تُصَوِّرُ أَعْمَالَ الْبُطُولَةِ وَتَتَنَاوَلُ مَوْضُوعَاتِ الْوَصْفِ وَالْمَدْحِ وَالْهِجَاءِ وَغَيْرِهَا وَمِنْ أَشْهَرِ هَؤُلاءِ الشُّعَرَاءِ اِمْرِؤُالْقَيْسِ وَزُهَيْرُ بْنُ أَبِي سُلْمَى وَطَرَفَةُ الْعَبْدِ، وَقَدْ عُرِفُوا بِقَصَائِدِهِمْ الطَّوِيلَةِ الْمَشْهُورَةِ بِاسْمِ الْمُعَلَّقَاتِ.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endParaRPr lang="tr-TR" dirty="0" smtClean="0"/>
          </a:p>
          <a:p>
            <a:pPr algn="r">
              <a:buNone/>
            </a:pPr>
            <a:r>
              <a:rPr lang="ar-SA" dirty="0" smtClean="0"/>
              <a:t>وَلَعَلَّ مِنْ أَسْبَابِ تَسْمِيَةِ عَصْرِ مَا قَبْلَ اْلإِسْلامِ عَصْرُ الْجَاهِلِيَّةِ أَنَّ الْعَرَبَ كَانُوا لا يُؤْمِنُونَ بِاللَّهِ بَلْ كَانُوا وَثَنِيِّينَ يَعْبُدُونَ آلِهَةً مُتَعَدِّدَةً. وَكَانَ قِسْمٌ مِنْهُمْ قَدْ آمَنَ بِالْيَهُودِيَّةِ أَوِالْمَسِيحِيَّةِ.</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أين أَقام العربُ قبل الإسلام؟</a:t>
            </a:r>
            <a:endParaRPr lang="tr-TR" dirty="0" smtClean="0"/>
          </a:p>
          <a:p>
            <a:pPr algn="r" rtl="1">
              <a:buNone/>
            </a:pPr>
            <a:r>
              <a:rPr lang="ar-SA" dirty="0" smtClean="0"/>
              <a:t>٢</a:t>
            </a:r>
            <a:r>
              <a:rPr lang="ar-SA" b="1" dirty="0" smtClean="0"/>
              <a:t> </a:t>
            </a:r>
            <a:r>
              <a:rPr lang="ar-SA" dirty="0" smtClean="0"/>
              <a:t>– كم قسْماً كان العربُ يَنقسِمون؟</a:t>
            </a:r>
            <a:endParaRPr lang="tr-TR" dirty="0" smtClean="0"/>
          </a:p>
          <a:p>
            <a:pPr algn="r" rtl="1">
              <a:buNone/>
            </a:pPr>
            <a:r>
              <a:rPr lang="ar-SA" dirty="0" smtClean="0"/>
              <a:t>٣ – أيَّ مدنٍ كان العرب يسكنون؟</a:t>
            </a:r>
            <a:endParaRPr lang="tr-TR" dirty="0" smtClean="0"/>
          </a:p>
          <a:p>
            <a:pPr algn="r" rtl="1">
              <a:buNone/>
            </a:pPr>
            <a:r>
              <a:rPr lang="ar-SA" dirty="0" smtClean="0"/>
              <a:t>٤ – ماذا كانوا يعملون مِهْنَةً؟</a:t>
            </a:r>
            <a:endParaRPr lang="tr-TR" dirty="0" smtClean="0"/>
          </a:p>
          <a:p>
            <a:pPr algn="r" rtl="1">
              <a:buNone/>
            </a:pPr>
            <a:r>
              <a:rPr lang="ar-SA" dirty="0" smtClean="0"/>
              <a:t>٥ – ما معنى كلمةَ الشَّيْخِ أوالأَمِيرِ بِحَسَبِ النصِّ السابقِ؟</a:t>
            </a:r>
            <a:endParaRPr lang="tr-TR" dirty="0" smtClean="0"/>
          </a:p>
          <a:p>
            <a:pPr algn="r" rtl="1">
              <a:buNone/>
            </a:pPr>
            <a:r>
              <a:rPr lang="ar-SA" dirty="0" smtClean="0"/>
              <a:t>٦ – بأيِّ شيءٍ عُرِفَ العربُ؟</a:t>
            </a:r>
            <a:endParaRPr lang="tr-TR" dirty="0" smtClean="0"/>
          </a:p>
          <a:p>
            <a:pPr algn="r" rtl="1">
              <a:buNone/>
            </a:pPr>
            <a:r>
              <a:rPr lang="ar-SA" dirty="0" smtClean="0"/>
              <a:t>٧ – ماذا كانت المرأةُ تعمل في حياتها اليومية؟</a:t>
            </a:r>
            <a:endParaRPr lang="tr-TR" dirty="0" smtClean="0"/>
          </a:p>
          <a:p>
            <a:pPr algn="r" rtl="1">
              <a:buNone/>
            </a:pPr>
            <a:r>
              <a:rPr lang="ar-SA" dirty="0" smtClean="0"/>
              <a:t>٨ – ما كانت عقيدةُ العرب؟</a:t>
            </a:r>
            <a:endParaRPr lang="tr-TR" dirty="0" smtClean="0"/>
          </a:p>
          <a:p>
            <a:pPr algn="r" rtl="1">
              <a:buNone/>
            </a:pPr>
            <a:r>
              <a:rPr lang="ar-SA" dirty="0" smtClean="0"/>
              <a:t>٩ – لماذا كانوا يجتمعون كلَّ عامٍ؟</a:t>
            </a:r>
            <a:endParaRPr lang="tr-TR" dirty="0" smtClean="0"/>
          </a:p>
          <a:p>
            <a:pPr algn="r" rtl="1">
              <a:buNone/>
            </a:pPr>
            <a:r>
              <a:rPr lang="ar-SA" dirty="0" smtClean="0"/>
              <a:t>١٠ – ماذا تتناول القصائدُ ومَنْ كان الشعراء المشهورون في عهد الجاهلية؟</a:t>
            </a:r>
            <a:endParaRPr lang="tr-TR" dirty="0" smtClean="0"/>
          </a:p>
          <a:p>
            <a:pPr algn="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٤</a:t>
            </a:r>
            <a:r>
              <a:rPr lang="ar-SA" sz="4000" b="1" dirty="0" smtClean="0"/>
              <a:t>) </a:t>
            </a:r>
            <a:endParaRPr lang="tr-TR" sz="4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اَلإِسْلامُ فِي تَارِيخِ الْعَرَبِ</a:t>
            </a:r>
            <a:endParaRPr lang="tr-TR" dirty="0"/>
          </a:p>
        </p:txBody>
      </p:sp>
      <p:sp>
        <p:nvSpPr>
          <p:cNvPr id="3" name="2 İçerik Yer Tutucusu"/>
          <p:cNvSpPr>
            <a:spLocks noGrp="1"/>
          </p:cNvSpPr>
          <p:nvPr>
            <p:ph idx="1"/>
          </p:nvPr>
        </p:nvSpPr>
        <p:spPr/>
        <p:txBody>
          <a:bodyPr/>
          <a:lstStyle/>
          <a:p>
            <a:pPr algn="r">
              <a:buNone/>
            </a:pPr>
            <a:r>
              <a:rPr lang="ar-SA" dirty="0" smtClean="0"/>
              <a:t>كَانَتِ الدَّعْوَةُ الإِسلامِيَّةُ مِنْ أَهَمِّ الأَحْدَاثِ الَّتِي عَرَفَهَا تَارِيخُ الْعَرَبِ. فَقَدْ أَعْلَنَ النَّبِيُّ مُحَمَّدٌ دَعْوَتَهُ فِي بَدْءِ الْقَرْنِ السَّابِعِ، وَاسْتَطَاعَ بَعْدَ حُرُوبٍ وَقَعَتْ بَيْنَهُ وَبَيْنَ أَعْدَائِهِ أَنْ يَنْشُرَ الدِّينُ الْجَدِيدُ فِي الْجَزِرَةِ الْعَرَبِيَّةِ وَأَنْ يَضَعَ الأَسَاسَ لِانْتِشَارِهِ خَارِجَ الْجَزِيرَةِ فِي مَنَاطِقَ كَانَت تَحْتَ حُكْمِ الْفُرْسِ وَالرُّومِ. وَ لَمْ يَقْتَصِرْ تَأْثِيرُ الإِسْلامِ عَلَى النَّوَاحِي الدِّينِيَّةِ وَحْدَهَا بَلْ شَمُلَ النَّوَاحِيَ الاِجتِمَاعِيَّةَ وَاْلأَخْلاقِيَّةَ وَالسِّيَاسِيَّةَ وَاْلأَدَبِيَّةَ.</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692696"/>
            <a:ext cx="7498080" cy="5555704"/>
          </a:xfrm>
        </p:spPr>
        <p:txBody>
          <a:bodyPr>
            <a:normAutofit fontScale="92500" lnSpcReduction="10000"/>
          </a:bodyPr>
          <a:lstStyle/>
          <a:p>
            <a:pPr algn="r">
              <a:buNone/>
            </a:pPr>
            <a:r>
              <a:rPr lang="ar-SA" dirty="0" smtClean="0"/>
              <a:t>فَمِنَ النَّاحِيَةِ الدِّينِيَّةِ قَضَى الإِسْلامُ عَلَى الْوَثَنِيَّةِ الَّتِي كَانَتْ سَائِدَةً فِي الْجَزِيرَةِ، وَعَلِمَ الْعَرَبُ مَبَادِئَ دِينِيَّةً جَدِيدَةً كَانَتِ السَّبَبَ فِي تَقَدُّمِهِمْ وَتَنْظِيمِ حَيَاتِهِمْ وَبِنَاءِ حَضَارَتِهِمْ. وَبَعَثَ شُعُوراً جَدِيداً يَقُومُ عَلَى إِيمَانٍ بِمَبَادِئِ الْحَقِّ وَالْحُرِّيَةِ وَ الْمُسَاوَاةِ</a:t>
            </a:r>
            <a:r>
              <a:rPr lang="ar-SA" dirty="0" smtClean="0"/>
              <a:t>.</a:t>
            </a:r>
            <a:endParaRPr lang="tr-TR" dirty="0" smtClean="0"/>
          </a:p>
          <a:p>
            <a:pPr algn="r">
              <a:buNone/>
            </a:pPr>
            <a:r>
              <a:rPr lang="ar-SA" dirty="0" smtClean="0"/>
              <a:t>وَمِنَ النَّاحِيَةِ الْاِجْتِمَاعِيَّةِ وَاْلأَخْلاَقِيَّةِ أَصْبَحَ الإِسْلاَمُ لِلْعَرَبِ شِعَاراً جَدِيداً جَمَعَهُمْ بَعْدَ مَا كَانُوا فِي الْجَاهِلِيَّةِ قَبَائِلَ مُتَعَدِّدَةً، فَجَعَلَ مِنَ الْعَرَبِ أُمَّةً وَاحِدَةً لا فَضْلَ فِيهَا لِأَحَدٍ عَلَى آخَرَ إِلا بِالتَّقْوَى وَالْعَمَلِ الصَّالِحِ. وَعَلَّمَ الدِّينُ الإِسلامِيُّ الْعَرَبَ عَادَاتٍ جَدِيدَةً سَاعَدَتْهُمْ عَلَى تَنْظِيمِ حَيَاتِهِمْ الاِجْتِمَاعِيَّةِ كَاحْتِرَامِ النَّاسِ، وَإِعْطَاءِ كُلِّ اِنْسَانٍ حَقَّهُ، وَنَشَرَ رُوحَ التَّعَاوُنِ وَاهْتَمَّ بِالْمَرْأَةِ وَمَكَانَتِهَا اْلاِجْتِمَاعِيَّةِ. كَمَا حَرَمَ الْخَمْرَ وَالْمَيْسِرَ وَالرِّبَا وَغَيْرَهَا مِنَ الْعَادَاتِ السَّيِّئَةِ.</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60</TotalTime>
  <Words>809</Words>
  <Application>Microsoft Office PowerPoint</Application>
  <PresentationFormat>Ekran Gösterisi (4:3)</PresentationFormat>
  <Paragraphs>48</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Gündönümü</vt:lpstr>
      <vt:lpstr>          الوحدة الثانية II. ÜNİTE </vt:lpstr>
      <vt:lpstr>Slayt 2</vt:lpstr>
      <vt:lpstr>حَيَاةُ الْعَرَبِ اْلاِجْتِمَاعِيَّةِ قَبْلَ اْلإسْلاَمِ</vt:lpstr>
      <vt:lpstr>Slayt 4</vt:lpstr>
      <vt:lpstr>Slayt 5</vt:lpstr>
      <vt:lpstr>ج – الأسئلةُ عن النّصِّ</vt:lpstr>
      <vt:lpstr>Slayt 7</vt:lpstr>
      <vt:lpstr>اَلإِسْلامُ فِي تَارِيخِ الْعَرَبِ</vt:lpstr>
      <vt:lpstr>Slayt 9</vt:lpstr>
      <vt:lpstr>Slayt 10</vt:lpstr>
      <vt:lpstr>Slayt 11</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2011-08-03T16:57:18Z</dcterms:modified>
</cp:coreProperties>
</file>