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0" r:id="rId3"/>
    <p:sldId id="369" r:id="rId4"/>
    <p:sldId id="376" r:id="rId5"/>
    <p:sldId id="375" r:id="rId6"/>
    <p:sldId id="258" r:id="rId7"/>
    <p:sldId id="377" r:id="rId8"/>
    <p:sldId id="259" r:id="rId9"/>
    <p:sldId id="349" r:id="rId10"/>
    <p:sldId id="370" r:id="rId11"/>
    <p:sldId id="378" r:id="rId12"/>
    <p:sldId id="371" r:id="rId13"/>
    <p:sldId id="372" r:id="rId14"/>
    <p:sldId id="373" r:id="rId15"/>
    <p:sldId id="379" r:id="rId16"/>
    <p:sldId id="351" r:id="rId17"/>
    <p:sldId id="262" r:id="rId18"/>
    <p:sldId id="374" r:id="rId19"/>
    <p:sldId id="263" r:id="rId20"/>
    <p:sldId id="264" r:id="rId21"/>
    <p:sldId id="352" r:id="rId22"/>
    <p:sldId id="353" r:id="rId23"/>
    <p:sldId id="275" r:id="rId24"/>
    <p:sldId id="368" r:id="rId25"/>
    <p:sldId id="357" r:id="rId26"/>
    <p:sldId id="358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356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59" r:id="rId52"/>
    <p:sldId id="360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61" r:id="rId64"/>
    <p:sldId id="36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  <p:sldId id="322" r:id="rId75"/>
    <p:sldId id="363" r:id="rId76"/>
    <p:sldId id="366" r:id="rId77"/>
    <p:sldId id="364" r:id="rId78"/>
    <p:sldId id="365" r:id="rId79"/>
    <p:sldId id="323" r:id="rId80"/>
    <p:sldId id="324" r:id="rId81"/>
    <p:sldId id="325" r:id="rId82"/>
    <p:sldId id="326" r:id="rId83"/>
    <p:sldId id="327" r:id="rId84"/>
    <p:sldId id="328" r:id="rId85"/>
    <p:sldId id="329" r:id="rId86"/>
    <p:sldId id="330" r:id="rId87"/>
    <p:sldId id="331" r:id="rId88"/>
    <p:sldId id="332" r:id="rId89"/>
    <p:sldId id="333" r:id="rId90"/>
    <p:sldId id="334" r:id="rId91"/>
    <p:sldId id="335" r:id="rId92"/>
    <p:sldId id="336" r:id="rId93"/>
    <p:sldId id="337" r:id="rId94"/>
    <p:sldId id="273" r:id="rId95"/>
    <p:sldId id="338" r:id="rId96"/>
    <p:sldId id="339" r:id="rId97"/>
    <p:sldId id="340" r:id="rId98"/>
    <p:sldId id="341" r:id="rId99"/>
    <p:sldId id="342" r:id="rId100"/>
    <p:sldId id="343" r:id="rId101"/>
    <p:sldId id="367" r:id="rId102"/>
    <p:sldId id="344" r:id="rId103"/>
    <p:sldId id="345" r:id="rId104"/>
    <p:sldId id="346" r:id="rId105"/>
    <p:sldId id="347" r:id="rId106"/>
    <p:sldId id="348" r:id="rId107"/>
    <p:sldId id="276" r:id="rId108"/>
    <p:sldId id="277" r:id="rId10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>
      <p:cViewPr>
        <p:scale>
          <a:sx n="93" d="100"/>
          <a:sy n="93" d="100"/>
        </p:scale>
        <p:origin x="2200" y="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48C101-3A7A-47B3-9D38-30BC869DA65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4ECC6-4ABD-48D5-A893-69516287BC58}" type="datetimeFigureOut">
              <a:rPr lang="tr-TR" smtClean="0"/>
              <a:pPr/>
              <a:t>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216F-B5C8-4838-876F-A370E06BCB8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http://www.meddean.luc.edu/lumen/MedEd/Histo/HistoImages/hl7A-42.jpg" TargetMode="External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http://www.udel.edu/Biology/Wags/wagart/modelspage/nephron.gif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06_combined.jpg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03_combined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05_combined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08_combined.jpg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http://pathology.mc.duke.edu/research/histo_course/ovarygermepith.jpg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pathology.mc.duke.edu/research/PTH225.html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http://www.mhhe.com/biosci/ap/histology_mh/villusl.jpg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http://www.mhhe.com/biosci/ap/histology_mh/scolumnl.jpg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http://35.9.122.184/images/40-AnimalStructureAndFunction/40-01x4-ColumnarCiliated.jpg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10_combined.jpg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http://www.mhhe.com/biosci/ap/histology_mh/pseudos2l.jpg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1.emf"/><Relationship Id="rId4" Type="http://schemas.openxmlformats.org/officeDocument/2006/relationships/oleObject" Target="../embeddings/oleObject1.bin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http://www.mhhe.com/biosci/ap/histology_mh/pseudostl.jpg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http://35.9.122.184/images/40-AnimalStructureAndFunction/40-01x2-Pseudostratifed.jpg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11_combined.jpg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http://science.tjc.edu/images/histology/13_combined.jpg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y.ac.uk/optometry/Biolabs/Tissue/" TargetMode="Externa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y.ac.uk/optometry/Biolabs/Tissue/" TargetMode="External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ty.ac.uk/optometry/Biolabs/Tissue/" TargetMode="Externa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HISTOLOGY	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Epithelium</a:t>
            </a:r>
            <a:r>
              <a:rPr lang="tr-TR" dirty="0"/>
              <a:t> 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 err="1"/>
              <a:t>Connective</a:t>
            </a:r>
            <a:r>
              <a:rPr lang="tr-TR" b="1" dirty="0"/>
              <a:t> </a:t>
            </a:r>
            <a:r>
              <a:rPr lang="tr-TR" b="1" dirty="0" err="1"/>
              <a:t>tissue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143000"/>
            <a:ext cx="9144000" cy="5877272"/>
          </a:xfrm>
        </p:spPr>
        <p:txBody>
          <a:bodyPr>
            <a:normAutofit/>
          </a:bodyPr>
          <a:lstStyle/>
          <a:p>
            <a:r>
              <a:rPr lang="en-US" dirty="0"/>
              <a:t>Connective tissues are fibrous tissues. </a:t>
            </a:r>
            <a:endParaRPr lang="tr-TR" dirty="0"/>
          </a:p>
          <a:p>
            <a:r>
              <a:rPr lang="en-US" dirty="0"/>
              <a:t>They are made up of cells separated by non-living material, which is called an extracellular matrix. </a:t>
            </a:r>
            <a:endParaRPr lang="tr-TR" dirty="0"/>
          </a:p>
          <a:p>
            <a:pPr lvl="1">
              <a:buNone/>
            </a:pPr>
            <a:r>
              <a:rPr lang="tr-TR" b="1" dirty="0"/>
              <a:t>		</a:t>
            </a:r>
            <a:r>
              <a:rPr lang="en-US" b="1" dirty="0"/>
              <a:t>liquid or rigid</a:t>
            </a:r>
            <a:endParaRPr lang="tr-TR" b="1" dirty="0"/>
          </a:p>
          <a:p>
            <a:pPr lvl="1"/>
            <a:r>
              <a:rPr lang="en-US" dirty="0"/>
              <a:t>For example, blood contains plasma as its matrix and bone's matrix is rigid. </a:t>
            </a:r>
            <a:endParaRPr lang="tr-TR" dirty="0"/>
          </a:p>
          <a:p>
            <a:r>
              <a:rPr lang="en-US" dirty="0"/>
              <a:t>Connective tissue gives shape to organs and holds them in place. </a:t>
            </a:r>
            <a:endParaRPr lang="tr-TR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par41h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t="5888" b="9015"/>
          <a:stretch>
            <a:fillRect/>
          </a:stretch>
        </p:blipFill>
        <p:spPr>
          <a:xfrm>
            <a:off x="323850" y="215900"/>
            <a:ext cx="5688013" cy="6453188"/>
          </a:xfrm>
          <a:noFill/>
          <a:ln/>
        </p:spPr>
      </p:pic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539750" y="908050"/>
            <a:ext cx="338455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spcAft>
                <a:spcPct val="20000"/>
              </a:spcAft>
            </a:pPr>
            <a:r>
              <a:rPr lang="tr-TR" b="1">
                <a:cs typeface="Times New Roman" pitchFamily="18" charset="0"/>
              </a:rPr>
              <a:t>Çok tabakalı silindirik epitel</a:t>
            </a: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6084888" y="2492375"/>
            <a:ext cx="2735262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tr-TR" b="1">
                <a:latin typeface="Arial" charset="0"/>
              </a:rPr>
              <a:t>Çok tabakalı silindirik epitel, Parotid Bezi </a:t>
            </a:r>
          </a:p>
          <a:p>
            <a:pPr algn="ctr">
              <a:lnSpc>
                <a:spcPct val="12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tr-TR" b="1">
                <a:latin typeface="Arial" charset="0"/>
              </a:rPr>
              <a:t>( H &amp; E )</a:t>
            </a: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2339975" y="4545013"/>
            <a:ext cx="2232025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10000"/>
              </a:spcBef>
              <a:spcAft>
                <a:spcPct val="10000"/>
              </a:spcAft>
            </a:pPr>
            <a:r>
              <a:rPr lang="tr-TR" b="1">
                <a:cs typeface="Times New Roman" pitchFamily="18" charset="0"/>
              </a:rPr>
              <a:t>Bağ dokusu </a:t>
            </a: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3563938" y="476250"/>
            <a:ext cx="191135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cs typeface="Times New Roman" pitchFamily="18" charset="0"/>
              </a:rPr>
              <a:t>Kanal lümeni</a:t>
            </a:r>
          </a:p>
        </p:txBody>
      </p:sp>
    </p:spTree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89013"/>
          </a:xfrm>
        </p:spPr>
        <p:txBody>
          <a:bodyPr/>
          <a:lstStyle/>
          <a:p>
            <a:pPr eaLnBrk="1" hangingPunct="1"/>
            <a:r>
              <a:rPr lang="en-US" sz="3600" dirty="0"/>
              <a:t>Transitional Epithelium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38275"/>
            <a:ext cx="4549775" cy="5140325"/>
          </a:xfrm>
        </p:spPr>
        <p:txBody>
          <a:bodyPr/>
          <a:lstStyle/>
          <a:p>
            <a:pPr eaLnBrk="1" hangingPunct="1"/>
            <a:r>
              <a:rPr lang="en-US" sz="2800" dirty="0"/>
              <a:t>Description </a:t>
            </a:r>
          </a:p>
          <a:p>
            <a:pPr lvl="1" eaLnBrk="1" hangingPunct="1"/>
            <a:r>
              <a:rPr lang="en-US" sz="2400" dirty="0"/>
              <a:t>Basal cells usually </a:t>
            </a:r>
            <a:r>
              <a:rPr lang="en-US" sz="2400" dirty="0" err="1"/>
              <a:t>cuboidal</a:t>
            </a:r>
            <a:r>
              <a:rPr lang="en-US" sz="2400" dirty="0"/>
              <a:t> or columnar</a:t>
            </a:r>
          </a:p>
          <a:p>
            <a:pPr lvl="1" eaLnBrk="1" hangingPunct="1"/>
            <a:r>
              <a:rPr lang="en-US" sz="2400" dirty="0"/>
              <a:t>Superficial cells dome-shaped or </a:t>
            </a:r>
            <a:r>
              <a:rPr lang="en-US" sz="2400" dirty="0" err="1"/>
              <a:t>squamous</a:t>
            </a:r>
            <a:endParaRPr lang="en-US" sz="2400" dirty="0"/>
          </a:p>
          <a:p>
            <a:pPr eaLnBrk="1" hangingPunct="1"/>
            <a:r>
              <a:rPr lang="en-US" sz="2800" dirty="0"/>
              <a:t>Function</a:t>
            </a:r>
          </a:p>
          <a:p>
            <a:pPr lvl="1" eaLnBrk="1" hangingPunct="1"/>
            <a:r>
              <a:rPr lang="en-US" sz="2400" dirty="0"/>
              <a:t>stretches and permits distension of urinary bladder</a:t>
            </a:r>
          </a:p>
          <a:p>
            <a:pPr eaLnBrk="1" hangingPunct="1"/>
            <a:r>
              <a:rPr lang="en-US" sz="2800" dirty="0"/>
              <a:t>Location </a:t>
            </a:r>
          </a:p>
          <a:p>
            <a:pPr lvl="1" eaLnBrk="1" hangingPunct="1"/>
            <a:r>
              <a:rPr lang="en-US" sz="2400" dirty="0"/>
              <a:t>Lines </a:t>
            </a:r>
            <a:r>
              <a:rPr lang="en-US" sz="2400" dirty="0" err="1"/>
              <a:t>ureters</a:t>
            </a:r>
            <a:r>
              <a:rPr lang="en-US" sz="2400" dirty="0"/>
              <a:t>, urinary bladder and part of urethra  </a:t>
            </a:r>
          </a:p>
        </p:txBody>
      </p:sp>
      <p:pic>
        <p:nvPicPr>
          <p:cNvPr id="135172" name="Picture 4"/>
          <p:cNvPicPr>
            <a:picLocks noChangeAspect="1" noChangeArrowheads="1"/>
          </p:cNvPicPr>
          <p:nvPr/>
        </p:nvPicPr>
        <p:blipFill>
          <a:blip r:embed="rId2" cstate="print"/>
          <a:srcRect l="47610" t="30231" r="4167" b="18556"/>
          <a:stretch>
            <a:fillRect/>
          </a:stretch>
        </p:blipFill>
        <p:spPr bwMode="auto">
          <a:xfrm>
            <a:off x="4811713" y="2314575"/>
            <a:ext cx="38258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5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5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8" name="Picture 4" descr="http://www.meddean.luc.edu/lumen/MedEd/Histo/HistoImages/hl7A-42.jpg"/>
          <p:cNvPicPr>
            <a:picLocks noChangeAspect="1" noChangeArrowheads="1"/>
          </p:cNvPicPr>
          <p:nvPr/>
        </p:nvPicPr>
        <p:blipFill>
          <a:blip r:embed="rId2" r:link="rId3" cstate="print"/>
          <a:srcRect t="6342" r="2191"/>
          <a:stretch>
            <a:fillRect/>
          </a:stretch>
        </p:blipFill>
        <p:spPr bwMode="auto">
          <a:xfrm>
            <a:off x="179388" y="366713"/>
            <a:ext cx="8785225" cy="5942012"/>
          </a:xfrm>
          <a:prstGeom prst="rect">
            <a:avLst/>
          </a:prstGeom>
          <a:noFill/>
          <a:ln w="9525">
            <a:solidFill>
              <a:srgbClr val="9900CC"/>
            </a:solidFill>
            <a:miter lim="800000"/>
            <a:headEnd/>
            <a:tailEnd/>
          </a:ln>
        </p:spPr>
      </p:pic>
      <p:sp>
        <p:nvSpPr>
          <p:cNvPr id="257030" name="Text Box 6"/>
          <p:cNvSpPr txBox="1">
            <a:spLocks noChangeArrowheads="1"/>
          </p:cNvSpPr>
          <p:nvPr/>
        </p:nvSpPr>
        <p:spPr bwMode="auto">
          <a:xfrm>
            <a:off x="250825" y="5676900"/>
            <a:ext cx="1998663" cy="493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2400" b="1">
                <a:latin typeface="Arial" charset="0"/>
              </a:rPr>
              <a:t>Üreter (</a:t>
            </a:r>
            <a:r>
              <a:rPr lang="tr-TR" sz="2400">
                <a:latin typeface="Arial" charset="0"/>
              </a:rPr>
              <a:t>H&amp;E</a:t>
            </a:r>
            <a:r>
              <a:rPr lang="tr-TR" sz="2400" b="1">
                <a:latin typeface="Arial" charset="0"/>
              </a:rPr>
              <a:t>)</a:t>
            </a:r>
          </a:p>
        </p:txBody>
      </p:sp>
      <p:sp>
        <p:nvSpPr>
          <p:cNvPr id="257031" name="Text Box 7"/>
          <p:cNvSpPr txBox="1">
            <a:spLocks noChangeArrowheads="1"/>
          </p:cNvSpPr>
          <p:nvPr/>
        </p:nvSpPr>
        <p:spPr bwMode="auto">
          <a:xfrm>
            <a:off x="303213" y="558641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/>
          </a:p>
        </p:txBody>
      </p:sp>
      <p:sp>
        <p:nvSpPr>
          <p:cNvPr id="257033" name="Text Box 9"/>
          <p:cNvSpPr txBox="1">
            <a:spLocks noChangeArrowheads="1"/>
          </p:cNvSpPr>
          <p:nvPr/>
        </p:nvSpPr>
        <p:spPr bwMode="auto">
          <a:xfrm>
            <a:off x="5211763" y="1411288"/>
            <a:ext cx="2419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latin typeface="Arial" charset="0"/>
              </a:rPr>
              <a:t>Değişken epitel</a:t>
            </a:r>
          </a:p>
        </p:txBody>
      </p:sp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trasitio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88913"/>
            <a:ext cx="8424862" cy="5945187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19113" y="6230938"/>
            <a:ext cx="815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>
                <a:latin typeface="Arial" charset="0"/>
              </a:rPr>
              <a:t>Değişken Epitel</a:t>
            </a: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transitional-epi-bladder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8496300" cy="5664200"/>
          </a:xfrm>
          <a:prstGeom prst="rect">
            <a:avLst/>
          </a:prstGeom>
          <a:noFill/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143125" y="6157913"/>
            <a:ext cx="4402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400" b="1">
                <a:latin typeface="Arial" charset="0"/>
              </a:rPr>
              <a:t>Değişken epitel (İdrar kesesi)</a:t>
            </a:r>
          </a:p>
        </p:txBody>
      </p:sp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transep"/>
          <p:cNvPicPr>
            <a:picLocks noChangeAspect="1" noChangeArrowheads="1"/>
          </p:cNvPicPr>
          <p:nvPr/>
        </p:nvPicPr>
        <p:blipFill>
          <a:blip r:embed="rId2" cstate="print"/>
          <a:srcRect t="5466"/>
          <a:stretch>
            <a:fillRect/>
          </a:stretch>
        </p:blipFill>
        <p:spPr bwMode="auto">
          <a:xfrm>
            <a:off x="539750" y="404813"/>
            <a:ext cx="8137525" cy="5770562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889125" y="6272213"/>
            <a:ext cx="5851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Değişken epitel (İnsan, üreter ve renal pelvis)</a:t>
            </a:r>
          </a:p>
        </p:txBody>
      </p:sp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transitional"/>
          <p:cNvPicPr>
            <a:picLocks noChangeAspect="1" noChangeArrowheads="1"/>
          </p:cNvPicPr>
          <p:nvPr/>
        </p:nvPicPr>
        <p:blipFill>
          <a:blip r:embed="rId2" cstate="print"/>
          <a:srcRect r="1117" b="1529"/>
          <a:stretch>
            <a:fillRect/>
          </a:stretch>
        </p:blipFill>
        <p:spPr bwMode="auto">
          <a:xfrm>
            <a:off x="142875" y="476250"/>
            <a:ext cx="8893175" cy="5307013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692275" y="6021388"/>
            <a:ext cx="5494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2400" b="1">
                <a:latin typeface="Arial" charset="0"/>
              </a:rPr>
              <a:t>Değişken Epitel</a:t>
            </a:r>
          </a:p>
        </p:txBody>
      </p:sp>
    </p:spTree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Türker\Desktop\Histology\untit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-36626"/>
            <a:ext cx="4320479" cy="693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6018" name="AutoShape 2" descr="C:\Users\T%C3%BCrker\Desktop\DERSLER\ANIMAL HISTOLOGY\BASIC KNOWLEDGE OF TISSUES_dosyalar\image0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6020" name="AutoShape 4" descr="C:\Users\T%C3%BCrker\Desktop\DERSLER\ANIMAL HISTOLOGY\BASIC KNOWLEDGE OF TISSUES_dosyalar\image00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6021" name="Picture 5" descr="C:\Users\Türker\Desktop\image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5774"/>
            <a:ext cx="8496944" cy="66664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Blood, bone, cartilage, adipose </a:t>
            </a:r>
            <a:r>
              <a:rPr lang="en-US" dirty="0"/>
              <a:t>tissues are examples of </a:t>
            </a:r>
            <a:r>
              <a:rPr lang="en-US" b="1" dirty="0"/>
              <a:t>connective tissues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One method of classifying connective tissues is to divide them into three types: </a:t>
            </a:r>
            <a:endParaRPr lang="tr-TR" dirty="0"/>
          </a:p>
          <a:p>
            <a:pPr lvl="1"/>
            <a:r>
              <a:rPr lang="en-US" dirty="0"/>
              <a:t>fibrous connective tissue </a:t>
            </a:r>
            <a:endParaRPr lang="tr-TR" dirty="0"/>
          </a:p>
          <a:p>
            <a:pPr lvl="1"/>
            <a:r>
              <a:rPr lang="en-US" dirty="0"/>
              <a:t>skeletal connective tissue</a:t>
            </a:r>
            <a:endParaRPr lang="tr-TR" dirty="0"/>
          </a:p>
          <a:p>
            <a:pPr lvl="1"/>
            <a:r>
              <a:rPr lang="en-US" dirty="0"/>
              <a:t>fluid connective tissue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132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/>
              <a:t>Muscle tissue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4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Muscle cells form the active contractile tissue of the body known as muscle tissue</a:t>
            </a:r>
            <a:r>
              <a:rPr lang="tr-TR" dirty="0"/>
              <a:t>.</a:t>
            </a:r>
          </a:p>
          <a:p>
            <a:r>
              <a:rPr lang="en-US" dirty="0"/>
              <a:t>Muscle tissue functions to produce force and cause motion, either locomotion or movement within internal organs. </a:t>
            </a:r>
            <a:endParaRPr lang="tr-TR" dirty="0"/>
          </a:p>
          <a:p>
            <a:r>
              <a:rPr lang="en-US" dirty="0"/>
              <a:t>Muscle tissue is separated into three distinct categories: </a:t>
            </a:r>
            <a:endParaRPr lang="tr-TR" dirty="0"/>
          </a:p>
          <a:p>
            <a:pPr lvl="1"/>
            <a:r>
              <a:rPr lang="en-US" b="1" dirty="0"/>
              <a:t>smooth muscle</a:t>
            </a:r>
            <a:r>
              <a:rPr lang="en-US" dirty="0"/>
              <a:t>, found in the inner linings of organs</a:t>
            </a:r>
            <a:endParaRPr lang="tr-TR" dirty="0"/>
          </a:p>
          <a:p>
            <a:pPr lvl="1"/>
            <a:r>
              <a:rPr lang="en-US" b="1" dirty="0"/>
              <a:t>skeletal muscle</a:t>
            </a:r>
            <a:r>
              <a:rPr lang="en-US" dirty="0"/>
              <a:t>, typically attached to bones, which generate gross movement</a:t>
            </a:r>
            <a:endParaRPr lang="tr-TR" dirty="0"/>
          </a:p>
          <a:p>
            <a:pPr lvl="1"/>
            <a:r>
              <a:rPr lang="en-US" dirty="0"/>
              <a:t> </a:t>
            </a:r>
            <a:r>
              <a:rPr lang="en-US" b="1" dirty="0"/>
              <a:t>cardiac muscle</a:t>
            </a:r>
            <a:r>
              <a:rPr lang="en-US" dirty="0"/>
              <a:t>, found in the heart where it contracts to pump blood throughout an organism.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Nervous tissue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4360" y="1417638"/>
            <a:ext cx="8435280" cy="4785395"/>
          </a:xfrm>
        </p:spPr>
        <p:txBody>
          <a:bodyPr>
            <a:normAutofit/>
          </a:bodyPr>
          <a:lstStyle/>
          <a:p>
            <a:r>
              <a:rPr lang="en-US" dirty="0"/>
              <a:t>Cells comprising the central nervous system and peripheral nervous system are classified as nervous (or </a:t>
            </a:r>
            <a:r>
              <a:rPr lang="en-US" b="1" dirty="0"/>
              <a:t>neural</a:t>
            </a:r>
            <a:r>
              <a:rPr lang="en-US" dirty="0"/>
              <a:t>) tissue. </a:t>
            </a:r>
            <a:endParaRPr lang="tr-TR" dirty="0"/>
          </a:p>
          <a:p>
            <a:r>
              <a:rPr lang="en-US" dirty="0"/>
              <a:t>In the central nervous system, neural tissues form the brain and spinal cord. </a:t>
            </a:r>
            <a:endParaRPr lang="tr-TR" dirty="0"/>
          </a:p>
          <a:p>
            <a:r>
              <a:rPr lang="en-US" dirty="0"/>
              <a:t>In the peripheral nervous system, neural tissues forms the cranial nerves and spinal nerves, inclusive of the motor neurons.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Epithelial tissue</a:t>
            </a:r>
            <a:br>
              <a:rPr lang="en-US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88632"/>
          </a:xfrm>
        </p:spPr>
        <p:txBody>
          <a:bodyPr>
            <a:normAutofit/>
          </a:bodyPr>
          <a:lstStyle/>
          <a:p>
            <a:r>
              <a:rPr lang="en-US" dirty="0"/>
              <a:t>The epithelial tissues are formed by cells that cover the organ surfaces such as </a:t>
            </a:r>
            <a:endParaRPr lang="tr-TR" dirty="0"/>
          </a:p>
          <a:p>
            <a:pPr lvl="1"/>
            <a:r>
              <a:rPr lang="en-US" dirty="0"/>
              <a:t>the surface of skin, </a:t>
            </a:r>
            <a:endParaRPr lang="tr-TR" dirty="0"/>
          </a:p>
          <a:p>
            <a:pPr lvl="1"/>
            <a:r>
              <a:rPr lang="en-US" dirty="0"/>
              <a:t>the airways, </a:t>
            </a:r>
            <a:endParaRPr lang="tr-TR" dirty="0"/>
          </a:p>
          <a:p>
            <a:pPr lvl="1"/>
            <a:r>
              <a:rPr lang="en-US" dirty="0"/>
              <a:t>the reproductive tract, and the </a:t>
            </a:r>
            <a:endParaRPr lang="tr-TR" dirty="0"/>
          </a:p>
          <a:p>
            <a:pPr lvl="1"/>
            <a:r>
              <a:rPr lang="en-US" dirty="0"/>
              <a:t>inner lining of the digestive tract. </a:t>
            </a:r>
            <a:endParaRPr lang="tr-TR" dirty="0"/>
          </a:p>
          <a:p>
            <a:r>
              <a:rPr lang="en-US" dirty="0"/>
              <a:t>The cells comprising an epithelial layer are linked via semi-permeable, tight junctions, this tissue provides a barrier between the external environment and the organ it covers.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0DABBA-D1AD-E04B-8029-F0B9D8F43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7FC544-8920-A047-A4BC-ED536BD9F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Epithelial tissue helps to protect organs from microorganisms, injury, and fluid loss.</a:t>
            </a:r>
          </a:p>
          <a:p>
            <a:r>
              <a:rPr lang="en-US" dirty="0"/>
              <a:t>In addition to this protective function, epithelial tissue may also be specialized to function in </a:t>
            </a:r>
          </a:p>
          <a:p>
            <a:pPr lvl="1"/>
            <a:r>
              <a:rPr lang="en-US" b="1" dirty="0"/>
              <a:t>secretion</a:t>
            </a:r>
            <a:r>
              <a:rPr lang="en-US" dirty="0"/>
              <a:t>, </a:t>
            </a:r>
          </a:p>
          <a:p>
            <a:pPr lvl="1"/>
            <a:r>
              <a:rPr lang="en-US" b="1" dirty="0"/>
              <a:t>excretion</a:t>
            </a:r>
            <a:r>
              <a:rPr lang="en-US" dirty="0"/>
              <a:t> and </a:t>
            </a:r>
          </a:p>
          <a:p>
            <a:pPr lvl="1"/>
            <a:r>
              <a:rPr lang="en-US" b="1" dirty="0"/>
              <a:t>absorption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049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Origin and Distribution of Epithelium</a:t>
            </a:r>
            <a:r>
              <a:rPr lang="en-US" altLang="en-US" sz="4000" dirty="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84784"/>
            <a:ext cx="8388424" cy="5373216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tr-TR" sz="2400" dirty="0"/>
              <a:t>C</a:t>
            </a:r>
            <a:r>
              <a:rPr lang="en-US" sz="2400" dirty="0" err="1"/>
              <a:t>onsists</a:t>
            </a:r>
            <a:r>
              <a:rPr lang="en-US" sz="2400" dirty="0"/>
              <a:t> of all layers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en-US" sz="2400" dirty="0"/>
              <a:t>embryo </a:t>
            </a:r>
            <a:endParaRPr lang="tr-TR" altLang="en-US" sz="24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Ectoderm</a:t>
            </a:r>
            <a:r>
              <a:rPr lang="en-US" altLang="en-US" sz="2400" b="1" dirty="0"/>
              <a:t> - epidermis of skin and epithelium of cornea together covers the entire surface of the body; sebaceous and mammary glands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Endoderm </a:t>
            </a:r>
            <a:r>
              <a:rPr lang="en-US" altLang="en-US" sz="2400" b="1" dirty="0"/>
              <a:t>- alimentary tract,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/>
              <a:t> 	liver, pancreas, gastric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/>
              <a:t>	glands, intestinal glands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000" b="1" dirty="0"/>
              <a:t>Endocrine glands - lose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000" b="1" dirty="0"/>
              <a:t>	connection with surface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sz="20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Mesoderm</a:t>
            </a:r>
            <a:endParaRPr lang="tr-TR" altLang="en-US" sz="2400" b="1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/>
              <a:t>male and female reproductive tracts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000" b="1" dirty="0"/>
              <a:t>Endothelium - lining of blood vessels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000" b="1" dirty="0" err="1"/>
              <a:t>Mesothelium</a:t>
            </a:r>
            <a:r>
              <a:rPr lang="en-US" altLang="en-US" sz="2000" b="1" dirty="0"/>
              <a:t> - lining serous cavities</a:t>
            </a:r>
            <a:r>
              <a:rPr lang="en-US" altLang="en-US" sz="2000" dirty="0"/>
              <a:t> </a:t>
            </a:r>
          </a:p>
        </p:txBody>
      </p:sp>
      <p:pic>
        <p:nvPicPr>
          <p:cNvPr id="12292" name="Picture 4" descr="274i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"/>
          <a:stretch/>
        </p:blipFill>
        <p:spPr>
          <a:xfrm>
            <a:off x="5410200" y="2636912"/>
            <a:ext cx="3733800" cy="3238500"/>
          </a:xfrm>
          <a:noFill/>
        </p:spPr>
      </p:pic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7791450" y="2176463"/>
            <a:ext cx="1352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0000"/>
                </a:solidFill>
              </a:rPr>
              <a:t>ECTODERM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543800" y="6234113"/>
            <a:ext cx="13795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0000"/>
                </a:solidFill>
              </a:rPr>
              <a:t>ENDODERM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995936" y="5301208"/>
            <a:ext cx="1392238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0000"/>
                </a:solidFill>
              </a:rPr>
              <a:t>MESODERM</a:t>
            </a:r>
          </a:p>
        </p:txBody>
      </p:sp>
      <p:sp>
        <p:nvSpPr>
          <p:cNvPr id="12296" name="Line 13"/>
          <p:cNvSpPr>
            <a:spLocks noChangeShapeType="1"/>
          </p:cNvSpPr>
          <p:nvPr/>
        </p:nvSpPr>
        <p:spPr bwMode="auto">
          <a:xfrm>
            <a:off x="8458200" y="2514600"/>
            <a:ext cx="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3"/>
          <p:cNvSpPr>
            <a:spLocks noChangeShapeType="1"/>
          </p:cNvSpPr>
          <p:nvPr/>
        </p:nvSpPr>
        <p:spPr bwMode="auto">
          <a:xfrm flipH="1" flipV="1">
            <a:off x="7467600" y="4038600"/>
            <a:ext cx="685800" cy="2209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V="1">
            <a:off x="4932040" y="4293096"/>
            <a:ext cx="1371600" cy="990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5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General Properties of Epithelial</a:t>
            </a:r>
            <a:r>
              <a:rPr lang="tr-TR" dirty="0"/>
              <a:t> </a:t>
            </a:r>
            <a:r>
              <a:rPr lang="tr-TR" dirty="0" err="1"/>
              <a:t>Tissue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56792"/>
            <a:ext cx="8892480" cy="4707904"/>
          </a:xfrm>
        </p:spPr>
        <p:txBody>
          <a:bodyPr>
            <a:normAutofit/>
          </a:bodyPr>
          <a:lstStyle/>
          <a:p>
            <a:r>
              <a:rPr lang="en-US" dirty="0"/>
              <a:t>It is common in organism,</a:t>
            </a:r>
            <a:endParaRPr lang="tr-TR" dirty="0"/>
          </a:p>
          <a:p>
            <a:r>
              <a:rPr lang="en-US" dirty="0"/>
              <a:t>Covers</a:t>
            </a:r>
            <a:r>
              <a:rPr lang="tr-TR" dirty="0"/>
              <a:t> a</a:t>
            </a:r>
            <a:r>
              <a:rPr lang="en-US" dirty="0" err="1"/>
              <a:t>ll</a:t>
            </a:r>
            <a:r>
              <a:rPr lang="en-US" dirty="0"/>
              <a:t> surfaces of the body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en-US" dirty="0"/>
              <a:t> inside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en-US" dirty="0"/>
              <a:t>out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en-US" dirty="0"/>
              <a:t> and lines organs/cavity walls </a:t>
            </a:r>
            <a:endParaRPr lang="tr-TR" dirty="0"/>
          </a:p>
          <a:p>
            <a:r>
              <a:rPr lang="en-US" dirty="0"/>
              <a:t>It forms </a:t>
            </a:r>
            <a:r>
              <a:rPr lang="en-US" dirty="0" err="1"/>
              <a:t>secretory</a:t>
            </a:r>
            <a:r>
              <a:rPr lang="en-US" dirty="0"/>
              <a:t> glands,</a:t>
            </a:r>
            <a:endParaRPr lang="tr-TR" dirty="0"/>
          </a:p>
          <a:p>
            <a:r>
              <a:rPr lang="en-US" dirty="0"/>
              <a:t>The cells are abundant and tightly together, </a:t>
            </a:r>
            <a:r>
              <a:rPr lang="tr-TR" dirty="0"/>
              <a:t>ECM</a:t>
            </a:r>
            <a:r>
              <a:rPr lang="en-US" dirty="0"/>
              <a:t> is </a:t>
            </a:r>
            <a:r>
              <a:rPr lang="en-US" dirty="0" err="1"/>
              <a:t>ver</a:t>
            </a:r>
            <a:r>
              <a:rPr lang="tr-TR" dirty="0"/>
              <a:t>y </a:t>
            </a:r>
            <a:r>
              <a:rPr lang="tr-TR" dirty="0" err="1"/>
              <a:t>limited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Exhibits polarity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Apical (superior) and basal (inferior) surfaces </a:t>
            </a:r>
            <a:endParaRPr lang="tr-TR" dirty="0"/>
          </a:p>
          <a:p>
            <a:r>
              <a:rPr lang="en-US" dirty="0"/>
              <a:t>Cells have special crossovers for special connections and communication</a:t>
            </a:r>
            <a:endParaRPr lang="tr-TR" dirty="0"/>
          </a:p>
          <a:p>
            <a:r>
              <a:rPr lang="en-US" dirty="0"/>
              <a:t>Supported by connective tissue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/>
              <a:t>Cells are attached to a ‘basement’ membrane </a:t>
            </a:r>
            <a:endParaRPr lang="tr-TR" dirty="0"/>
          </a:p>
          <a:p>
            <a:r>
              <a:rPr lang="en-US" dirty="0"/>
              <a:t>The dead cells are replaced by new ones. </a:t>
            </a:r>
            <a:r>
              <a:rPr lang="tr-TR" dirty="0"/>
              <a:t>	*</a:t>
            </a:r>
            <a:r>
              <a:rPr lang="en-US" dirty="0"/>
              <a:t>Ability to regenerate 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err="1"/>
              <a:t>Functions</a:t>
            </a:r>
            <a:r>
              <a:rPr lang="tr-TR" dirty="0"/>
              <a:t> of </a:t>
            </a:r>
            <a:r>
              <a:rPr lang="tr-TR" dirty="0" err="1"/>
              <a:t>epithelial</a:t>
            </a:r>
            <a:r>
              <a:rPr lang="tr-TR" dirty="0"/>
              <a:t> </a:t>
            </a:r>
            <a:r>
              <a:rPr lang="tr-TR" dirty="0" err="1"/>
              <a:t>tissue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980728"/>
            <a:ext cx="7211144" cy="561662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/>
              <a:t>Absorption</a:t>
            </a:r>
            <a:r>
              <a:rPr lang="tr-TR" dirty="0"/>
              <a:t>,</a:t>
            </a:r>
            <a:br>
              <a:rPr lang="tr-TR" dirty="0"/>
            </a:b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Secretion</a:t>
            </a:r>
            <a:r>
              <a:rPr lang="tr-TR" dirty="0"/>
              <a:t> </a:t>
            </a:r>
            <a:br>
              <a:rPr lang="tr-TR" dirty="0"/>
            </a:b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/>
              <a:t>Transport,</a:t>
            </a:r>
            <a:br>
              <a:rPr lang="tr-TR" dirty="0"/>
            </a:b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Excretion</a:t>
            </a:r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Protection</a:t>
            </a:r>
            <a:r>
              <a:rPr lang="tr-TR" dirty="0"/>
              <a:t>,</a:t>
            </a:r>
            <a:br>
              <a:rPr lang="tr-TR" dirty="0"/>
            </a:b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Contraction</a:t>
            </a:r>
            <a:r>
              <a:rPr lang="tr-TR" dirty="0"/>
              <a:t>,</a:t>
            </a:r>
            <a:br>
              <a:rPr lang="tr-TR" dirty="0"/>
            </a:b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tr-TR" dirty="0" err="1"/>
              <a:t>Sensory</a:t>
            </a:r>
            <a:r>
              <a:rPr lang="tr-TR" dirty="0"/>
              <a:t> </a:t>
            </a:r>
            <a:r>
              <a:rPr lang="tr-TR" dirty="0" err="1"/>
              <a:t>intake</a:t>
            </a:r>
            <a:r>
              <a:rPr lang="tr-TR" dirty="0"/>
              <a:t> </a:t>
            </a:r>
            <a:r>
              <a:rPr lang="tr-TR" dirty="0" err="1"/>
              <a:t>etc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b="1" u="sng" dirty="0" err="1"/>
              <a:t>What</a:t>
            </a:r>
            <a:r>
              <a:rPr lang="tr-TR" b="1" u="sng" dirty="0"/>
              <a:t> is </a:t>
            </a:r>
            <a:r>
              <a:rPr lang="tr-TR" b="1" u="sng" dirty="0" err="1"/>
              <a:t>Histology</a:t>
            </a:r>
            <a:r>
              <a:rPr lang="tr-TR" b="1" dirty="0"/>
              <a:t> 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544616"/>
          </a:xfrm>
        </p:spPr>
        <p:txBody>
          <a:bodyPr>
            <a:normAutofit/>
          </a:bodyPr>
          <a:lstStyle/>
          <a:p>
            <a:r>
              <a:rPr lang="en-US" dirty="0"/>
              <a:t>Histology is the scientific study of the fine detail of biological cells and tissues that have been carefully prepared using "histological techniques”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en-US" dirty="0"/>
              <a:t>microscopes</a:t>
            </a:r>
            <a:endParaRPr lang="tr-TR" dirty="0"/>
          </a:p>
          <a:p>
            <a:r>
              <a:rPr lang="en-US" dirty="0"/>
              <a:t>It is a discipline that is essential for the understanding and advancement of biology, medicine, veterinary medicine and many sub-disciplines within those scientific subjects.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Types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Covering</a:t>
            </a:r>
            <a:r>
              <a:rPr lang="tr-TR" dirty="0"/>
              <a:t> </a:t>
            </a:r>
            <a:r>
              <a:rPr lang="tr-TR" dirty="0" err="1"/>
              <a:t>Epithelium</a:t>
            </a:r>
            <a:endParaRPr lang="tr-TR" dirty="0"/>
          </a:p>
          <a:p>
            <a:r>
              <a:rPr lang="tr-TR" dirty="0" err="1"/>
              <a:t>Glandular</a:t>
            </a:r>
            <a:r>
              <a:rPr lang="tr-TR" dirty="0"/>
              <a:t> </a:t>
            </a:r>
            <a:r>
              <a:rPr lang="tr-TR" dirty="0" err="1"/>
              <a:t>Epithelium</a:t>
            </a:r>
            <a:r>
              <a:rPr lang="tr-TR" dirty="0"/>
              <a:t> </a:t>
            </a:r>
          </a:p>
          <a:p>
            <a:endParaRPr lang="tr-TR" dirty="0"/>
          </a:p>
          <a:p>
            <a:pPr>
              <a:buNone/>
            </a:pPr>
            <a:r>
              <a:rPr lang="tr-TR" dirty="0" err="1"/>
              <a:t>Neuroepithelium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  <a:p>
            <a:pPr>
              <a:buNone/>
            </a:pPr>
            <a:r>
              <a:rPr lang="tr-TR" dirty="0"/>
              <a:t> </a:t>
            </a:r>
            <a:r>
              <a:rPr lang="tr-TR" dirty="0" err="1"/>
              <a:t>Myoepiphelium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First name of tissue indicates number of layers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/>
              <a:t>Simple – one layer of cells</a:t>
            </a:r>
          </a:p>
          <a:p>
            <a:pPr lvl="1" eaLnBrk="1" hangingPunct="1">
              <a:lnSpc>
                <a:spcPct val="90000"/>
              </a:lnSpc>
            </a:pPr>
            <a:endParaRPr lang="en-US"/>
          </a:p>
          <a:p>
            <a:pPr lvl="1" eaLnBrk="1" hangingPunct="1">
              <a:lnSpc>
                <a:spcPct val="90000"/>
              </a:lnSpc>
            </a:pPr>
            <a:endParaRPr lang="en-US"/>
          </a:p>
          <a:p>
            <a:pPr lvl="1" eaLnBrk="1" hangingPunct="1">
              <a:lnSpc>
                <a:spcPct val="90000"/>
              </a:lnSpc>
            </a:pPr>
            <a:endParaRPr lang="en-US"/>
          </a:p>
          <a:p>
            <a:pPr lvl="1" eaLnBrk="1" hangingPunct="1">
              <a:lnSpc>
                <a:spcPct val="90000"/>
              </a:lnSpc>
            </a:pPr>
            <a:r>
              <a:rPr lang="en-US"/>
              <a:t>Stratified – more than one </a:t>
            </a:r>
            <a:br>
              <a:rPr lang="en-US"/>
            </a:br>
            <a:r>
              <a:rPr lang="en-US"/>
              <a:t>layer of cells</a:t>
            </a: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/>
              <a:t>Classifications &amp; Naming of Epithelia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/>
          <a:srcRect l="27451" t="46313" r="22549" b="33940"/>
          <a:stretch>
            <a:fillRect/>
          </a:stretch>
        </p:blipFill>
        <p:spPr bwMode="auto">
          <a:xfrm>
            <a:off x="5486400" y="4495800"/>
            <a:ext cx="35321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 cstate="print"/>
          <a:srcRect l="27451" t="32576" r="22549" b="54242"/>
          <a:stretch>
            <a:fillRect/>
          </a:stretch>
        </p:blipFill>
        <p:spPr bwMode="auto">
          <a:xfrm>
            <a:off x="5486400" y="2743200"/>
            <a:ext cx="3532188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sz="3600"/>
              <a:t>Classification &amp; Naming of Epithelia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257800"/>
          </a:xfrm>
        </p:spPr>
        <p:txBody>
          <a:bodyPr/>
          <a:lstStyle/>
          <a:p>
            <a:pPr eaLnBrk="1" hangingPunct="1"/>
            <a:r>
              <a:rPr lang="en-US" dirty="0"/>
              <a:t>Last name of tissue describes shape of cells</a:t>
            </a:r>
          </a:p>
          <a:p>
            <a:pPr lvl="1" eaLnBrk="1" hangingPunct="1"/>
            <a:r>
              <a:rPr lang="en-US" dirty="0" err="1"/>
              <a:t>Squamous</a:t>
            </a:r>
            <a:r>
              <a:rPr lang="en-US" dirty="0"/>
              <a:t> – cells wider </a:t>
            </a:r>
            <a:br>
              <a:rPr lang="en-US" dirty="0"/>
            </a:br>
            <a:r>
              <a:rPr lang="en-US" dirty="0"/>
              <a:t>than tall (plate or “scale” like)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 err="1"/>
              <a:t>Cuboidal</a:t>
            </a:r>
            <a:r>
              <a:rPr lang="en-US" dirty="0"/>
              <a:t> – cells are as wide </a:t>
            </a:r>
            <a:br>
              <a:rPr lang="en-US" dirty="0"/>
            </a:br>
            <a:r>
              <a:rPr lang="en-US" dirty="0"/>
              <a:t>as tall, as in cubes</a:t>
            </a:r>
          </a:p>
          <a:p>
            <a:pPr lvl="1" eaLnBrk="1" hangingPunct="1"/>
            <a:endParaRPr lang="en-US" dirty="0"/>
          </a:p>
          <a:p>
            <a:pPr lvl="1"/>
            <a:r>
              <a:rPr lang="en-US" dirty="0"/>
              <a:t>Columnar – cells are taller than</a:t>
            </a:r>
            <a:br>
              <a:rPr lang="en-US" dirty="0"/>
            </a:br>
            <a:r>
              <a:rPr lang="en-US" dirty="0"/>
              <a:t> they are wide, like columns</a:t>
            </a:r>
          </a:p>
        </p:txBody>
      </p:sp>
      <p:pic>
        <p:nvPicPr>
          <p:cNvPr id="239620" name="Picture 4"/>
          <p:cNvPicPr>
            <a:picLocks noChangeAspect="1" noChangeArrowheads="1"/>
          </p:cNvPicPr>
          <p:nvPr/>
        </p:nvPicPr>
        <p:blipFill>
          <a:blip r:embed="rId2" cstate="print"/>
          <a:srcRect l="32353" t="21970" r="28432" b="66010"/>
          <a:stretch>
            <a:fillRect/>
          </a:stretch>
        </p:blipFill>
        <p:spPr bwMode="auto">
          <a:xfrm>
            <a:off x="6172200" y="1828800"/>
            <a:ext cx="27701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21" name="Picture 5"/>
          <p:cNvPicPr>
            <a:picLocks noChangeAspect="1" noChangeArrowheads="1"/>
          </p:cNvPicPr>
          <p:nvPr/>
        </p:nvPicPr>
        <p:blipFill>
          <a:blip r:embed="rId2" cstate="print"/>
          <a:srcRect l="32353" t="33990" r="28432" b="48837"/>
          <a:stretch>
            <a:fillRect/>
          </a:stretch>
        </p:blipFill>
        <p:spPr bwMode="auto">
          <a:xfrm>
            <a:off x="6172200" y="2971800"/>
            <a:ext cx="27701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22" name="Picture 6"/>
          <p:cNvPicPr>
            <a:picLocks noChangeAspect="1" noChangeArrowheads="1"/>
          </p:cNvPicPr>
          <p:nvPr/>
        </p:nvPicPr>
        <p:blipFill>
          <a:blip r:embed="rId2" cstate="print"/>
          <a:srcRect l="32353" t="52022" r="28432" b="23079"/>
          <a:stretch>
            <a:fillRect/>
          </a:stretch>
        </p:blipFill>
        <p:spPr bwMode="auto">
          <a:xfrm>
            <a:off x="6172200" y="4648200"/>
            <a:ext cx="277018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9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9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9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figure 4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226425" cy="638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b="1"/>
              <a:t>CLASSIFICATION OF EPITHELIA</a:t>
            </a:r>
            <a:r>
              <a:rPr lang="en-US" altLang="en-US" sz="400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228600" y="1828800"/>
            <a:ext cx="5486400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 b="1" dirty="0"/>
              <a:t>	</a:t>
            </a:r>
            <a:r>
              <a:rPr lang="en-US" altLang="en-US" sz="2400" b="1" dirty="0">
                <a:solidFill>
                  <a:schemeClr val="bg1">
                    <a:lumMod val="85000"/>
                  </a:schemeClr>
                </a:solidFill>
              </a:rPr>
              <a:t>NUMBER OF LAYERS</a:t>
            </a:r>
          </a:p>
          <a:p>
            <a:pPr lvl="1" eaLnBrk="1" hangingPunct="1"/>
            <a:r>
              <a:rPr lang="en-US" altLang="en-US" sz="2000" b="1" dirty="0">
                <a:solidFill>
                  <a:schemeClr val="bg1">
                    <a:lumMod val="85000"/>
                  </a:schemeClr>
                </a:solidFill>
              </a:rPr>
              <a:t>SIMPLE - ONE LAYER</a:t>
            </a:r>
          </a:p>
          <a:p>
            <a:pPr lvl="1" eaLnBrk="1" hangingPunct="1"/>
            <a:r>
              <a:rPr lang="en-US" altLang="en-US" sz="2000" b="1" dirty="0">
                <a:solidFill>
                  <a:schemeClr val="bg1">
                    <a:lumMod val="85000"/>
                  </a:schemeClr>
                </a:solidFill>
              </a:rPr>
              <a:t>STRATIFIED - MORE THAN ONE LAYER</a:t>
            </a:r>
          </a:p>
          <a:p>
            <a:pPr eaLnBrk="1" hangingPunct="1">
              <a:buFontTx/>
              <a:buNone/>
            </a:pPr>
            <a:r>
              <a:rPr lang="en-US" altLang="en-US" sz="2400" b="1" dirty="0">
                <a:solidFill>
                  <a:schemeClr val="bg1">
                    <a:lumMod val="85000"/>
                  </a:schemeClr>
                </a:solidFill>
              </a:rPr>
              <a:t>	SHAPE OF SUPERFICIAL CELLS</a:t>
            </a:r>
          </a:p>
          <a:p>
            <a:pPr lvl="1" eaLnBrk="1" hangingPunct="1"/>
            <a:r>
              <a:rPr lang="en-US" altLang="en-US" sz="2000" b="1" dirty="0">
                <a:solidFill>
                  <a:schemeClr val="bg1">
                    <a:lumMod val="85000"/>
                  </a:schemeClr>
                </a:solidFill>
              </a:rPr>
              <a:t>SQUAMOUS - FLAT</a:t>
            </a:r>
          </a:p>
          <a:p>
            <a:pPr lvl="1" eaLnBrk="1" hangingPunct="1"/>
            <a:r>
              <a:rPr lang="en-US" altLang="en-US" sz="2000" b="1" dirty="0">
                <a:solidFill>
                  <a:schemeClr val="bg1">
                    <a:lumMod val="85000"/>
                  </a:schemeClr>
                </a:solidFill>
              </a:rPr>
              <a:t>CUBOIDAL - CUBE</a:t>
            </a:r>
          </a:p>
          <a:p>
            <a:pPr lvl="1" eaLnBrk="1" hangingPunct="1"/>
            <a:r>
              <a:rPr lang="en-US" altLang="en-US" sz="2000" b="1" dirty="0">
                <a:solidFill>
                  <a:schemeClr val="bg1">
                    <a:lumMod val="85000"/>
                  </a:schemeClr>
                </a:solidFill>
              </a:rPr>
              <a:t>COLUMNAR – COLUMN</a:t>
            </a:r>
          </a:p>
          <a:p>
            <a:pPr lvl="1" eaLnBrk="1" hangingPunct="1">
              <a:buFontTx/>
              <a:buNone/>
            </a:pPr>
            <a:r>
              <a:rPr lang="en-US" altLang="en-US" sz="2000" b="1" dirty="0"/>
              <a:t>OTHER</a:t>
            </a:r>
          </a:p>
          <a:p>
            <a:pPr lvl="1" eaLnBrk="1" hangingPunct="1"/>
            <a:r>
              <a:rPr lang="en-US" altLang="en-US" sz="2000" b="1" dirty="0"/>
              <a:t>PSEUDOSTRATIFIED - NOT TRULY STRATIFIED</a:t>
            </a:r>
          </a:p>
          <a:p>
            <a:pPr lvl="1" eaLnBrk="1" hangingPunct="1"/>
            <a:r>
              <a:rPr lang="en-US" altLang="en-US" sz="2000" b="1" dirty="0"/>
              <a:t>TRANSITIONAL - URINARY TRACT</a:t>
            </a:r>
          </a:p>
        </p:txBody>
      </p:sp>
      <p:pic>
        <p:nvPicPr>
          <p:cNvPr id="23556" name="Picture 4" descr="272j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295400"/>
            <a:ext cx="4267200" cy="5562600"/>
          </a:xfrm>
          <a:noFill/>
        </p:spPr>
      </p:pic>
    </p:spTree>
    <p:extLst>
      <p:ext uri="{BB962C8B-B14F-4D97-AF65-F5344CB8AC3E}">
        <p14:creationId xmlns:p14="http://schemas.microsoft.com/office/powerpoint/2010/main" val="199694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pPr eaLnBrk="1" hangingPunct="1"/>
            <a:r>
              <a:rPr lang="en-US" sz="3600"/>
              <a:t>Simple Squamous Epithelium</a:t>
            </a:r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pPr eaLnBrk="1" hangingPunct="1"/>
            <a:r>
              <a:rPr lang="en-US" dirty="0"/>
              <a:t>Description </a:t>
            </a:r>
          </a:p>
          <a:p>
            <a:pPr lvl="1" eaLnBrk="1" hangingPunct="1"/>
            <a:r>
              <a:rPr lang="en-US" dirty="0"/>
              <a:t>single layer of flat cells with disc-shaped nuclei</a:t>
            </a:r>
            <a:endParaRPr lang="tr-TR" dirty="0"/>
          </a:p>
          <a:p>
            <a:pPr lvl="1"/>
            <a:r>
              <a:rPr lang="en-US" dirty="0"/>
              <a:t>are very thin and sensitive, easily damaged</a:t>
            </a:r>
          </a:p>
          <a:p>
            <a:pPr eaLnBrk="1" hangingPunct="1"/>
            <a:r>
              <a:rPr lang="en-US" dirty="0"/>
              <a:t>Special types </a:t>
            </a:r>
          </a:p>
          <a:p>
            <a:pPr lvl="1" eaLnBrk="1" hangingPunct="1"/>
            <a:r>
              <a:rPr lang="en-US" dirty="0"/>
              <a:t>Endothelium (inner covering) </a:t>
            </a:r>
          </a:p>
          <a:p>
            <a:pPr lvl="2" eaLnBrk="1" hangingPunct="1"/>
            <a:r>
              <a:rPr lang="en-US" dirty="0"/>
              <a:t>slick lining of hollow organs</a:t>
            </a:r>
          </a:p>
          <a:p>
            <a:pPr lvl="1" eaLnBrk="1" hangingPunct="1"/>
            <a:r>
              <a:rPr lang="en-US" dirty="0" err="1"/>
              <a:t>Mesothelium</a:t>
            </a:r>
            <a:r>
              <a:rPr lang="en-US" dirty="0"/>
              <a:t> (middle covering) </a:t>
            </a:r>
          </a:p>
          <a:p>
            <a:pPr lvl="2" eaLnBrk="1" hangingPunct="1"/>
            <a:r>
              <a:rPr lang="en-US" dirty="0"/>
              <a:t>Lines peritoneal, pleural, and pericardial cavities </a:t>
            </a:r>
          </a:p>
          <a:p>
            <a:pPr lvl="2" eaLnBrk="1" hangingPunct="1"/>
            <a:r>
              <a:rPr lang="en-US" dirty="0"/>
              <a:t>Covers visceral organs of those cavities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/>
          <a:lstStyle/>
          <a:p>
            <a:pPr eaLnBrk="1" hangingPunct="1"/>
            <a:r>
              <a:rPr lang="en-US" sz="3600"/>
              <a:t>Simple Squamous Epithelium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534400" cy="49101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Function 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Passage of materials by passive diffusion and filtration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Secretes lubricating substances in serosae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Location 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Renal corpuscles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Alveoli of lungs 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Lining of heart, blood and lymphatic vessels</a:t>
            </a:r>
          </a:p>
          <a:p>
            <a:pPr lvl="1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/>
              <a:t>Lining of ventral body cavity (serosae)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9" name="Picture 5" descr="1-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645" b="8263"/>
          <a:stretch>
            <a:fillRect/>
          </a:stretch>
        </p:blipFill>
        <p:spPr>
          <a:xfrm>
            <a:off x="107950" y="115888"/>
            <a:ext cx="8964613" cy="6035675"/>
          </a:xfrm>
          <a:noFill/>
          <a:ln/>
        </p:spPr>
      </p:pic>
      <p:sp>
        <p:nvSpPr>
          <p:cNvPr id="216073" name="Rectangle 9"/>
          <p:cNvSpPr>
            <a:spLocks noChangeArrowheads="1"/>
          </p:cNvSpPr>
          <p:nvPr/>
        </p:nvSpPr>
        <p:spPr bwMode="auto">
          <a:xfrm>
            <a:off x="179388" y="6272213"/>
            <a:ext cx="74337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dirty="0" err="1"/>
              <a:t>Simple</a:t>
            </a:r>
            <a:r>
              <a:rPr lang="tr-TR" dirty="0"/>
              <a:t> </a:t>
            </a:r>
            <a:r>
              <a:rPr lang="tr-TR" dirty="0" err="1"/>
              <a:t>squamous</a:t>
            </a:r>
            <a:r>
              <a:rPr lang="tr-TR" dirty="0"/>
              <a:t> </a:t>
            </a:r>
            <a:r>
              <a:rPr lang="en-US" dirty="0"/>
              <a:t>epithelium from the surface (</a:t>
            </a:r>
            <a:r>
              <a:rPr lang="en-US" dirty="0" err="1"/>
              <a:t>Mesothelium</a:t>
            </a:r>
            <a:r>
              <a:rPr lang="en-US" dirty="0"/>
              <a:t>) (Silver painting)</a:t>
            </a:r>
            <a:endParaRPr lang="tr-TR" dirty="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3" name="Rectangle 3"/>
          <p:cNvSpPr>
            <a:spLocks noChangeArrowheads="1"/>
          </p:cNvSpPr>
          <p:nvPr/>
        </p:nvSpPr>
        <p:spPr bwMode="auto">
          <a:xfrm>
            <a:off x="2166938" y="1914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96962" name="Picture 2" descr="http://www.udel.edu/Biology/Wags/wagart/modelspage/nephron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 rot="-16200000">
            <a:off x="1004888" y="1450975"/>
            <a:ext cx="6434138" cy="4052887"/>
          </a:xfrm>
          <a:prstGeom prst="rect">
            <a:avLst/>
          </a:prstGeom>
          <a:noFill/>
        </p:spPr>
      </p:pic>
      <p:sp>
        <p:nvSpPr>
          <p:cNvPr id="296965" name="Text Box 5"/>
          <p:cNvSpPr txBox="1">
            <a:spLocks noChangeArrowheads="1"/>
          </p:cNvSpPr>
          <p:nvPr/>
        </p:nvSpPr>
        <p:spPr bwMode="auto">
          <a:xfrm>
            <a:off x="103188" y="5751513"/>
            <a:ext cx="1943100" cy="711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009900"/>
                </a:solidFill>
                <a:latin typeface="Arial" charset="0"/>
              </a:rPr>
              <a:t>Böbrek  </a:t>
            </a:r>
          </a:p>
          <a:p>
            <a:pPr algn="ctr"/>
            <a:r>
              <a:rPr lang="tr-TR" b="1">
                <a:solidFill>
                  <a:srgbClr val="009900"/>
                </a:solidFill>
                <a:latin typeface="Arial" charset="0"/>
              </a:rPr>
              <a:t>Nefron şeması</a:t>
            </a:r>
          </a:p>
        </p:txBody>
      </p:sp>
      <p:sp>
        <p:nvSpPr>
          <p:cNvPr id="296968" name="Text Box 8"/>
          <p:cNvSpPr txBox="1">
            <a:spLocks noChangeArrowheads="1"/>
          </p:cNvSpPr>
          <p:nvPr/>
        </p:nvSpPr>
        <p:spPr bwMode="auto">
          <a:xfrm>
            <a:off x="3541713" y="287338"/>
            <a:ext cx="9731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400" b="1">
                <a:solidFill>
                  <a:srgbClr val="FFFF99"/>
                </a:solidFill>
                <a:latin typeface="Arial" charset="0"/>
              </a:rPr>
              <a:t>Bowman </a:t>
            </a:r>
          </a:p>
          <a:p>
            <a:r>
              <a:rPr lang="tr-TR" sz="1400" b="1">
                <a:solidFill>
                  <a:srgbClr val="FFFF99"/>
                </a:solidFill>
                <a:latin typeface="Arial" charset="0"/>
              </a:rPr>
              <a:t>kapsülü</a:t>
            </a:r>
          </a:p>
        </p:txBody>
      </p:sp>
      <p:sp>
        <p:nvSpPr>
          <p:cNvPr id="296969" name="Text Box 9"/>
          <p:cNvSpPr txBox="1">
            <a:spLocks noChangeArrowheads="1"/>
          </p:cNvSpPr>
          <p:nvPr/>
        </p:nvSpPr>
        <p:spPr bwMode="auto">
          <a:xfrm>
            <a:off x="3981450" y="6326188"/>
            <a:ext cx="1382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600" b="1">
                <a:solidFill>
                  <a:srgbClr val="FFFF99"/>
                </a:solidFill>
                <a:latin typeface="Arial" charset="0"/>
              </a:rPr>
              <a:t>Henle ilmeği</a:t>
            </a:r>
          </a:p>
        </p:txBody>
      </p:sp>
      <p:sp>
        <p:nvSpPr>
          <p:cNvPr id="296970" name="Text Box 10"/>
          <p:cNvSpPr txBox="1">
            <a:spLocks noChangeArrowheads="1"/>
          </p:cNvSpPr>
          <p:nvPr/>
        </p:nvSpPr>
        <p:spPr bwMode="auto">
          <a:xfrm>
            <a:off x="971550" y="4083050"/>
            <a:ext cx="1238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Toplayıcı </a:t>
            </a:r>
          </a:p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 kanal</a:t>
            </a:r>
          </a:p>
        </p:txBody>
      </p:sp>
      <p:sp>
        <p:nvSpPr>
          <p:cNvPr id="296973" name="Text Box 13"/>
          <p:cNvSpPr txBox="1">
            <a:spLocks noChangeArrowheads="1"/>
          </p:cNvSpPr>
          <p:nvPr/>
        </p:nvSpPr>
        <p:spPr bwMode="auto">
          <a:xfrm>
            <a:off x="4859338" y="3548063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200">
                <a:solidFill>
                  <a:srgbClr val="FFFF99"/>
                </a:solidFill>
                <a:latin typeface="Arial" charset="0"/>
              </a:rPr>
              <a:t>İnen dalgalı kanal</a:t>
            </a:r>
          </a:p>
          <a:p>
            <a:r>
              <a:rPr lang="tr-TR" sz="1200">
                <a:solidFill>
                  <a:srgbClr val="FFFF99"/>
                </a:solidFill>
                <a:latin typeface="Arial" charset="0"/>
              </a:rPr>
              <a:t>(Proksimal tüpçük)</a:t>
            </a:r>
          </a:p>
        </p:txBody>
      </p:sp>
      <p:sp>
        <p:nvSpPr>
          <p:cNvPr id="296974" name="Text Box 14"/>
          <p:cNvSpPr txBox="1">
            <a:spLocks noChangeArrowheads="1"/>
          </p:cNvSpPr>
          <p:nvPr/>
        </p:nvSpPr>
        <p:spPr bwMode="auto">
          <a:xfrm>
            <a:off x="2916238" y="3548063"/>
            <a:ext cx="1512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tr-TR" sz="1200" dirty="0">
                <a:solidFill>
                  <a:srgbClr val="FFFF99"/>
                </a:solidFill>
                <a:latin typeface="Arial" charset="0"/>
              </a:rPr>
              <a:t>Çıkan dalgalı kanal</a:t>
            </a:r>
          </a:p>
          <a:p>
            <a:pPr algn="r"/>
            <a:r>
              <a:rPr lang="tr-TR" sz="1200" dirty="0">
                <a:solidFill>
                  <a:srgbClr val="FFFF99"/>
                </a:solidFill>
                <a:latin typeface="Arial" charset="0"/>
              </a:rPr>
              <a:t> (</a:t>
            </a:r>
            <a:r>
              <a:rPr lang="tr-TR" sz="1200" dirty="0" err="1">
                <a:solidFill>
                  <a:srgbClr val="FFFF99"/>
                </a:solidFill>
                <a:latin typeface="Arial" charset="0"/>
              </a:rPr>
              <a:t>Distal</a:t>
            </a:r>
            <a:r>
              <a:rPr lang="tr-TR" sz="1200" dirty="0">
                <a:solidFill>
                  <a:srgbClr val="FFFF99"/>
                </a:solidFill>
                <a:latin typeface="Arial" charset="0"/>
              </a:rPr>
              <a:t> tüpçük)</a:t>
            </a:r>
          </a:p>
        </p:txBody>
      </p:sp>
      <p:sp>
        <p:nvSpPr>
          <p:cNvPr id="296976" name="Line 16"/>
          <p:cNvSpPr>
            <a:spLocks noChangeShapeType="1"/>
          </p:cNvSpPr>
          <p:nvPr/>
        </p:nvSpPr>
        <p:spPr bwMode="auto">
          <a:xfrm flipV="1">
            <a:off x="2195513" y="4365625"/>
            <a:ext cx="503237" cy="0"/>
          </a:xfrm>
          <a:prstGeom prst="line">
            <a:avLst/>
          </a:prstGeom>
          <a:noFill/>
          <a:ln w="5715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6977" name="Line 17"/>
          <p:cNvSpPr>
            <a:spLocks noChangeShapeType="1"/>
          </p:cNvSpPr>
          <p:nvPr/>
        </p:nvSpPr>
        <p:spPr bwMode="auto">
          <a:xfrm flipH="1">
            <a:off x="4427538" y="1052513"/>
            <a:ext cx="1800225" cy="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6978" name="Text Box 18"/>
          <p:cNvSpPr txBox="1">
            <a:spLocks noChangeArrowheads="1"/>
          </p:cNvSpPr>
          <p:nvPr/>
        </p:nvSpPr>
        <p:spPr bwMode="auto">
          <a:xfrm>
            <a:off x="6248400" y="692150"/>
            <a:ext cx="149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Tek tabakalı</a:t>
            </a:r>
          </a:p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 yassı epitel</a:t>
            </a:r>
          </a:p>
        </p:txBody>
      </p:sp>
      <p:sp>
        <p:nvSpPr>
          <p:cNvPr id="296979" name="Line 19"/>
          <p:cNvSpPr>
            <a:spLocks noChangeShapeType="1"/>
          </p:cNvSpPr>
          <p:nvPr/>
        </p:nvSpPr>
        <p:spPr bwMode="auto">
          <a:xfrm flipH="1">
            <a:off x="4572000" y="2852738"/>
            <a:ext cx="1655763" cy="71437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6980" name="Line 20"/>
          <p:cNvSpPr>
            <a:spLocks noChangeShapeType="1"/>
          </p:cNvSpPr>
          <p:nvPr/>
        </p:nvSpPr>
        <p:spPr bwMode="auto">
          <a:xfrm flipH="1">
            <a:off x="4859338" y="2852738"/>
            <a:ext cx="1368425" cy="360362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6981" name="Text Box 21"/>
          <p:cNvSpPr txBox="1">
            <a:spLocks noChangeArrowheads="1"/>
          </p:cNvSpPr>
          <p:nvPr/>
        </p:nvSpPr>
        <p:spPr bwMode="auto">
          <a:xfrm>
            <a:off x="6235700" y="2500313"/>
            <a:ext cx="1504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Tek tabakalı</a:t>
            </a:r>
          </a:p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 kübik epitel</a:t>
            </a:r>
          </a:p>
        </p:txBody>
      </p:sp>
      <p:sp>
        <p:nvSpPr>
          <p:cNvPr id="296982" name="Text Box 22"/>
          <p:cNvSpPr txBox="1">
            <a:spLocks noChangeArrowheads="1"/>
          </p:cNvSpPr>
          <p:nvPr/>
        </p:nvSpPr>
        <p:spPr bwMode="auto">
          <a:xfrm>
            <a:off x="6248400" y="5235575"/>
            <a:ext cx="149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Tek tabakalı</a:t>
            </a:r>
          </a:p>
          <a:p>
            <a:r>
              <a:rPr lang="tr-TR" sz="1800" b="1">
                <a:solidFill>
                  <a:srgbClr val="009900"/>
                </a:solidFill>
                <a:latin typeface="Arial" charset="0"/>
              </a:rPr>
              <a:t> yassı epitel</a:t>
            </a:r>
          </a:p>
        </p:txBody>
      </p:sp>
      <p:sp>
        <p:nvSpPr>
          <p:cNvPr id="296983" name="Line 23"/>
          <p:cNvSpPr>
            <a:spLocks noChangeShapeType="1"/>
          </p:cNvSpPr>
          <p:nvPr/>
        </p:nvSpPr>
        <p:spPr bwMode="auto">
          <a:xfrm flipH="1">
            <a:off x="4572000" y="5516563"/>
            <a:ext cx="1655763" cy="0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6984" name="Line 24"/>
          <p:cNvSpPr>
            <a:spLocks noChangeShapeType="1"/>
          </p:cNvSpPr>
          <p:nvPr/>
        </p:nvSpPr>
        <p:spPr bwMode="auto">
          <a:xfrm flipH="1" flipV="1">
            <a:off x="4859338" y="5229225"/>
            <a:ext cx="1368425" cy="287338"/>
          </a:xfrm>
          <a:prstGeom prst="line">
            <a:avLst/>
          </a:prstGeom>
          <a:noFill/>
          <a:ln w="38100">
            <a:solidFill>
              <a:srgbClr val="CCFF33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chap8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61938"/>
            <a:ext cx="8208963" cy="6086475"/>
          </a:xfrm>
          <a:prstGeom prst="rect">
            <a:avLst/>
          </a:prstGeom>
          <a:noFill/>
          <a:ln w="9525">
            <a:solidFill>
              <a:srgbClr val="FF7C80"/>
            </a:solidFill>
            <a:miter lim="800000"/>
            <a:headEnd/>
            <a:tailEnd/>
          </a:ln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468313" y="6375400"/>
            <a:ext cx="8351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(Ok ucunda)  (Böbrek Bowman kapsülü)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2463800" y="2630488"/>
            <a:ext cx="255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FF66"/>
                </a:solidFill>
                <a:latin typeface="Arial" charset="0"/>
              </a:rPr>
              <a:t>Glomerulus yumağı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word "histology" comes from the combination of the Greek words</a:t>
            </a:r>
            <a:r>
              <a:rPr lang="en-US" b="1" dirty="0"/>
              <a:t> </a:t>
            </a:r>
            <a:r>
              <a:rPr lang="en-US" dirty="0"/>
              <a:t>, meaning "tissue", and</a:t>
            </a:r>
            <a:r>
              <a:rPr lang="en-US" b="1" dirty="0"/>
              <a:t> </a:t>
            </a:r>
            <a:r>
              <a:rPr lang="en-US" dirty="0"/>
              <a:t>which is sometimes translated as "-logia" and is a suffix generally used to denote the study of a subject or the branch of knowledge of a discipline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Renal_Corpuscle"/>
          <p:cNvPicPr>
            <a:picLocks noChangeAspect="1" noChangeArrowheads="1"/>
          </p:cNvPicPr>
          <p:nvPr/>
        </p:nvPicPr>
        <p:blipFill>
          <a:blip r:embed="rId2" cstate="print"/>
          <a:srcRect r="894"/>
          <a:stretch>
            <a:fillRect/>
          </a:stretch>
        </p:blipFill>
        <p:spPr bwMode="auto">
          <a:xfrm>
            <a:off x="179388" y="260350"/>
            <a:ext cx="8785225" cy="5818188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95288" y="6302375"/>
            <a:ext cx="806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(Böbrek Bowman kapsülü)</a:t>
            </a:r>
          </a:p>
        </p:txBody>
      </p:sp>
      <p:sp>
        <p:nvSpPr>
          <p:cNvPr id="19463" name="AutoShape 7"/>
          <p:cNvSpPr>
            <a:spLocks noChangeArrowheads="1"/>
          </p:cNvSpPr>
          <p:nvPr/>
        </p:nvSpPr>
        <p:spPr bwMode="auto">
          <a:xfrm rot="2239755">
            <a:off x="6588125" y="4449763"/>
            <a:ext cx="1079500" cy="419100"/>
          </a:xfrm>
          <a:prstGeom prst="rightArrow">
            <a:avLst>
              <a:gd name="adj1" fmla="val 18037"/>
              <a:gd name="adj2" fmla="val 63977"/>
            </a:avLst>
          </a:prstGeom>
          <a:solidFill>
            <a:srgbClr val="FF0066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 rot="-2054148">
            <a:off x="6948488" y="1700213"/>
            <a:ext cx="1079500" cy="419100"/>
          </a:xfrm>
          <a:prstGeom prst="rightArrow">
            <a:avLst>
              <a:gd name="adj1" fmla="val 18037"/>
              <a:gd name="adj2" fmla="val 63977"/>
            </a:avLst>
          </a:prstGeom>
          <a:solidFill>
            <a:srgbClr val="FF0066"/>
          </a:solidFill>
          <a:ln w="9525">
            <a:solidFill>
              <a:srgbClr val="6600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glom"/>
          <p:cNvPicPr>
            <a:picLocks noChangeAspect="1" noChangeArrowheads="1"/>
          </p:cNvPicPr>
          <p:nvPr/>
        </p:nvPicPr>
        <p:blipFill>
          <a:blip r:embed="rId2" cstate="print"/>
          <a:srcRect b="3252"/>
          <a:stretch>
            <a:fillRect/>
          </a:stretch>
        </p:blipFill>
        <p:spPr bwMode="auto">
          <a:xfrm>
            <a:off x="395288" y="188913"/>
            <a:ext cx="8424862" cy="6113462"/>
          </a:xfrm>
          <a:prstGeom prst="rect">
            <a:avLst/>
          </a:prstGeom>
          <a:noFill/>
          <a:ln w="9525">
            <a:solidFill>
              <a:srgbClr val="9900CC"/>
            </a:solidFill>
            <a:miter lim="800000"/>
            <a:headEnd/>
            <a:tailEnd/>
          </a:ln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735013" y="59690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tr-TR" sz="1800">
              <a:latin typeface="Arial" charset="0"/>
            </a:endParaRP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116013" y="6375400"/>
            <a:ext cx="7343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(Böbrek Bowman kapsülü)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6" name="Picture 4" descr="corp&amp;JGA"/>
          <p:cNvPicPr>
            <a:picLocks noChangeAspect="1" noChangeArrowheads="1"/>
          </p:cNvPicPr>
          <p:nvPr/>
        </p:nvPicPr>
        <p:blipFill>
          <a:blip r:embed="rId2" cstate="print"/>
          <a:srcRect b="1662"/>
          <a:stretch>
            <a:fillRect/>
          </a:stretch>
        </p:blipFill>
        <p:spPr bwMode="auto">
          <a:xfrm>
            <a:off x="250825" y="260350"/>
            <a:ext cx="8640763" cy="6046788"/>
          </a:xfrm>
          <a:prstGeom prst="rect">
            <a:avLst/>
          </a:prstGeom>
          <a:noFill/>
          <a:ln w="19050">
            <a:solidFill>
              <a:srgbClr val="660033"/>
            </a:solidFill>
            <a:miter lim="800000"/>
            <a:headEnd/>
            <a:tailEnd/>
          </a:ln>
        </p:spPr>
      </p:pic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684213" y="6375400"/>
            <a:ext cx="81359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(Böbrek Bowman kapsülü)</a:t>
            </a:r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>
            <a:off x="3348038" y="3933825"/>
            <a:ext cx="0" cy="790575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9880" name="Line 8"/>
          <p:cNvSpPr>
            <a:spLocks noChangeShapeType="1"/>
          </p:cNvSpPr>
          <p:nvPr/>
        </p:nvSpPr>
        <p:spPr bwMode="auto">
          <a:xfrm flipH="1" flipV="1">
            <a:off x="2700338" y="1844675"/>
            <a:ext cx="358775" cy="57785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 descr="corpuscle"/>
          <p:cNvPicPr>
            <a:picLocks noChangeAspect="1" noChangeArrowheads="1"/>
          </p:cNvPicPr>
          <p:nvPr/>
        </p:nvPicPr>
        <p:blipFill>
          <a:blip r:embed="rId2" cstate="print"/>
          <a:srcRect t="2232" b="1141"/>
          <a:stretch>
            <a:fillRect/>
          </a:stretch>
        </p:blipFill>
        <p:spPr bwMode="auto">
          <a:xfrm>
            <a:off x="179388" y="188913"/>
            <a:ext cx="8785225" cy="6048375"/>
          </a:xfrm>
          <a:prstGeom prst="rect">
            <a:avLst/>
          </a:prstGeom>
          <a:noFill/>
          <a:ln w="19050">
            <a:solidFill>
              <a:srgbClr val="FF7C80"/>
            </a:solidFill>
            <a:miter lim="800000"/>
            <a:headEnd/>
            <a:tailEnd/>
          </a:ln>
        </p:spPr>
      </p:pic>
      <p:sp>
        <p:nvSpPr>
          <p:cNvPr id="81927" name="Line 7"/>
          <p:cNvSpPr>
            <a:spLocks noChangeShapeType="1"/>
          </p:cNvSpPr>
          <p:nvPr/>
        </p:nvSpPr>
        <p:spPr bwMode="auto">
          <a:xfrm flipH="1" flipV="1">
            <a:off x="6084888" y="2205038"/>
            <a:ext cx="503237" cy="6477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1928" name="Line 8"/>
          <p:cNvSpPr>
            <a:spLocks noChangeShapeType="1"/>
          </p:cNvSpPr>
          <p:nvPr/>
        </p:nvSpPr>
        <p:spPr bwMode="auto">
          <a:xfrm flipH="1">
            <a:off x="5938838" y="2852738"/>
            <a:ext cx="684212" cy="14446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1929" name="Text Box 9"/>
          <p:cNvSpPr txBox="1">
            <a:spLocks noChangeArrowheads="1"/>
          </p:cNvSpPr>
          <p:nvPr/>
        </p:nvSpPr>
        <p:spPr bwMode="auto">
          <a:xfrm>
            <a:off x="950913" y="6127750"/>
            <a:ext cx="7653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tr-TR">
              <a:latin typeface="Monotype Corsiva" pitchFamily="66" charset="0"/>
            </a:endParaRPr>
          </a:p>
        </p:txBody>
      </p:sp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827088" y="6375400"/>
            <a:ext cx="7689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(Böbrek Bowman kapsülü)</a:t>
            </a:r>
          </a:p>
        </p:txBody>
      </p:sp>
      <p:sp>
        <p:nvSpPr>
          <p:cNvPr id="81931" name="Text Box 11"/>
          <p:cNvSpPr txBox="1">
            <a:spLocks noChangeArrowheads="1"/>
          </p:cNvSpPr>
          <p:nvPr/>
        </p:nvSpPr>
        <p:spPr bwMode="auto">
          <a:xfrm>
            <a:off x="2959100" y="3160713"/>
            <a:ext cx="145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800" b="1">
                <a:solidFill>
                  <a:srgbClr val="3333FF"/>
                </a:solidFill>
                <a:latin typeface="Arial" charset="0"/>
              </a:rPr>
              <a:t>Glomerulus</a:t>
            </a:r>
          </a:p>
          <a:p>
            <a:pPr algn="ctr"/>
            <a:r>
              <a:rPr lang="tr-TR" sz="1800" b="1">
                <a:solidFill>
                  <a:srgbClr val="3333FF"/>
                </a:solidFill>
                <a:latin typeface="Arial" charset="0"/>
              </a:rPr>
              <a:t>yumağı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maculadensa"/>
          <p:cNvPicPr>
            <a:picLocks noChangeAspect="1" noChangeArrowheads="1"/>
          </p:cNvPicPr>
          <p:nvPr/>
        </p:nvPicPr>
        <p:blipFill>
          <a:blip r:embed="rId2" cstate="print"/>
          <a:srcRect t="5917"/>
          <a:stretch>
            <a:fillRect/>
          </a:stretch>
        </p:blipFill>
        <p:spPr bwMode="auto">
          <a:xfrm>
            <a:off x="395288" y="188913"/>
            <a:ext cx="8166100" cy="61944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971550" y="6375400"/>
            <a:ext cx="754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(Böbrek Bowman kapsülü’nde)</a:t>
            </a:r>
          </a:p>
        </p:txBody>
      </p:sp>
      <p:sp>
        <p:nvSpPr>
          <p:cNvPr id="80906" name="AutoShape 10"/>
          <p:cNvSpPr>
            <a:spLocks noChangeArrowheads="1"/>
          </p:cNvSpPr>
          <p:nvPr/>
        </p:nvSpPr>
        <p:spPr bwMode="auto">
          <a:xfrm rot="-944370">
            <a:off x="7046913" y="4503738"/>
            <a:ext cx="649287" cy="1162050"/>
          </a:xfrm>
          <a:prstGeom prst="downArrow">
            <a:avLst>
              <a:gd name="adj1" fmla="val 30028"/>
              <a:gd name="adj2" fmla="val 46508"/>
            </a:avLst>
          </a:prstGeom>
          <a:solidFill>
            <a:srgbClr val="FFFF66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0907" name="AutoShape 11"/>
          <p:cNvSpPr>
            <a:spLocks noChangeArrowheads="1"/>
          </p:cNvSpPr>
          <p:nvPr/>
        </p:nvSpPr>
        <p:spPr bwMode="auto">
          <a:xfrm rot="516118">
            <a:off x="4211638" y="4508500"/>
            <a:ext cx="649287" cy="1162050"/>
          </a:xfrm>
          <a:prstGeom prst="downArrow">
            <a:avLst>
              <a:gd name="adj1" fmla="val 30028"/>
              <a:gd name="adj2" fmla="val 46508"/>
            </a:avLst>
          </a:prstGeom>
          <a:solidFill>
            <a:srgbClr val="FFFF66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medulla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0350"/>
            <a:ext cx="8856662" cy="5849938"/>
          </a:xfrm>
          <a:prstGeom prst="rect">
            <a:avLst/>
          </a:prstGeom>
          <a:noFill/>
          <a:ln w="12700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2679700" y="5897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tr-TR" sz="1800">
              <a:latin typeface="Arial" charset="0"/>
            </a:endParaRP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612775" y="6272213"/>
            <a:ext cx="7920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yassı epitel (Böbrek, Henle ilmeğinin ince kısmı)</a:t>
            </a:r>
          </a:p>
        </p:txBody>
      </p:sp>
      <p:sp>
        <p:nvSpPr>
          <p:cNvPr id="83982" name="Line 14"/>
          <p:cNvSpPr>
            <a:spLocks noChangeShapeType="1"/>
          </p:cNvSpPr>
          <p:nvPr/>
        </p:nvSpPr>
        <p:spPr bwMode="auto">
          <a:xfrm>
            <a:off x="4140200" y="3213100"/>
            <a:ext cx="1368425" cy="14398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3983" name="Line 15"/>
          <p:cNvSpPr>
            <a:spLocks noChangeShapeType="1"/>
          </p:cNvSpPr>
          <p:nvPr/>
        </p:nvSpPr>
        <p:spPr bwMode="auto">
          <a:xfrm flipH="1">
            <a:off x="3706813" y="3213100"/>
            <a:ext cx="288925" cy="5762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3984" name="Text Box 16"/>
          <p:cNvSpPr txBox="1">
            <a:spLocks noChangeArrowheads="1"/>
          </p:cNvSpPr>
          <p:nvPr/>
        </p:nvSpPr>
        <p:spPr bwMode="auto">
          <a:xfrm>
            <a:off x="2827338" y="2813050"/>
            <a:ext cx="2806700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cs typeface="Times New Roman" pitchFamily="18" charset="0"/>
              </a:rPr>
              <a:t>Tek tabakalı yassı epitel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epitel 2-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40" t="2371" r="3912" b="25932"/>
          <a:stretch>
            <a:fillRect/>
          </a:stretch>
        </p:blipFill>
        <p:spPr>
          <a:xfrm>
            <a:off x="360363" y="404813"/>
            <a:ext cx="8459787" cy="5699125"/>
          </a:xfrm>
          <a:noFill/>
          <a:ln>
            <a:solidFill>
              <a:srgbClr val="000099"/>
            </a:solidFill>
          </a:ln>
        </p:spPr>
      </p:pic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1166813" y="60880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tr-TR">
              <a:latin typeface="Monotype Corsiva" pitchFamily="66" charset="0"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633413" y="6211888"/>
            <a:ext cx="8120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Mezotelyumdaki tek tabakalı yassı epitelin (Ok) TEM’de görünüşü.</a:t>
            </a:r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6443663" y="5084763"/>
            <a:ext cx="1584325" cy="431800"/>
          </a:xfrm>
          <a:prstGeom prst="wedgeRectCallout">
            <a:avLst>
              <a:gd name="adj1" fmla="val -75051"/>
              <a:gd name="adj2" fmla="val 90440"/>
            </a:avLst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tr-TR" sz="1200" b="1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6450013" y="5180013"/>
            <a:ext cx="1585912" cy="3365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600" b="1">
                <a:latin typeface="Arial" charset="0"/>
              </a:rPr>
              <a:t>Kollagen teller</a:t>
            </a:r>
          </a:p>
        </p:txBody>
      </p:sp>
      <p:sp>
        <p:nvSpPr>
          <p:cNvPr id="91143" name="Line 7"/>
          <p:cNvSpPr>
            <a:spLocks noChangeShapeType="1"/>
          </p:cNvSpPr>
          <p:nvPr/>
        </p:nvSpPr>
        <p:spPr bwMode="auto">
          <a:xfrm flipH="1">
            <a:off x="6516688" y="763588"/>
            <a:ext cx="647700" cy="649287"/>
          </a:xfrm>
          <a:prstGeom prst="line">
            <a:avLst/>
          </a:prstGeom>
          <a:noFill/>
          <a:ln w="76200" cmpd="tri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1403350" y="3068638"/>
            <a:ext cx="2305050" cy="504825"/>
          </a:xfrm>
          <a:prstGeom prst="wave">
            <a:avLst>
              <a:gd name="adj1" fmla="val 13005"/>
              <a:gd name="adj2" fmla="val 0"/>
            </a:avLst>
          </a:prstGeom>
          <a:solidFill>
            <a:srgbClr val="FFFFCC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600" b="1">
                <a:latin typeface="Arial" charset="0"/>
              </a:rPr>
              <a:t>Bağ dokusu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6472238" y="1989138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rgbClr val="FF3300"/>
                </a:solidFill>
              </a:rPr>
              <a:t>Ç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/>
              <a:t>Simple </a:t>
            </a:r>
            <a:r>
              <a:rPr lang="en-US" sz="3600" dirty="0" err="1"/>
              <a:t>Cuboidal</a:t>
            </a:r>
            <a:r>
              <a:rPr lang="en-US" sz="3600" dirty="0"/>
              <a:t> Epithelium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7719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Description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single layer of cube-like cells with large, spherical central nuclei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Function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secretion and absorption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Location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kidney tubules, </a:t>
            </a:r>
            <a:r>
              <a:rPr lang="en-US" sz="2400" dirty="0" err="1"/>
              <a:t>secretory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portions of small glands, </a:t>
            </a:r>
            <a:br>
              <a:rPr lang="en-US" sz="2400" dirty="0"/>
            </a:br>
            <a:r>
              <a:rPr lang="en-US" sz="2400" dirty="0"/>
              <a:t>ovary &amp; thyroid follicles</a:t>
            </a:r>
          </a:p>
        </p:txBody>
      </p:sp>
      <p:pic>
        <p:nvPicPr>
          <p:cNvPr id="13319" name="Picture 7" descr="Simple Cuboidal Epithelium"/>
          <p:cNvPicPr>
            <a:picLocks noChangeAspect="1" noChangeArrowheads="1"/>
          </p:cNvPicPr>
          <p:nvPr/>
        </p:nvPicPr>
        <p:blipFill>
          <a:blip r:embed="rId2" cstate="print"/>
          <a:srcRect b="1210"/>
          <a:stretch>
            <a:fillRect/>
          </a:stretch>
        </p:blipFill>
        <p:spPr bwMode="auto">
          <a:xfrm>
            <a:off x="5575300" y="3148013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9" name="Rectangle 3"/>
          <p:cNvSpPr>
            <a:spLocks noChangeArrowheads="1"/>
          </p:cNvSpPr>
          <p:nvPr/>
        </p:nvSpPr>
        <p:spPr bwMode="auto">
          <a:xfrm>
            <a:off x="2024063" y="1985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75458" name="Picture 2" descr="http://science.tjc.edu/images/histology/06_combined.jpg"/>
          <p:cNvPicPr>
            <a:picLocks noChangeAspect="1" noChangeArrowheads="1"/>
          </p:cNvPicPr>
          <p:nvPr/>
        </p:nvPicPr>
        <p:blipFill>
          <a:blip r:embed="rId2" r:link="rId3" cstate="print"/>
          <a:srcRect t="7646"/>
          <a:stretch>
            <a:fillRect/>
          </a:stretch>
        </p:blipFill>
        <p:spPr bwMode="auto">
          <a:xfrm>
            <a:off x="228600" y="1066800"/>
            <a:ext cx="8763000" cy="4583113"/>
          </a:xfrm>
          <a:prstGeom prst="rect">
            <a:avLst/>
          </a:prstGeom>
          <a:noFill/>
        </p:spPr>
      </p:pic>
      <p:sp>
        <p:nvSpPr>
          <p:cNvPr id="275460" name="Text Box 4"/>
          <p:cNvSpPr txBox="1">
            <a:spLocks noChangeArrowheads="1"/>
          </p:cNvSpPr>
          <p:nvPr/>
        </p:nvSpPr>
        <p:spPr bwMode="auto">
          <a:xfrm>
            <a:off x="2819400" y="6019800"/>
            <a:ext cx="3687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solidFill>
                  <a:schemeClr val="accent2"/>
                </a:solidFill>
                <a:latin typeface="Arial" charset="0"/>
              </a:rPr>
              <a:t>Tek tabakalı kübik epitel</a:t>
            </a:r>
          </a:p>
        </p:txBody>
      </p:sp>
      <p:sp>
        <p:nvSpPr>
          <p:cNvPr id="275461" name="Line 5"/>
          <p:cNvSpPr>
            <a:spLocks noChangeShapeType="1"/>
          </p:cNvSpPr>
          <p:nvPr/>
        </p:nvSpPr>
        <p:spPr bwMode="auto">
          <a:xfrm flipH="1" flipV="1">
            <a:off x="1676400" y="3733800"/>
            <a:ext cx="2476500" cy="2286000"/>
          </a:xfrm>
          <a:prstGeom prst="line">
            <a:avLst/>
          </a:prstGeom>
          <a:noFill/>
          <a:ln w="63500">
            <a:solidFill>
              <a:srgbClr val="3333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75462" name="Line 6"/>
          <p:cNvSpPr>
            <a:spLocks noChangeShapeType="1"/>
          </p:cNvSpPr>
          <p:nvPr/>
        </p:nvSpPr>
        <p:spPr bwMode="auto">
          <a:xfrm flipV="1">
            <a:off x="4114800" y="3733800"/>
            <a:ext cx="1828800" cy="2286000"/>
          </a:xfrm>
          <a:prstGeom prst="line">
            <a:avLst/>
          </a:prstGeom>
          <a:noFill/>
          <a:ln w="63500">
            <a:solidFill>
              <a:srgbClr val="3333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1738313" y="2176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76482" name="Picture 2" descr="http://science.tjc.edu/images/histology/03_combined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50825" y="1066800"/>
            <a:ext cx="8624888" cy="3811588"/>
          </a:xfrm>
          <a:prstGeom prst="rect">
            <a:avLst/>
          </a:prstGeom>
          <a:noFill/>
        </p:spPr>
      </p:pic>
      <p:sp>
        <p:nvSpPr>
          <p:cNvPr id="276484" name="Text Box 4"/>
          <p:cNvSpPr txBox="1">
            <a:spLocks noChangeArrowheads="1"/>
          </p:cNvSpPr>
          <p:nvPr/>
        </p:nvSpPr>
        <p:spPr bwMode="auto">
          <a:xfrm>
            <a:off x="827088" y="5467350"/>
            <a:ext cx="7283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400">
                <a:latin typeface="Arial" charset="0"/>
              </a:rPr>
              <a:t>Tek tabakalı yassı epitel ve tek tabakalı kübik epitel, </a:t>
            </a:r>
          </a:p>
          <a:p>
            <a:pPr algn="ctr"/>
            <a:r>
              <a:rPr lang="tr-TR" sz="2400">
                <a:latin typeface="Arial" charset="0"/>
              </a:rPr>
              <a:t>Böbrek enine kesit.</a:t>
            </a:r>
          </a:p>
        </p:txBody>
      </p:sp>
      <p:sp>
        <p:nvSpPr>
          <p:cNvPr id="276485" name="Line 5"/>
          <p:cNvSpPr>
            <a:spLocks noChangeShapeType="1"/>
          </p:cNvSpPr>
          <p:nvPr/>
        </p:nvSpPr>
        <p:spPr bwMode="auto">
          <a:xfrm flipV="1">
            <a:off x="214313" y="4221163"/>
            <a:ext cx="612775" cy="490537"/>
          </a:xfrm>
          <a:prstGeom prst="line">
            <a:avLst/>
          </a:prstGeom>
          <a:noFill/>
          <a:ln w="76200">
            <a:solidFill>
              <a:srgbClr val="FFFF66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76486" name="Line 6"/>
          <p:cNvSpPr>
            <a:spLocks noChangeShapeType="1"/>
          </p:cNvSpPr>
          <p:nvPr/>
        </p:nvSpPr>
        <p:spPr bwMode="auto">
          <a:xfrm flipV="1">
            <a:off x="827088" y="2924175"/>
            <a:ext cx="431800" cy="44450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0788" y="-30297"/>
            <a:ext cx="8229600" cy="1143000"/>
          </a:xfrm>
        </p:spPr>
        <p:txBody>
          <a:bodyPr/>
          <a:lstStyle/>
          <a:p>
            <a:r>
              <a:rPr lang="en-US" dirty="0"/>
              <a:t>Tissue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12704"/>
            <a:ext cx="8712968" cy="54126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Human’s body consists of billions of cells. </a:t>
            </a:r>
          </a:p>
          <a:p>
            <a:r>
              <a:rPr lang="en-US" dirty="0"/>
              <a:t>In biology, </a:t>
            </a:r>
            <a:r>
              <a:rPr lang="en-US" b="1" dirty="0"/>
              <a:t>tissue</a:t>
            </a:r>
            <a:r>
              <a:rPr lang="en-US" dirty="0"/>
              <a:t> is a cellular organizational level between cells and a complete organ. </a:t>
            </a:r>
            <a:endParaRPr lang="tr-TR" dirty="0"/>
          </a:p>
          <a:p>
            <a:r>
              <a:rPr lang="en-US" dirty="0"/>
              <a:t>A tissue is a collection of </a:t>
            </a:r>
            <a:r>
              <a:rPr lang="en-US" b="1" dirty="0"/>
              <a:t>cells</a:t>
            </a:r>
            <a:r>
              <a:rPr lang="en-US" dirty="0"/>
              <a:t> and </a:t>
            </a:r>
            <a:r>
              <a:rPr lang="en-US" b="1" dirty="0"/>
              <a:t>noncellular structures</a:t>
            </a:r>
            <a:r>
              <a:rPr lang="en-US" dirty="0"/>
              <a:t>, which have the similar origin, structure and carry out a specific function </a:t>
            </a:r>
            <a:endParaRPr lang="tr-TR" dirty="0"/>
          </a:p>
          <a:p>
            <a:r>
              <a:rPr lang="en-US" dirty="0"/>
              <a:t>Organs are  formed by groups of tissues </a:t>
            </a:r>
          </a:p>
          <a:p>
            <a:r>
              <a:rPr lang="en-US" dirty="0"/>
              <a:t>Most organs are complex groups of different tissue types. </a:t>
            </a:r>
            <a:endParaRPr lang="tr-TR" dirty="0"/>
          </a:p>
          <a:p>
            <a:r>
              <a:rPr lang="en-US" dirty="0"/>
              <a:t>An organism is composed of organs that are grouped together and functionally integrated.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hap8_2"/>
          <p:cNvPicPr>
            <a:picLocks noChangeAspect="1" noChangeArrowheads="1"/>
          </p:cNvPicPr>
          <p:nvPr/>
        </p:nvPicPr>
        <p:blipFill>
          <a:blip r:embed="rId2" cstate="print"/>
          <a:srcRect b="11249"/>
          <a:stretch>
            <a:fillRect/>
          </a:stretch>
        </p:blipFill>
        <p:spPr bwMode="auto">
          <a:xfrm>
            <a:off x="323850" y="885825"/>
            <a:ext cx="8594725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41338" y="5589588"/>
            <a:ext cx="8207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kübik epitel (Enine ve boyuna kesit) </a:t>
            </a: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 rot="-48600000">
            <a:off x="5976938" y="2095500"/>
            <a:ext cx="719137" cy="360363"/>
          </a:xfrm>
          <a:prstGeom prst="notchedRightArrow">
            <a:avLst>
              <a:gd name="adj1" fmla="val 20880"/>
              <a:gd name="adj2" fmla="val 50111"/>
            </a:avLst>
          </a:prstGeom>
          <a:solidFill>
            <a:srgbClr val="99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 rot="-16200000">
            <a:off x="6985000" y="2817813"/>
            <a:ext cx="719138" cy="360362"/>
          </a:xfrm>
          <a:prstGeom prst="notchedRightArrow">
            <a:avLst>
              <a:gd name="adj1" fmla="val 20880"/>
              <a:gd name="adj2" fmla="val 50112"/>
            </a:avLst>
          </a:prstGeom>
          <a:solidFill>
            <a:srgbClr val="99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6392" name="AutoShape 8"/>
          <p:cNvSpPr>
            <a:spLocks noChangeArrowheads="1"/>
          </p:cNvSpPr>
          <p:nvPr/>
        </p:nvSpPr>
        <p:spPr bwMode="auto">
          <a:xfrm rot="-16200000">
            <a:off x="1512888" y="3176587"/>
            <a:ext cx="719138" cy="360363"/>
          </a:xfrm>
          <a:prstGeom prst="notchedRightArrow">
            <a:avLst>
              <a:gd name="adj1" fmla="val 20880"/>
              <a:gd name="adj2" fmla="val 50112"/>
            </a:avLst>
          </a:prstGeom>
          <a:solidFill>
            <a:srgbClr val="9966FF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3"/>
          <p:cNvSpPr>
            <a:spLocks noChangeArrowheads="1"/>
          </p:cNvSpPr>
          <p:nvPr/>
        </p:nvSpPr>
        <p:spPr bwMode="auto">
          <a:xfrm>
            <a:off x="1828800" y="2276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77506" name="Picture 2" descr="http://science.tjc.edu/images/histology/05_combined.jpg"/>
          <p:cNvPicPr>
            <a:picLocks noChangeAspect="1" noChangeArrowheads="1"/>
          </p:cNvPicPr>
          <p:nvPr/>
        </p:nvPicPr>
        <p:blipFill>
          <a:blip r:embed="rId2" r:link="rId3" cstate="print"/>
          <a:srcRect t="9744"/>
          <a:stretch>
            <a:fillRect/>
          </a:stretch>
        </p:blipFill>
        <p:spPr bwMode="auto">
          <a:xfrm>
            <a:off x="152400" y="1524000"/>
            <a:ext cx="8839200" cy="3352800"/>
          </a:xfrm>
          <a:prstGeom prst="rect">
            <a:avLst/>
          </a:prstGeom>
          <a:noFill/>
        </p:spPr>
      </p:pic>
      <p:sp>
        <p:nvSpPr>
          <p:cNvPr id="277508" name="Text Box 4"/>
          <p:cNvSpPr txBox="1">
            <a:spLocks noChangeArrowheads="1"/>
          </p:cNvSpPr>
          <p:nvPr/>
        </p:nvSpPr>
        <p:spPr bwMode="auto">
          <a:xfrm>
            <a:off x="838200" y="5715000"/>
            <a:ext cx="7140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latin typeface="Arial" charset="0"/>
              </a:rPr>
              <a:t>Tek tabakalı kübik epitel, boyuna kesit (Böbrek).</a:t>
            </a:r>
          </a:p>
        </p:txBody>
      </p:sp>
      <p:sp>
        <p:nvSpPr>
          <p:cNvPr id="277509" name="Text Box 5"/>
          <p:cNvSpPr txBox="1">
            <a:spLocks noChangeArrowheads="1"/>
          </p:cNvSpPr>
          <p:nvPr/>
        </p:nvSpPr>
        <p:spPr bwMode="auto">
          <a:xfrm>
            <a:off x="4724400" y="3021013"/>
            <a:ext cx="1524000" cy="581025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tr-TR"/>
              <a:t> Bazal           </a:t>
            </a:r>
          </a:p>
          <a:p>
            <a:pPr>
              <a:lnSpc>
                <a:spcPct val="80000"/>
              </a:lnSpc>
            </a:pPr>
            <a:r>
              <a:rPr lang="tr-TR"/>
              <a:t> lamina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kid1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60350"/>
            <a:ext cx="78486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619250" y="6302375"/>
            <a:ext cx="5761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Tek tabakalı kübik epitel (İnsan böbreği)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4427538" y="3644900"/>
            <a:ext cx="1081087" cy="431800"/>
          </a:xfrm>
          <a:prstGeom prst="notchedRightArrow">
            <a:avLst>
              <a:gd name="adj1" fmla="val 29407"/>
              <a:gd name="adj2" fmla="val 7904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 rot="-10800000">
            <a:off x="4140200" y="2276475"/>
            <a:ext cx="1081088" cy="431800"/>
          </a:xfrm>
          <a:prstGeom prst="notchedRightArrow">
            <a:avLst>
              <a:gd name="adj1" fmla="val 29407"/>
              <a:gd name="adj2" fmla="val 7904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kübik e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60350"/>
            <a:ext cx="7561263" cy="6008688"/>
          </a:xfrm>
          <a:prstGeom prst="rect">
            <a:avLst/>
          </a:prstGeom>
          <a:noFill/>
          <a:ln w="38100" cmpd="dbl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411413" y="6345238"/>
            <a:ext cx="5040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kübik epitel (x 400)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414963" y="278130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tr-TR">
              <a:latin typeface="Monotype Corsiva" pitchFamily="66" charset="0"/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5435600" y="2420938"/>
            <a:ext cx="2089150" cy="727075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Aft>
                <a:spcPct val="5000"/>
              </a:spcAft>
            </a:pPr>
            <a:r>
              <a:rPr lang="tr-TR">
                <a:latin typeface="Arial Unicode MS" pitchFamily="34" charset="-128"/>
                <a:cs typeface="Times New Roman" pitchFamily="18" charset="0"/>
              </a:rPr>
              <a:t>Tek tabakalı </a:t>
            </a:r>
          </a:p>
          <a:p>
            <a:pPr algn="ctr">
              <a:spcAft>
                <a:spcPct val="5000"/>
              </a:spcAft>
            </a:pPr>
            <a:r>
              <a:rPr lang="tr-TR">
                <a:latin typeface="Arial Unicode MS" pitchFamily="34" charset="-128"/>
                <a:cs typeface="Times New Roman" pitchFamily="18" charset="0"/>
              </a:rPr>
              <a:t>kübik epitel 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ubule_simpcuboidal"/>
          <p:cNvPicPr>
            <a:picLocks noChangeAspect="1" noChangeArrowheads="1"/>
          </p:cNvPicPr>
          <p:nvPr/>
        </p:nvPicPr>
        <p:blipFill>
          <a:blip r:embed="rId2" cstate="print"/>
          <a:srcRect b="1756"/>
          <a:stretch>
            <a:fillRect/>
          </a:stretch>
        </p:blipFill>
        <p:spPr bwMode="auto">
          <a:xfrm>
            <a:off x="107950" y="260350"/>
            <a:ext cx="8964613" cy="575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11188" y="6157913"/>
            <a:ext cx="80851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kübik epitel (Böbrek kanallarında)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5580063" y="1844675"/>
            <a:ext cx="1368425" cy="576263"/>
          </a:xfrm>
          <a:prstGeom prst="notchedRightArrow">
            <a:avLst>
              <a:gd name="adj1" fmla="val 24519"/>
              <a:gd name="adj2" fmla="val 46559"/>
            </a:avLst>
          </a:prstGeom>
          <a:solidFill>
            <a:srgbClr val="3399FF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2411413" y="3429000"/>
            <a:ext cx="1368425" cy="576263"/>
          </a:xfrm>
          <a:prstGeom prst="notchedRightArrow">
            <a:avLst>
              <a:gd name="adj1" fmla="val 24519"/>
              <a:gd name="adj2" fmla="val 46559"/>
            </a:avLst>
          </a:prstGeom>
          <a:solidFill>
            <a:srgbClr val="3399FF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1" name="Rectangle 3"/>
          <p:cNvSpPr>
            <a:spLocks noChangeArrowheads="1"/>
          </p:cNvSpPr>
          <p:nvPr/>
        </p:nvSpPr>
        <p:spPr bwMode="auto">
          <a:xfrm>
            <a:off x="2000250" y="2224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78530" name="Picture 2" descr="http://science.tjc.edu/images/histology/08_combined.jpg"/>
          <p:cNvPicPr>
            <a:picLocks noChangeAspect="1" noChangeArrowheads="1"/>
          </p:cNvPicPr>
          <p:nvPr/>
        </p:nvPicPr>
        <p:blipFill>
          <a:blip r:embed="rId2" r:link="rId3" cstate="print"/>
          <a:srcRect t="7362"/>
          <a:stretch>
            <a:fillRect/>
          </a:stretch>
        </p:blipFill>
        <p:spPr bwMode="auto">
          <a:xfrm>
            <a:off x="152400" y="1371600"/>
            <a:ext cx="8839200" cy="3835400"/>
          </a:xfrm>
          <a:prstGeom prst="rect">
            <a:avLst/>
          </a:prstGeom>
          <a:noFill/>
        </p:spPr>
      </p:pic>
      <p:sp>
        <p:nvSpPr>
          <p:cNvPr id="278532" name="Text Box 4"/>
          <p:cNvSpPr txBox="1">
            <a:spLocks noChangeArrowheads="1"/>
          </p:cNvSpPr>
          <p:nvPr/>
        </p:nvSpPr>
        <p:spPr bwMode="auto">
          <a:xfrm>
            <a:off x="1828800" y="5791200"/>
            <a:ext cx="551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latin typeface="Arial" charset="0"/>
              </a:rPr>
              <a:t>Tek tabakalı kübik epitel, enine kesit.</a:t>
            </a:r>
          </a:p>
        </p:txBody>
      </p:sp>
      <p:sp>
        <p:nvSpPr>
          <p:cNvPr id="278533" name="Line 5"/>
          <p:cNvSpPr>
            <a:spLocks noChangeShapeType="1"/>
          </p:cNvSpPr>
          <p:nvPr/>
        </p:nvSpPr>
        <p:spPr bwMode="auto">
          <a:xfrm flipV="1">
            <a:off x="4191000" y="4800600"/>
            <a:ext cx="14478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78534" name="Line 6"/>
          <p:cNvSpPr>
            <a:spLocks noChangeShapeType="1"/>
          </p:cNvSpPr>
          <p:nvPr/>
        </p:nvSpPr>
        <p:spPr bwMode="auto">
          <a:xfrm flipV="1">
            <a:off x="4191000" y="4876800"/>
            <a:ext cx="17526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thyroid"/>
          <p:cNvPicPr>
            <a:picLocks noChangeAspect="1" noChangeArrowheads="1"/>
          </p:cNvPicPr>
          <p:nvPr/>
        </p:nvPicPr>
        <p:blipFill>
          <a:blip r:embed="rId2" cstate="print"/>
          <a:srcRect b="835"/>
          <a:stretch>
            <a:fillRect/>
          </a:stretch>
        </p:blipFill>
        <p:spPr bwMode="auto">
          <a:xfrm>
            <a:off x="354013" y="549275"/>
            <a:ext cx="8466137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95288" y="6157913"/>
            <a:ext cx="8424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kübik epitel (Tiroit Bezi)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choroid"/>
          <p:cNvPicPr>
            <a:picLocks noChangeAspect="1" noChangeArrowheads="1"/>
          </p:cNvPicPr>
          <p:nvPr/>
        </p:nvPicPr>
        <p:blipFill>
          <a:blip r:embed="rId2" cstate="print"/>
          <a:srcRect l="1338" t="2625" r="893" b="1575"/>
          <a:stretch>
            <a:fillRect/>
          </a:stretch>
        </p:blipFill>
        <p:spPr bwMode="auto">
          <a:xfrm>
            <a:off x="322263" y="311150"/>
            <a:ext cx="8567737" cy="5710238"/>
          </a:xfrm>
          <a:prstGeom prst="rect">
            <a:avLst/>
          </a:prstGeom>
          <a:noFill/>
          <a:ln w="28575">
            <a:solidFill>
              <a:srgbClr val="993366"/>
            </a:solidFill>
            <a:miter lim="800000"/>
            <a:headEnd/>
            <a:tailEnd/>
          </a:ln>
        </p:spPr>
      </p:pic>
      <p:sp>
        <p:nvSpPr>
          <p:cNvPr id="84997" name="Text Box 5"/>
          <p:cNvSpPr txBox="1">
            <a:spLocks noChangeArrowheads="1"/>
          </p:cNvSpPr>
          <p:nvPr/>
        </p:nvSpPr>
        <p:spPr bwMode="auto">
          <a:xfrm>
            <a:off x="323850" y="6165850"/>
            <a:ext cx="8569325" cy="406400"/>
          </a:xfrm>
          <a:prstGeom prst="rect">
            <a:avLst/>
          </a:prstGeom>
          <a:noFill/>
          <a:ln w="9525">
            <a:solidFill>
              <a:srgbClr val="99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kübik epitel  (Koroid pleksus)               </a:t>
            </a:r>
          </a:p>
        </p:txBody>
      </p:sp>
      <p:sp>
        <p:nvSpPr>
          <p:cNvPr id="84998" name="Line 6"/>
          <p:cNvSpPr>
            <a:spLocks noChangeShapeType="1"/>
          </p:cNvSpPr>
          <p:nvPr/>
        </p:nvSpPr>
        <p:spPr bwMode="auto">
          <a:xfrm>
            <a:off x="2627313" y="908050"/>
            <a:ext cx="793750" cy="792163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4999" name="Line 7"/>
          <p:cNvSpPr>
            <a:spLocks noChangeShapeType="1"/>
          </p:cNvSpPr>
          <p:nvPr/>
        </p:nvSpPr>
        <p:spPr bwMode="auto">
          <a:xfrm>
            <a:off x="2627313" y="908050"/>
            <a:ext cx="431800" cy="1008063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5000" name="Line 8"/>
          <p:cNvSpPr>
            <a:spLocks noChangeShapeType="1"/>
          </p:cNvSpPr>
          <p:nvPr/>
        </p:nvSpPr>
        <p:spPr bwMode="auto">
          <a:xfrm flipH="1">
            <a:off x="2411413" y="908050"/>
            <a:ext cx="215900" cy="1225550"/>
          </a:xfrm>
          <a:prstGeom prst="line">
            <a:avLst/>
          </a:prstGeom>
          <a:noFill/>
          <a:ln w="19050">
            <a:solidFill>
              <a:srgbClr val="FF0066"/>
            </a:solidFill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epitel 2-4"/>
          <p:cNvPicPr>
            <a:picLocks noChangeAspect="1" noChangeArrowheads="1"/>
          </p:cNvPicPr>
          <p:nvPr/>
        </p:nvPicPr>
        <p:blipFill>
          <a:blip r:embed="rId2" cstate="print"/>
          <a:srcRect l="4497" t="1320" r="7043" b="23271"/>
          <a:stretch>
            <a:fillRect/>
          </a:stretch>
        </p:blipFill>
        <p:spPr bwMode="auto">
          <a:xfrm>
            <a:off x="468313" y="188913"/>
            <a:ext cx="8208962" cy="5695950"/>
          </a:xfrm>
          <a:prstGeom prst="rect">
            <a:avLst/>
          </a:prstGeom>
          <a:noFill/>
        </p:spPr>
      </p:pic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1217613" y="6067425"/>
            <a:ext cx="7048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kübik epitel (Pankreas kanalı) (H&amp;E) (x 350)  </a:t>
            </a:r>
          </a:p>
        </p:txBody>
      </p:sp>
      <p:sp>
        <p:nvSpPr>
          <p:cNvPr id="122884" name="AutoShape 4"/>
          <p:cNvSpPr>
            <a:spLocks noChangeArrowheads="1"/>
          </p:cNvSpPr>
          <p:nvPr/>
        </p:nvSpPr>
        <p:spPr bwMode="auto">
          <a:xfrm>
            <a:off x="7596188" y="3644900"/>
            <a:ext cx="914400" cy="609600"/>
          </a:xfrm>
          <a:prstGeom prst="wedgeRoundRectCallout">
            <a:avLst>
              <a:gd name="adj1" fmla="val -83509"/>
              <a:gd name="adj2" fmla="val 110417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tr-TR" sz="1600" b="1">
                <a:cs typeface="Times New Roman" pitchFamily="18" charset="0"/>
              </a:rPr>
              <a:t>Bağ dokusu</a:t>
            </a:r>
          </a:p>
        </p:txBody>
      </p:sp>
      <p:sp>
        <p:nvSpPr>
          <p:cNvPr id="122885" name="AutoShape 5"/>
          <p:cNvSpPr>
            <a:spLocks noChangeArrowheads="1"/>
          </p:cNvSpPr>
          <p:nvPr/>
        </p:nvSpPr>
        <p:spPr bwMode="auto">
          <a:xfrm>
            <a:off x="4953000" y="1268413"/>
            <a:ext cx="914400" cy="609600"/>
          </a:xfrm>
          <a:prstGeom prst="wedgeRoundRectCallout">
            <a:avLst>
              <a:gd name="adj1" fmla="val -83509"/>
              <a:gd name="adj2" fmla="val 110417"/>
              <a:gd name="adj3" fmla="val 16667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tr-TR" sz="1600" b="1">
                <a:cs typeface="Times New Roman" pitchFamily="18" charset="0"/>
              </a:rPr>
              <a:t>Kübik </a:t>
            </a:r>
          </a:p>
          <a:p>
            <a:pPr algn="ctr"/>
            <a:r>
              <a:rPr lang="tr-TR" sz="1600" b="1">
                <a:cs typeface="Times New Roman" pitchFamily="18" charset="0"/>
              </a:rPr>
              <a:t>Epitel </a:t>
            </a:r>
          </a:p>
        </p:txBody>
      </p:sp>
      <p:sp>
        <p:nvSpPr>
          <p:cNvPr id="122886" name="Text Box 6"/>
          <p:cNvSpPr txBox="1">
            <a:spLocks noChangeArrowheads="1"/>
          </p:cNvSpPr>
          <p:nvPr/>
        </p:nvSpPr>
        <p:spPr bwMode="auto">
          <a:xfrm>
            <a:off x="395288" y="3789363"/>
            <a:ext cx="1231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800" b="1" u="sng">
                <a:solidFill>
                  <a:schemeClr val="bg1"/>
                </a:solidFill>
              </a:rPr>
              <a:t>Asinar bez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epitel 2-5"/>
          <p:cNvPicPr>
            <a:picLocks noChangeAspect="1" noChangeArrowheads="1"/>
          </p:cNvPicPr>
          <p:nvPr/>
        </p:nvPicPr>
        <p:blipFill>
          <a:blip r:embed="rId2" cstate="print"/>
          <a:srcRect l="5522" t="1498" r="4243" b="23764"/>
          <a:stretch>
            <a:fillRect/>
          </a:stretch>
        </p:blipFill>
        <p:spPr bwMode="auto">
          <a:xfrm>
            <a:off x="323850" y="260350"/>
            <a:ext cx="8497888" cy="5722938"/>
          </a:xfrm>
          <a:prstGeom prst="rect">
            <a:avLst/>
          </a:prstGeom>
          <a:noFill/>
          <a:ln w="9525">
            <a:solidFill>
              <a:srgbClr val="9900CC"/>
            </a:solidFill>
            <a:miter lim="800000"/>
            <a:headEnd/>
            <a:tailEnd/>
          </a:ln>
        </p:spPr>
      </p:pic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250825" y="6188075"/>
            <a:ext cx="84978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Pankreatik kanalı çevreleyen kübik epitelin enine kesiti (TEM, x 3400 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2946" name="Picture 2" descr="Ä°lgili resi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20405" cy="6165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4" name="Picture 4" descr="http://pathology.mc.duke.edu/research/histo_course/ovarygermepith.jpg"/>
          <p:cNvPicPr>
            <a:picLocks noChangeAspect="1" noChangeArrowheads="1"/>
          </p:cNvPicPr>
          <p:nvPr/>
        </p:nvPicPr>
        <p:blipFill>
          <a:blip r:embed="rId2" r:link="rId3" cstate="print"/>
          <a:srcRect t="14090" r="19894" b="25990"/>
          <a:stretch>
            <a:fillRect/>
          </a:stretch>
        </p:blipFill>
        <p:spPr bwMode="auto">
          <a:xfrm>
            <a:off x="250825" y="981075"/>
            <a:ext cx="8281988" cy="4032250"/>
          </a:xfrm>
          <a:prstGeom prst="rect">
            <a:avLst/>
          </a:prstGeom>
          <a:solidFill>
            <a:srgbClr val="FF00FF"/>
          </a:solidFill>
          <a:ln w="38100" cmpd="dbl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74086" name="Rectangle 6"/>
          <p:cNvSpPr>
            <a:spLocks noChangeArrowheads="1"/>
          </p:cNvSpPr>
          <p:nvPr/>
        </p:nvSpPr>
        <p:spPr bwMode="auto">
          <a:xfrm>
            <a:off x="0" y="5489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tr-TR" sz="1800">
              <a:latin typeface="Arial" charset="0"/>
            </a:endParaRP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971550" y="5661025"/>
            <a:ext cx="7221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>
                <a:latin typeface="Arial" charset="0"/>
              </a:rPr>
              <a:t>Tek tabakalı kübik epitel, Ovaryum ( x132,  H &amp; E )</a:t>
            </a:r>
          </a:p>
          <a:p>
            <a:r>
              <a:rPr lang="tr-TR" b="1">
                <a:solidFill>
                  <a:schemeClr val="hlink"/>
                </a:solidFill>
              </a:rPr>
              <a:t>http://</a:t>
            </a:r>
            <a:r>
              <a:rPr lang="tr-TR" b="1">
                <a:solidFill>
                  <a:schemeClr val="hlink"/>
                </a:solidFill>
                <a:hlinkClick r:id="rId4"/>
              </a:rPr>
              <a:t>pathology.mc.duke.edu/ research/</a:t>
            </a:r>
            <a:endParaRPr lang="tr-TR">
              <a:solidFill>
                <a:schemeClr val="hlink"/>
              </a:solidFill>
            </a:endParaRPr>
          </a:p>
        </p:txBody>
      </p:sp>
      <p:sp>
        <p:nvSpPr>
          <p:cNvPr id="174090" name="Line 10"/>
          <p:cNvSpPr>
            <a:spLocks noChangeShapeType="1"/>
          </p:cNvSpPr>
          <p:nvPr/>
        </p:nvSpPr>
        <p:spPr bwMode="auto">
          <a:xfrm flipH="1">
            <a:off x="5003800" y="1125538"/>
            <a:ext cx="73025" cy="576262"/>
          </a:xfrm>
          <a:prstGeom prst="line">
            <a:avLst/>
          </a:prstGeom>
          <a:noFill/>
          <a:ln w="76200">
            <a:solidFill>
              <a:srgbClr val="3333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174091" name="Line 11"/>
          <p:cNvSpPr>
            <a:spLocks noChangeShapeType="1"/>
          </p:cNvSpPr>
          <p:nvPr/>
        </p:nvSpPr>
        <p:spPr bwMode="auto">
          <a:xfrm flipH="1">
            <a:off x="4140200" y="1125538"/>
            <a:ext cx="936625" cy="503237"/>
          </a:xfrm>
          <a:prstGeom prst="line">
            <a:avLst/>
          </a:prstGeom>
          <a:noFill/>
          <a:ln w="76200">
            <a:solidFill>
              <a:srgbClr val="3333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/>
          <a:lstStyle/>
          <a:p>
            <a:pPr eaLnBrk="1" hangingPunct="1"/>
            <a:r>
              <a:rPr lang="en-US" sz="3600" dirty="0"/>
              <a:t>Simple Columnar Epithelium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Description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single layer of column-shaped (rectangular) cells with oval nuclei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Some bear cilia at their apical surface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May contain goblet cells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Function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Absorption; secretion of mucus, enzymes, and other substances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Ciliated type propels mucus or reproductive cells by </a:t>
            </a:r>
            <a:r>
              <a:rPr lang="en-US" dirty="0" err="1"/>
              <a:t>ciliary</a:t>
            </a:r>
            <a:r>
              <a:rPr lang="en-US" dirty="0"/>
              <a:t> 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pPr eaLnBrk="1" hangingPunct="1"/>
            <a:r>
              <a:rPr lang="en-US" sz="3600"/>
              <a:t>Simple Columnar Epithelium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382000" cy="4267200"/>
          </a:xfrm>
        </p:spPr>
        <p:txBody>
          <a:bodyPr/>
          <a:lstStyle/>
          <a:p>
            <a:pPr eaLnBrk="1" hangingPunct="1"/>
            <a:r>
              <a:rPr lang="en-US" dirty="0"/>
              <a:t>Location </a:t>
            </a:r>
          </a:p>
          <a:p>
            <a:pPr lvl="1" eaLnBrk="1" hangingPunct="1"/>
            <a:r>
              <a:rPr lang="en-US" dirty="0"/>
              <a:t>Non-ciliated form </a:t>
            </a:r>
          </a:p>
          <a:p>
            <a:pPr lvl="2" eaLnBrk="1" hangingPunct="1"/>
            <a:r>
              <a:rPr lang="en-US" dirty="0"/>
              <a:t>Lines digestive tract, </a:t>
            </a:r>
            <a:br>
              <a:rPr lang="en-US" dirty="0"/>
            </a:br>
            <a:r>
              <a:rPr lang="en-US" dirty="0"/>
              <a:t>gallbladder, ducts of </a:t>
            </a:r>
            <a:br>
              <a:rPr lang="en-US" dirty="0"/>
            </a:br>
            <a:r>
              <a:rPr lang="en-US" dirty="0"/>
              <a:t>some glands</a:t>
            </a:r>
          </a:p>
          <a:p>
            <a:pPr lvl="1" eaLnBrk="1" hangingPunct="1"/>
            <a:r>
              <a:rPr lang="en-US" dirty="0"/>
              <a:t>Ciliated form </a:t>
            </a:r>
          </a:p>
          <a:p>
            <a:pPr lvl="2" eaLnBrk="1" hangingPunct="1"/>
            <a:r>
              <a:rPr lang="en-US" dirty="0"/>
              <a:t>Lines small bronchi, </a:t>
            </a:r>
            <a:br>
              <a:rPr lang="en-US" dirty="0"/>
            </a:br>
            <a:r>
              <a:rPr lang="en-US" dirty="0"/>
              <a:t>uterine tubes, uterus</a:t>
            </a:r>
          </a:p>
        </p:txBody>
      </p:sp>
      <p:pic>
        <p:nvPicPr>
          <p:cNvPr id="16391" name="Picture 7" descr="duodenum"/>
          <p:cNvPicPr>
            <a:picLocks noChangeAspect="1" noChangeArrowheads="1"/>
          </p:cNvPicPr>
          <p:nvPr/>
        </p:nvPicPr>
        <p:blipFill>
          <a:blip r:embed="rId2" cstate="print"/>
          <a:srcRect b="10725"/>
          <a:stretch>
            <a:fillRect/>
          </a:stretch>
        </p:blipFill>
        <p:spPr bwMode="auto">
          <a:xfrm>
            <a:off x="4876800" y="1295400"/>
            <a:ext cx="3810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3" cstate="print"/>
          <a:srcRect l="2667" r="1334" b="10892"/>
          <a:stretch>
            <a:fillRect/>
          </a:stretch>
        </p:blipFill>
        <p:spPr bwMode="auto">
          <a:xfrm>
            <a:off x="4648200" y="3733800"/>
            <a:ext cx="4191000" cy="2619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hap8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33363"/>
            <a:ext cx="8713788" cy="5859462"/>
          </a:xfrm>
          <a:prstGeom prst="rect">
            <a:avLst/>
          </a:prstGeom>
          <a:noFill/>
          <a:ln w="38100" cmpd="dbl">
            <a:solidFill>
              <a:srgbClr val="990099"/>
            </a:solidFill>
            <a:miter lim="800000"/>
            <a:headEnd/>
            <a:tailEnd/>
          </a:ln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9750" y="6302375"/>
            <a:ext cx="79200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silindirik epitel ve Goblet hücreleri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2547938" y="1871663"/>
            <a:ext cx="1054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Monotype Corsiva" pitchFamily="66" charset="0"/>
              </a:rPr>
              <a:t>Goblet h..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3733800" y="1700213"/>
            <a:ext cx="1054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Monotype Corsiva" pitchFamily="66" charset="0"/>
              </a:rPr>
              <a:t>Goblet h..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Ileumcolum"/>
          <p:cNvPicPr>
            <a:picLocks noChangeAspect="1" noChangeArrowheads="1"/>
          </p:cNvPicPr>
          <p:nvPr/>
        </p:nvPicPr>
        <p:blipFill>
          <a:blip r:embed="rId2" cstate="print"/>
          <a:srcRect t="4652" b="1431"/>
          <a:stretch>
            <a:fillRect/>
          </a:stretch>
        </p:blipFill>
        <p:spPr bwMode="auto">
          <a:xfrm>
            <a:off x="393700" y="333375"/>
            <a:ext cx="8426450" cy="5934075"/>
          </a:xfrm>
          <a:prstGeom prst="rect">
            <a:avLst/>
          </a:prstGeom>
          <a:solidFill>
            <a:srgbClr val="FF00FF"/>
          </a:solidFill>
          <a:ln w="38100" cmpd="dbl">
            <a:solidFill>
              <a:srgbClr val="9999FF"/>
            </a:solidFill>
            <a:miter lim="800000"/>
            <a:headEnd/>
            <a:tailEnd/>
          </a:ln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879475" y="61134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tr-TR" sz="1800">
              <a:latin typeface="Arial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85813" y="6350000"/>
            <a:ext cx="7707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3333FF"/>
                </a:solidFill>
                <a:latin typeface="Arial" charset="0"/>
              </a:rPr>
              <a:t>Tek tabakalı silindirik epitel ve Goblet hücreleri (İnce bağırsak)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3" name="Rectangle 1027"/>
          <p:cNvSpPr>
            <a:spLocks noChangeArrowheads="1"/>
          </p:cNvSpPr>
          <p:nvPr/>
        </p:nvSpPr>
        <p:spPr bwMode="auto">
          <a:xfrm>
            <a:off x="304800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91842" name="Picture 1026" descr="http://www.mhhe.com/biosci/ap/histology_mh/villusl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28600" y="171450"/>
            <a:ext cx="8382000" cy="6286500"/>
          </a:xfrm>
          <a:prstGeom prst="rect">
            <a:avLst/>
          </a:prstGeom>
          <a:noFill/>
        </p:spPr>
      </p:pic>
      <p:sp>
        <p:nvSpPr>
          <p:cNvPr id="291844" name="Text Box 1028"/>
          <p:cNvSpPr txBox="1">
            <a:spLocks noChangeArrowheads="1"/>
          </p:cNvSpPr>
          <p:nvPr/>
        </p:nvSpPr>
        <p:spPr bwMode="auto">
          <a:xfrm>
            <a:off x="2667000" y="685800"/>
            <a:ext cx="3657600" cy="366713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800" b="1">
                <a:latin typeface="Arial" charset="0"/>
              </a:rPr>
              <a:t> Mikrovillüslü</a:t>
            </a:r>
          </a:p>
        </p:txBody>
      </p:sp>
      <p:sp>
        <p:nvSpPr>
          <p:cNvPr id="291845" name="Text Box 1029"/>
          <p:cNvSpPr txBox="1">
            <a:spLocks noChangeArrowheads="1"/>
          </p:cNvSpPr>
          <p:nvPr/>
        </p:nvSpPr>
        <p:spPr bwMode="auto">
          <a:xfrm>
            <a:off x="2743200" y="1090613"/>
            <a:ext cx="2838450" cy="352425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</a:pPr>
            <a:r>
              <a:rPr lang="tr-TR" sz="1800" b="1">
                <a:latin typeface="Arial" charset="0"/>
              </a:rPr>
              <a:t>Silindirik epitel hücreleri</a:t>
            </a:r>
          </a:p>
        </p:txBody>
      </p:sp>
      <p:sp>
        <p:nvSpPr>
          <p:cNvPr id="291846" name="Text Box 1030"/>
          <p:cNvSpPr txBox="1">
            <a:spLocks noChangeArrowheads="1"/>
          </p:cNvSpPr>
          <p:nvPr/>
        </p:nvSpPr>
        <p:spPr bwMode="auto">
          <a:xfrm>
            <a:off x="7162800" y="6094413"/>
            <a:ext cx="1706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İnce bağırsak</a:t>
            </a:r>
          </a:p>
        </p:txBody>
      </p:sp>
      <p:sp>
        <p:nvSpPr>
          <p:cNvPr id="291847" name="Text Box 1031"/>
          <p:cNvSpPr txBox="1">
            <a:spLocks noChangeArrowheads="1"/>
          </p:cNvSpPr>
          <p:nvPr/>
        </p:nvSpPr>
        <p:spPr bwMode="auto">
          <a:xfrm>
            <a:off x="2535238" y="3138488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G</a:t>
            </a:r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Jejunum_simpcolumn"/>
          <p:cNvPicPr>
            <a:picLocks noChangeAspect="1" noChangeArrowheads="1"/>
          </p:cNvPicPr>
          <p:nvPr/>
        </p:nvPicPr>
        <p:blipFill>
          <a:blip r:embed="rId2" cstate="print"/>
          <a:srcRect l="1593" r="1204" b="783"/>
          <a:stretch>
            <a:fillRect/>
          </a:stretch>
        </p:blipFill>
        <p:spPr bwMode="auto">
          <a:xfrm>
            <a:off x="142875" y="260350"/>
            <a:ext cx="8893175" cy="5953125"/>
          </a:xfrm>
          <a:prstGeom prst="rect">
            <a:avLst/>
          </a:prstGeom>
          <a:noFill/>
          <a:ln w="38100" cmpd="dbl">
            <a:solidFill>
              <a:srgbClr val="660066"/>
            </a:solidFill>
            <a:miter lim="800000"/>
            <a:headEnd/>
            <a:tailEnd/>
          </a:ln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19113" y="6375400"/>
            <a:ext cx="81565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1800">
                <a:latin typeface="Arial" charset="0"/>
              </a:rPr>
              <a:t>Tek tabakalı silindirik epitel ve Goblet hücreleri  (Jejenum)  </a:t>
            </a:r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7" name="Picture 5" descr="1-09"/>
          <p:cNvPicPr>
            <a:picLocks noChangeAspect="1" noChangeArrowheads="1"/>
          </p:cNvPicPr>
          <p:nvPr/>
        </p:nvPicPr>
        <p:blipFill>
          <a:blip r:embed="rId2" cstate="print"/>
          <a:srcRect l="11336" t="15787" r="11830" b="12234"/>
          <a:stretch>
            <a:fillRect/>
          </a:stretch>
        </p:blipFill>
        <p:spPr bwMode="auto">
          <a:xfrm>
            <a:off x="395288" y="188913"/>
            <a:ext cx="8280400" cy="581818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18118" name="Text Box 6"/>
          <p:cNvSpPr txBox="1">
            <a:spLocks noChangeArrowheads="1"/>
          </p:cNvSpPr>
          <p:nvPr/>
        </p:nvSpPr>
        <p:spPr bwMode="auto">
          <a:xfrm>
            <a:off x="215900" y="6092825"/>
            <a:ext cx="8820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Tek tabakalı silindirik epitel (Böbrek tüpçükleri) (Periyodik asit-Schiff, PAS, boyaması). Epitelin bazal laminası (Ok) ve fırça kenar (BB) yapısı.</a:t>
            </a: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1" name="Rectangle 3"/>
          <p:cNvSpPr>
            <a:spLocks noChangeArrowheads="1"/>
          </p:cNvSpPr>
          <p:nvPr/>
        </p:nvSpPr>
        <p:spPr bwMode="auto">
          <a:xfrm>
            <a:off x="304800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93890" name="Picture 2" descr="http://www.mhhe.com/biosci/ap/histology_mh/scolumnl.jpg"/>
          <p:cNvPicPr>
            <a:picLocks noChangeAspect="1" noChangeArrowheads="1"/>
          </p:cNvPicPr>
          <p:nvPr/>
        </p:nvPicPr>
        <p:blipFill>
          <a:blip r:embed="rId2" r:link="rId3" cstate="print"/>
          <a:srcRect l="917" t="1529" r="917"/>
          <a:stretch>
            <a:fillRect/>
          </a:stretch>
        </p:blipFill>
        <p:spPr bwMode="auto">
          <a:xfrm>
            <a:off x="228600" y="152400"/>
            <a:ext cx="8686800" cy="6534150"/>
          </a:xfrm>
          <a:prstGeom prst="rect">
            <a:avLst/>
          </a:prstGeom>
          <a:noFill/>
        </p:spPr>
      </p:pic>
      <p:sp>
        <p:nvSpPr>
          <p:cNvPr id="293892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3810000" cy="37306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tr-TR" sz="1600" b="1">
                <a:latin typeface="Arial" charset="0"/>
              </a:rPr>
              <a:t>Tek tabakalı silindirik epitel</a:t>
            </a:r>
          </a:p>
        </p:txBody>
      </p:sp>
      <p:sp>
        <p:nvSpPr>
          <p:cNvPr id="293893" name="Text Box 5"/>
          <p:cNvSpPr txBox="1">
            <a:spLocks noChangeArrowheads="1"/>
          </p:cNvSpPr>
          <p:nvPr/>
        </p:nvSpPr>
        <p:spPr bwMode="auto">
          <a:xfrm>
            <a:off x="222250" y="609600"/>
            <a:ext cx="1674813" cy="385763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tr-TR" sz="1600" b="1">
                <a:latin typeface="Arial" charset="0"/>
              </a:rPr>
              <a:t>(Bez kanalında)</a:t>
            </a:r>
          </a:p>
        </p:txBody>
      </p:sp>
      <p:sp>
        <p:nvSpPr>
          <p:cNvPr id="293894" name="Text Box 6"/>
          <p:cNvSpPr txBox="1">
            <a:spLocks noChangeArrowheads="1"/>
          </p:cNvSpPr>
          <p:nvPr/>
        </p:nvSpPr>
        <p:spPr bwMode="auto">
          <a:xfrm>
            <a:off x="3673475" y="6248400"/>
            <a:ext cx="173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latin typeface="Arial" charset="0"/>
              </a:rPr>
              <a:t>Ekzokrin bez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2" name="Picture 4" descr="image0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88913"/>
            <a:ext cx="8891588" cy="584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4853" name="Text Box 5"/>
          <p:cNvSpPr txBox="1">
            <a:spLocks noChangeArrowheads="1"/>
          </p:cNvSpPr>
          <p:nvPr/>
        </p:nvSpPr>
        <p:spPr bwMode="auto">
          <a:xfrm>
            <a:off x="395288" y="6040438"/>
            <a:ext cx="82089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Tek tabakalı silindirik epitel, safra kesesi. </a:t>
            </a:r>
            <a:r>
              <a:rPr lang="tr-TR" sz="1600">
                <a:solidFill>
                  <a:srgbClr val="0066FF"/>
                </a:solidFill>
                <a:latin typeface="Arial" charset="0"/>
              </a:rPr>
              <a:t>http://www.city.ac.uk/optometry/Biolabs/Tissue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6021288"/>
          </a:xfrm>
        </p:spPr>
        <p:txBody>
          <a:bodyPr>
            <a:normAutofit/>
          </a:bodyPr>
          <a:lstStyle/>
          <a:p>
            <a:r>
              <a:rPr lang="en-US" dirty="0"/>
              <a:t>Cells are bound together with varying amounts of intercellular substance to form tissues and organs</a:t>
            </a:r>
            <a:endParaRPr lang="tr-TR" dirty="0"/>
          </a:p>
          <a:p>
            <a:r>
              <a:rPr lang="en-US" dirty="0"/>
              <a:t>Single-celled livings do not have tissue.</a:t>
            </a:r>
            <a:endParaRPr lang="tr-TR" dirty="0"/>
          </a:p>
          <a:p>
            <a:r>
              <a:rPr lang="en-US" dirty="0"/>
              <a:t>Simple multi-cells, such as sponges, do not have tissue</a:t>
            </a:r>
            <a:r>
              <a:rPr lang="tr-TR" dirty="0"/>
              <a:t>,</a:t>
            </a:r>
            <a:r>
              <a:rPr lang="en-US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en-US" dirty="0"/>
              <a:t>cells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en-US" dirty="0"/>
              <a:t>are slightly differentiated</a:t>
            </a:r>
            <a:endParaRPr lang="tr-TR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7" name="Rectangle 3"/>
          <p:cNvSpPr>
            <a:spLocks noChangeArrowheads="1"/>
          </p:cNvSpPr>
          <p:nvPr/>
        </p:nvSpPr>
        <p:spPr bwMode="auto">
          <a:xfrm>
            <a:off x="1681163" y="1438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82626" name="Picture 2" descr="http://35.9.122.184/images/40-AnimalStructureAndFunction/40-01x4-ColumnarCiliated.jpg"/>
          <p:cNvPicPr>
            <a:picLocks noChangeAspect="1" noChangeArrowheads="1"/>
          </p:cNvPicPr>
          <p:nvPr/>
        </p:nvPicPr>
        <p:blipFill>
          <a:blip r:embed="rId2" r:link="rId3" cstate="print"/>
          <a:srcRect b="4855"/>
          <a:stretch>
            <a:fillRect/>
          </a:stretch>
        </p:blipFill>
        <p:spPr bwMode="auto">
          <a:xfrm>
            <a:off x="250825" y="333375"/>
            <a:ext cx="8642350" cy="5664200"/>
          </a:xfrm>
          <a:prstGeom prst="rect">
            <a:avLst/>
          </a:prstGeom>
          <a:noFill/>
          <a:ln w="9525">
            <a:solidFill>
              <a:srgbClr val="9999FF"/>
            </a:solidFill>
            <a:miter lim="800000"/>
            <a:headEnd/>
            <a:tailEnd/>
          </a:ln>
        </p:spPr>
      </p:pic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2725738" y="6200775"/>
            <a:ext cx="3646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solidFill>
                  <a:srgbClr val="3333FF"/>
                </a:solidFill>
                <a:latin typeface="Arial" charset="0"/>
              </a:rPr>
              <a:t>Tek tabakalı silli silindirik epitel</a:t>
            </a:r>
          </a:p>
        </p:txBody>
      </p:sp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5219700" y="1412875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2400" i="1">
                <a:latin typeface="Arial" charset="0"/>
              </a:rPr>
              <a:t>Siller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971550" y="6092825"/>
            <a:ext cx="7339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silli silindirik epitel (Ovidukt kesit)</a:t>
            </a:r>
          </a:p>
          <a:p>
            <a:pPr algn="ctr"/>
            <a:r>
              <a:rPr lang="tr-TR" sz="1600">
                <a:solidFill>
                  <a:srgbClr val="0066FF"/>
                </a:solidFill>
              </a:rPr>
              <a:t>http://www.city.ac.uk/optometry/Biolabs/Tissue/</a:t>
            </a:r>
            <a:r>
              <a:rPr lang="tr-TR"/>
              <a:t> </a:t>
            </a:r>
            <a:r>
              <a:rPr lang="tr-TR" b="1">
                <a:latin typeface="Arial" charset="0"/>
              </a:rPr>
              <a:t> </a:t>
            </a:r>
          </a:p>
        </p:txBody>
      </p:sp>
      <p:pic>
        <p:nvPicPr>
          <p:cNvPr id="41991" name="Picture 7" descr="image0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820150" cy="5891212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41" name="Picture 5" descr="1-10"/>
          <p:cNvPicPr>
            <a:picLocks noChangeAspect="1" noChangeArrowheads="1"/>
          </p:cNvPicPr>
          <p:nvPr/>
        </p:nvPicPr>
        <p:blipFill>
          <a:blip r:embed="rId2" cstate="print"/>
          <a:srcRect l="11015" t="7465" r="11015" b="23845"/>
          <a:stretch>
            <a:fillRect/>
          </a:stretch>
        </p:blipFill>
        <p:spPr bwMode="auto">
          <a:xfrm>
            <a:off x="250825" y="404813"/>
            <a:ext cx="8713788" cy="5757862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219142" name="Text Box 6"/>
          <p:cNvSpPr txBox="1">
            <a:spLocks noChangeArrowheads="1"/>
          </p:cNvSpPr>
          <p:nvPr/>
        </p:nvSpPr>
        <p:spPr bwMode="auto">
          <a:xfrm>
            <a:off x="1455738" y="60880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Monotype Corsiva" pitchFamily="66" charset="0"/>
            </a:endParaRPr>
          </a:p>
        </p:txBody>
      </p:sp>
      <p:sp>
        <p:nvSpPr>
          <p:cNvPr id="219143" name="Text Box 7"/>
          <p:cNvSpPr txBox="1">
            <a:spLocks noChangeArrowheads="1"/>
          </p:cNvSpPr>
          <p:nvPr/>
        </p:nvSpPr>
        <p:spPr bwMode="auto">
          <a:xfrm>
            <a:off x="71438" y="6237288"/>
            <a:ext cx="89646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Tek tabakalı silli silindirik epitel ve bağ dokusu (İnsan ovidukt ampullası)</a:t>
            </a: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err="1"/>
              <a:t>Pseudostratified</a:t>
            </a:r>
            <a:r>
              <a:rPr lang="en-US" sz="3600" dirty="0"/>
              <a:t> Columnar Epithelium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892480" cy="4853136"/>
          </a:xfrm>
        </p:spPr>
        <p:txBody>
          <a:bodyPr/>
          <a:lstStyle/>
          <a:p>
            <a:pPr eaLnBrk="1" hangingPunct="1"/>
            <a:r>
              <a:rPr lang="en-US" sz="2800" dirty="0"/>
              <a:t>Description</a:t>
            </a:r>
          </a:p>
          <a:p>
            <a:pPr lvl="1" eaLnBrk="1" hangingPunct="1"/>
            <a:r>
              <a:rPr lang="en-US" sz="2400" dirty="0"/>
              <a:t>All cells originate at basement membrane</a:t>
            </a:r>
          </a:p>
          <a:p>
            <a:pPr lvl="1" eaLnBrk="1" hangingPunct="1"/>
            <a:r>
              <a:rPr lang="en-US" sz="2400" dirty="0"/>
              <a:t>Only tall cells reach the apical surface</a:t>
            </a:r>
          </a:p>
          <a:p>
            <a:pPr lvl="1" eaLnBrk="1" hangingPunct="1"/>
            <a:r>
              <a:rPr lang="en-US" sz="2400" dirty="0"/>
              <a:t>May contain goblet cells and bear cilia</a:t>
            </a:r>
          </a:p>
          <a:p>
            <a:pPr lvl="1" eaLnBrk="1" hangingPunct="1"/>
            <a:r>
              <a:rPr lang="en-US" sz="2400" dirty="0"/>
              <a:t>Nuclei lie at varying heights within cells</a:t>
            </a:r>
          </a:p>
          <a:p>
            <a:pPr lvl="2" eaLnBrk="1" hangingPunct="1"/>
            <a:r>
              <a:rPr lang="en-US" sz="2000" dirty="0"/>
              <a:t>Gives false impression of stratification</a:t>
            </a:r>
          </a:p>
          <a:p>
            <a:pPr eaLnBrk="1" hangingPunct="1"/>
            <a:r>
              <a:rPr lang="en-US" sz="2800" dirty="0"/>
              <a:t>Function </a:t>
            </a:r>
          </a:p>
          <a:p>
            <a:pPr lvl="1" eaLnBrk="1" hangingPunct="1"/>
            <a:r>
              <a:rPr lang="en-US" sz="2400" dirty="0"/>
              <a:t>secretion of mucus; propulsion of mucus by cilia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/>
              <a:t>Pseudostratified Columnar Epithelium</a:t>
            </a:r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916832"/>
            <a:ext cx="45720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Locations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Non-ciliated type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Ducts of male reproductive tubes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Ducts of large glands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Ciliated variety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/>
              <a:t>Lines trachea and most of upper respiratory tract</a:t>
            </a:r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 cstate="print"/>
          <a:srcRect l="39166" t="22220" r="4167" b="13344"/>
          <a:stretch>
            <a:fillRect/>
          </a:stretch>
        </p:blipFill>
        <p:spPr bwMode="auto">
          <a:xfrm>
            <a:off x="4613999" y="1797424"/>
            <a:ext cx="4530001" cy="386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5" name="Rectangle 3"/>
          <p:cNvSpPr>
            <a:spLocks noChangeArrowheads="1"/>
          </p:cNvSpPr>
          <p:nvPr/>
        </p:nvSpPr>
        <p:spPr bwMode="auto">
          <a:xfrm>
            <a:off x="194310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79554" name="Picture 2" descr="http://science.tjc.edu/images/histology/10_combined.jpg"/>
          <p:cNvPicPr>
            <a:picLocks noChangeAspect="1" noChangeArrowheads="1"/>
          </p:cNvPicPr>
          <p:nvPr/>
        </p:nvPicPr>
        <p:blipFill>
          <a:blip r:embed="rId2" r:link="rId3" cstate="print"/>
          <a:srcRect t="8174" r="1695"/>
          <a:stretch>
            <a:fillRect/>
          </a:stretch>
        </p:blipFill>
        <p:spPr bwMode="auto">
          <a:xfrm>
            <a:off x="152400" y="1447800"/>
            <a:ext cx="8839200" cy="3424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9556" name="Text Box 4"/>
          <p:cNvSpPr txBox="1">
            <a:spLocks noChangeArrowheads="1"/>
          </p:cNvSpPr>
          <p:nvPr/>
        </p:nvSpPr>
        <p:spPr bwMode="auto">
          <a:xfrm>
            <a:off x="1905000" y="5638800"/>
            <a:ext cx="5881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>
                <a:latin typeface="Arial" charset="0"/>
              </a:rPr>
              <a:t>Yalancı tabakalı silli silindirik epitel, Trake.</a:t>
            </a:r>
          </a:p>
        </p:txBody>
      </p:sp>
      <p:sp>
        <p:nvSpPr>
          <p:cNvPr id="279557" name="Text Box 5"/>
          <p:cNvSpPr txBox="1">
            <a:spLocks noChangeArrowheads="1"/>
          </p:cNvSpPr>
          <p:nvPr/>
        </p:nvSpPr>
        <p:spPr bwMode="auto">
          <a:xfrm>
            <a:off x="4724400" y="3657600"/>
            <a:ext cx="682625" cy="287338"/>
          </a:xfrm>
          <a:prstGeom prst="rect">
            <a:avLst/>
          </a:prstGeom>
          <a:solidFill>
            <a:srgbClr val="CCFF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tr-TR" sz="1600" b="1">
                <a:latin typeface="Arial" charset="0"/>
              </a:rPr>
              <a:t>Siller</a:t>
            </a:r>
          </a:p>
        </p:txBody>
      </p:sp>
      <p:sp>
        <p:nvSpPr>
          <p:cNvPr id="279560" name="Text Box 8"/>
          <p:cNvSpPr txBox="1">
            <a:spLocks noChangeArrowheads="1"/>
          </p:cNvSpPr>
          <p:nvPr/>
        </p:nvSpPr>
        <p:spPr bwMode="auto">
          <a:xfrm>
            <a:off x="6172200" y="3581400"/>
            <a:ext cx="874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9900CC"/>
                </a:solidFill>
                <a:latin typeface="Arial" charset="0"/>
              </a:rPr>
              <a:t>Epitel</a:t>
            </a: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Trachea_pseudostrat"/>
          <p:cNvPicPr>
            <a:picLocks noChangeAspect="1" noChangeArrowheads="1"/>
          </p:cNvPicPr>
          <p:nvPr/>
        </p:nvPicPr>
        <p:blipFill>
          <a:blip r:embed="rId2" cstate="print"/>
          <a:srcRect l="1178" r="1178" b="2660"/>
          <a:stretch>
            <a:fillRect/>
          </a:stretch>
        </p:blipFill>
        <p:spPr bwMode="auto">
          <a:xfrm>
            <a:off x="179388" y="333375"/>
            <a:ext cx="8720137" cy="5784850"/>
          </a:xfrm>
          <a:prstGeom prst="rect">
            <a:avLst/>
          </a:prstGeom>
          <a:noFill/>
          <a:ln w="38100" cmpd="dbl">
            <a:solidFill>
              <a:srgbClr val="FF0066"/>
            </a:solidFill>
            <a:miter lim="800000"/>
            <a:headEnd/>
            <a:tailEnd/>
          </a:ln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55650" y="6230938"/>
            <a:ext cx="7704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Yalancı tabakalı silli silindirik epitel  (Trake)</a:t>
            </a: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 rot="-16200000">
            <a:off x="4896644" y="1629569"/>
            <a:ext cx="468312" cy="323850"/>
          </a:xfrm>
          <a:prstGeom prst="notchedRightArrow">
            <a:avLst>
              <a:gd name="adj1" fmla="val 15722"/>
              <a:gd name="adj2" fmla="val 37698"/>
            </a:avLst>
          </a:prstGeom>
          <a:solidFill>
            <a:srgbClr val="FF0066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4875213" y="1071563"/>
            <a:ext cx="731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solidFill>
                  <a:srgbClr val="CC3300"/>
                </a:solidFill>
                <a:cs typeface="Times New Roman" pitchFamily="18" charset="0"/>
              </a:rPr>
              <a:t>Siller</a:t>
            </a: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 rot="-17854475">
            <a:off x="5288757" y="1556544"/>
            <a:ext cx="468312" cy="323850"/>
          </a:xfrm>
          <a:prstGeom prst="notchedRightArrow">
            <a:avLst>
              <a:gd name="adj1" fmla="val 15722"/>
              <a:gd name="adj2" fmla="val 37698"/>
            </a:avLst>
          </a:prstGeom>
          <a:solidFill>
            <a:srgbClr val="FF0066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ChangeArrowheads="1"/>
          </p:cNvSpPr>
          <p:nvPr/>
        </p:nvSpPr>
        <p:spPr bwMode="auto">
          <a:xfrm>
            <a:off x="304800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90819" name="Picture 3" descr="http://www.mhhe.com/biosci/ap/histology_mh/pseudos2l.jpg"/>
          <p:cNvPicPr>
            <a:picLocks noChangeAspect="1" noChangeArrowheads="1"/>
          </p:cNvPicPr>
          <p:nvPr/>
        </p:nvPicPr>
        <p:blipFill>
          <a:blip r:embed="rId2" r:link="rId3" cstate="print"/>
          <a:srcRect l="1802" r="900" b="1802"/>
          <a:stretch>
            <a:fillRect/>
          </a:stretch>
        </p:blipFill>
        <p:spPr bwMode="auto">
          <a:xfrm>
            <a:off x="304800" y="171450"/>
            <a:ext cx="8610600" cy="6518275"/>
          </a:xfrm>
          <a:prstGeom prst="rect">
            <a:avLst/>
          </a:prstGeom>
          <a:noFill/>
        </p:spPr>
      </p:pic>
      <p:sp>
        <p:nvSpPr>
          <p:cNvPr id="290820" name="Text Box 4"/>
          <p:cNvSpPr txBox="1">
            <a:spLocks noChangeArrowheads="1"/>
          </p:cNvSpPr>
          <p:nvPr/>
        </p:nvSpPr>
        <p:spPr bwMode="auto">
          <a:xfrm>
            <a:off x="5089525" y="392113"/>
            <a:ext cx="890588" cy="396875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 Siller </a:t>
            </a:r>
          </a:p>
        </p:txBody>
      </p:sp>
      <p:sp>
        <p:nvSpPr>
          <p:cNvPr id="290821" name="Text Box 5"/>
          <p:cNvSpPr txBox="1">
            <a:spLocks noChangeArrowheads="1"/>
          </p:cNvSpPr>
          <p:nvPr/>
        </p:nvSpPr>
        <p:spPr bwMode="auto">
          <a:xfrm>
            <a:off x="6765925" y="773113"/>
            <a:ext cx="1976438" cy="396875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Goblet hücreleri</a:t>
            </a:r>
          </a:p>
        </p:txBody>
      </p:sp>
      <p:sp>
        <p:nvSpPr>
          <p:cNvPr id="290822" name="Text Box 6"/>
          <p:cNvSpPr txBox="1">
            <a:spLocks noChangeArrowheads="1"/>
          </p:cNvSpPr>
          <p:nvPr/>
        </p:nvSpPr>
        <p:spPr bwMode="auto">
          <a:xfrm>
            <a:off x="755650" y="6165850"/>
            <a:ext cx="7929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latin typeface="Arial" charset="0"/>
              </a:rPr>
              <a:t>Yalancı tabakalı silli silindirik epitel hücreleri ve Goblet hücreleri</a:t>
            </a:r>
          </a:p>
        </p:txBody>
      </p:sp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pseudstr"/>
          <p:cNvPicPr>
            <a:picLocks noChangeAspect="1" noChangeArrowheads="1"/>
          </p:cNvPicPr>
          <p:nvPr/>
        </p:nvPicPr>
        <p:blipFill>
          <a:blip r:embed="rId2" cstate="print">
            <a:lum contrast="-12000"/>
          </a:blip>
          <a:srcRect/>
          <a:stretch>
            <a:fillRect/>
          </a:stretch>
        </p:blipFill>
        <p:spPr bwMode="auto">
          <a:xfrm>
            <a:off x="250825" y="908050"/>
            <a:ext cx="8785225" cy="4719638"/>
          </a:xfrm>
          <a:prstGeom prst="rect">
            <a:avLst/>
          </a:prstGeom>
          <a:noFill/>
          <a:ln w="38100" cmpd="dbl">
            <a:solidFill>
              <a:srgbClr val="990099"/>
            </a:solidFill>
            <a:miter lim="800000"/>
            <a:headEnd/>
            <a:tailEnd/>
          </a:ln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219200" y="5916613"/>
            <a:ext cx="618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Arial" charset="0"/>
              </a:rPr>
              <a:t>Yalancı tabakalı silli silindirik epitel  (Maymun, gırtlak)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2484438" y="4554538"/>
            <a:ext cx="187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solidFill>
                  <a:srgbClr val="3333FF"/>
                </a:solidFill>
                <a:latin typeface="Arial" charset="0"/>
              </a:rPr>
              <a:t>Lamina propria</a:t>
            </a: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epitel 2-10"/>
          <p:cNvPicPr>
            <a:picLocks noChangeAspect="1" noChangeArrowheads="1"/>
          </p:cNvPicPr>
          <p:nvPr/>
        </p:nvPicPr>
        <p:blipFill>
          <a:blip r:embed="rId2" cstate="print"/>
          <a:srcRect l="2048" t="6129" r="1981" b="25983"/>
          <a:stretch>
            <a:fillRect/>
          </a:stretch>
        </p:blipFill>
        <p:spPr bwMode="auto">
          <a:xfrm>
            <a:off x="322263" y="188913"/>
            <a:ext cx="8497887" cy="5472112"/>
          </a:xfrm>
          <a:prstGeom prst="rect">
            <a:avLst/>
          </a:prstGeom>
          <a:noFill/>
          <a:ln w="38100" cmpd="dbl">
            <a:solidFill>
              <a:srgbClr val="990099"/>
            </a:solidFill>
            <a:miter lim="800000"/>
            <a:headEnd/>
            <a:tailEnd/>
          </a:ln>
        </p:spPr>
      </p:pic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250825" y="5805488"/>
            <a:ext cx="87137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Yalancı tabakalı silli silindirik epitel ve goblet hücreleri. Sillerin bazal cisimcik kısımlarının hücrenin üst yüzeyinde oluşturduğu eozinofilik bir çizgi (Ok ucu) ve siller (H&amp;E; x 460)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Tissue</a:t>
            </a:r>
            <a:r>
              <a:rPr lang="tr-TR" dirty="0"/>
              <a:t>s</a:t>
            </a:r>
            <a:r>
              <a:rPr lang="en-US" dirty="0"/>
              <a:t> differs from the </a:t>
            </a:r>
          </a:p>
          <a:p>
            <a:pPr lvl="1"/>
            <a:r>
              <a:rPr lang="en-US" b="1" dirty="0"/>
              <a:t>ectoderm</a:t>
            </a:r>
            <a:r>
              <a:rPr lang="en-US" dirty="0"/>
              <a:t>, </a:t>
            </a:r>
          </a:p>
          <a:p>
            <a:pPr lvl="1"/>
            <a:r>
              <a:rPr lang="en-US" b="1" dirty="0"/>
              <a:t>endoderm</a:t>
            </a:r>
            <a:r>
              <a:rPr lang="en-US" dirty="0"/>
              <a:t> and </a:t>
            </a:r>
          </a:p>
          <a:p>
            <a:pPr lvl="1"/>
            <a:r>
              <a:rPr lang="en-US" b="1" dirty="0"/>
              <a:t>mesoderm</a:t>
            </a:r>
            <a:r>
              <a:rPr lang="en-US" dirty="0"/>
              <a:t> layers</a:t>
            </a:r>
            <a:r>
              <a:rPr lang="tr-TR" dirty="0"/>
              <a:t> of </a:t>
            </a:r>
            <a:r>
              <a:rPr lang="en-US" dirty="0"/>
              <a:t>embryo </a:t>
            </a:r>
          </a:p>
          <a:p>
            <a:r>
              <a:rPr lang="en-US" dirty="0"/>
              <a:t>Differentiation of the tissues from these embryo layers is called </a:t>
            </a:r>
            <a:r>
              <a:rPr lang="en-US" b="1" dirty="0"/>
              <a:t>histogenesis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/>
              <a:t>The transformation of an undifferentiated cell population into an organ during development is called </a:t>
            </a:r>
            <a:r>
              <a:rPr lang="en-US" b="1" dirty="0"/>
              <a:t>organogenesis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561258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5" name="Picture 5" descr="cell0444"/>
          <p:cNvPicPr>
            <a:picLocks noChangeAspect="1" noChangeArrowheads="1"/>
          </p:cNvPicPr>
          <p:nvPr/>
        </p:nvPicPr>
        <p:blipFill>
          <a:blip r:embed="rId2" cstate="print"/>
          <a:srcRect l="2408" b="5679"/>
          <a:stretch>
            <a:fillRect/>
          </a:stretch>
        </p:blipFill>
        <p:spPr bwMode="auto">
          <a:xfrm>
            <a:off x="179388" y="333375"/>
            <a:ext cx="8748712" cy="5559425"/>
          </a:xfrm>
          <a:prstGeom prst="rect">
            <a:avLst/>
          </a:prstGeom>
          <a:solidFill>
            <a:srgbClr val="FF00FF"/>
          </a:solidFill>
          <a:ln w="38100" cmpd="dbl">
            <a:solidFill>
              <a:srgbClr val="FF00FF"/>
            </a:solidFill>
            <a:miter lim="800000"/>
            <a:headEnd/>
            <a:tailEnd/>
          </a:ln>
        </p:spPr>
      </p:pic>
      <p:sp>
        <p:nvSpPr>
          <p:cNvPr id="189446" name="Text Box 6"/>
          <p:cNvSpPr txBox="1">
            <a:spLocks noChangeArrowheads="1"/>
          </p:cNvSpPr>
          <p:nvPr/>
        </p:nvSpPr>
        <p:spPr bwMode="auto">
          <a:xfrm>
            <a:off x="828675" y="6165850"/>
            <a:ext cx="7056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Yalancı tabakalı silli silindirik epitel (Trake)</a:t>
            </a: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epitel 2-11"/>
          <p:cNvPicPr>
            <a:picLocks noChangeAspect="1" noChangeArrowheads="1"/>
          </p:cNvPicPr>
          <p:nvPr/>
        </p:nvPicPr>
        <p:blipFill>
          <a:blip r:embed="rId3" cstate="print"/>
          <a:srcRect l="20917" t="3369" r="25679" b="21353"/>
          <a:stretch>
            <a:fillRect/>
          </a:stretch>
        </p:blipFill>
        <p:spPr bwMode="auto">
          <a:xfrm>
            <a:off x="1222375" y="404813"/>
            <a:ext cx="4429125" cy="6192837"/>
          </a:xfrm>
          <a:prstGeom prst="rect">
            <a:avLst/>
          </a:prstGeom>
          <a:noFill/>
        </p:spPr>
      </p:pic>
      <p:graphicFrame>
        <p:nvGraphicFramePr>
          <p:cNvPr id="94213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5292725" y="549275"/>
          <a:ext cx="3409950" cy="567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Grafik" r:id="rId4" imgW="3390997" imgH="6191197" progId="MSGraph.Chart.8">
                  <p:embed followColorScheme="full"/>
                </p:oleObj>
              </mc:Choice>
              <mc:Fallback>
                <p:oleObj name="Grafik" r:id="rId4" imgW="3390997" imgH="6191197" progId="MSGraph.Chart.8">
                  <p:embed followColorScheme="full"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549275"/>
                        <a:ext cx="3409950" cy="567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FAA26D3D-D897-4be2-8F04-BA451C77F1D7}">
                          <ma14:placeholderFlag xmlns:ma14="http://schemas.microsoft.com/office/mac/drawingml/2011/main" xmlns="" val="1"/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6156325" y="1803400"/>
            <a:ext cx="2519363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</a:pPr>
            <a:r>
              <a:rPr lang="tr-TR">
                <a:latin typeface="Arial" charset="0"/>
              </a:rPr>
              <a:t>Trakede yalancı tabakalı silli silindirik epitelin TEM’de görünüşü. Hücrelerin apikal yüzeyinde sil ve mikrovillüsler  </a:t>
            </a:r>
          </a:p>
          <a:p>
            <a:pPr algn="ctr">
              <a:lnSpc>
                <a:spcPct val="140000"/>
              </a:lnSpc>
            </a:pPr>
            <a:r>
              <a:rPr lang="tr-TR">
                <a:latin typeface="Arial" charset="0"/>
              </a:rPr>
              <a:t>(x 1.600)</a:t>
            </a:r>
          </a:p>
          <a:p>
            <a:pPr algn="ctr">
              <a:lnSpc>
                <a:spcPct val="140000"/>
              </a:lnSpc>
            </a:pPr>
            <a:endParaRPr lang="tr-TR">
              <a:latin typeface="Arial" charset="0"/>
            </a:endParaRPr>
          </a:p>
          <a:p>
            <a:pPr algn="ctr">
              <a:lnSpc>
                <a:spcPct val="140000"/>
              </a:lnSpc>
            </a:pPr>
            <a:endParaRPr lang="tr-TR">
              <a:latin typeface="Arial" charset="0"/>
            </a:endParaRPr>
          </a:p>
        </p:txBody>
      </p:sp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5838825" y="1173163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800" b="1" i="1">
                <a:latin typeface="Arial" charset="0"/>
              </a:rPr>
              <a:t>Sil</a:t>
            </a:r>
          </a:p>
        </p:txBody>
      </p:sp>
      <p:sp>
        <p:nvSpPr>
          <p:cNvPr id="94218" name="AutoShape 10"/>
          <p:cNvSpPr>
            <a:spLocks noChangeArrowheads="1"/>
          </p:cNvSpPr>
          <p:nvPr/>
        </p:nvSpPr>
        <p:spPr bwMode="auto">
          <a:xfrm rot="10800000" flipV="1">
            <a:off x="5076825" y="476250"/>
            <a:ext cx="1150938" cy="576263"/>
          </a:xfrm>
          <a:custGeom>
            <a:avLst/>
            <a:gdLst>
              <a:gd name="G0" fmla="+- 13944 0 0"/>
              <a:gd name="G1" fmla="+- 4213 0 0"/>
              <a:gd name="G2" fmla="+- 12158 0 4213"/>
              <a:gd name="G3" fmla="+- G2 0 4213"/>
              <a:gd name="G4" fmla="*/ G3 32768 32059"/>
              <a:gd name="G5" fmla="*/ G4 1 2"/>
              <a:gd name="G6" fmla="+- 21600 0 13944"/>
              <a:gd name="G7" fmla="*/ G6 4213 6079"/>
              <a:gd name="G8" fmla="+- G7 13944 0"/>
              <a:gd name="T0" fmla="*/ 13944 w 21600"/>
              <a:gd name="T1" fmla="*/ 0 h 21600"/>
              <a:gd name="T2" fmla="*/ 13944 w 21600"/>
              <a:gd name="T3" fmla="*/ 12158 h 21600"/>
              <a:gd name="T4" fmla="*/ 1908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3944" y="0"/>
                </a:lnTo>
                <a:lnTo>
                  <a:pt x="13944" y="4213"/>
                </a:lnTo>
                <a:lnTo>
                  <a:pt x="12427" y="4213"/>
                </a:lnTo>
                <a:cubicBezTo>
                  <a:pt x="5564" y="4213"/>
                  <a:pt x="0" y="7770"/>
                  <a:pt x="0" y="12158"/>
                </a:cubicBezTo>
                <a:lnTo>
                  <a:pt x="0" y="21600"/>
                </a:lnTo>
                <a:lnTo>
                  <a:pt x="3815" y="21600"/>
                </a:lnTo>
                <a:lnTo>
                  <a:pt x="3815" y="12158"/>
                </a:lnTo>
                <a:cubicBezTo>
                  <a:pt x="3815" y="9831"/>
                  <a:pt x="7671" y="7945"/>
                  <a:pt x="12427" y="7945"/>
                </a:cubicBezTo>
                <a:lnTo>
                  <a:pt x="13944" y="7945"/>
                </a:lnTo>
                <a:lnTo>
                  <a:pt x="13944" y="12158"/>
                </a:lnTo>
                <a:close/>
              </a:path>
            </a:pathLst>
          </a:cu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epitel 2-2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l="3407" t="3755" r="4535" b="28630"/>
          <a:stretch>
            <a:fillRect/>
          </a:stretch>
        </p:blipFill>
        <p:spPr>
          <a:xfrm>
            <a:off x="323850" y="139700"/>
            <a:ext cx="8497888" cy="5665788"/>
          </a:xfrm>
          <a:noFill/>
          <a:ln w="38100" cmpd="dbl">
            <a:solidFill>
              <a:srgbClr val="990099"/>
            </a:solidFill>
          </a:ln>
        </p:spPr>
      </p:pic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50825" y="5876925"/>
            <a:ext cx="88201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1800">
                <a:latin typeface="Arial" charset="0"/>
              </a:rPr>
              <a:t>Trakenin lümene bakan yüzünde yalancı tabakalı silli silindirik epitelin silleri ve mikrovillüsleri. Mikrovillüslerin 1 mikronluk boyuna karşı sillerin 8-10 mikron boyu kolaylıkla fark edilir.  x1.450</a:t>
            </a:r>
          </a:p>
        </p:txBody>
      </p:sp>
      <p:sp>
        <p:nvSpPr>
          <p:cNvPr id="98308" name="AutoShape 4"/>
          <p:cNvSpPr>
            <a:spLocks noChangeArrowheads="1"/>
          </p:cNvSpPr>
          <p:nvPr/>
        </p:nvSpPr>
        <p:spPr bwMode="auto">
          <a:xfrm>
            <a:off x="1258888" y="981075"/>
            <a:ext cx="1368425" cy="719138"/>
          </a:xfrm>
          <a:prstGeom prst="downArrowCallout">
            <a:avLst>
              <a:gd name="adj1" fmla="val 13796"/>
              <a:gd name="adj2" fmla="val 47572"/>
              <a:gd name="adj3" fmla="val 24282"/>
              <a:gd name="adj4" fmla="val 44361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tr-TR" sz="1600" b="1">
                <a:latin typeface="Arial" charset="0"/>
              </a:rPr>
              <a:t>Mikrovillüsler</a:t>
            </a:r>
          </a:p>
        </p:txBody>
      </p:sp>
      <p:sp>
        <p:nvSpPr>
          <p:cNvPr id="98310" name="AutoShape 6"/>
          <p:cNvSpPr>
            <a:spLocks noChangeArrowheads="1"/>
          </p:cNvSpPr>
          <p:nvPr/>
        </p:nvSpPr>
        <p:spPr bwMode="auto">
          <a:xfrm>
            <a:off x="6443663" y="1341438"/>
            <a:ext cx="936625" cy="647700"/>
          </a:xfrm>
          <a:prstGeom prst="downArrowCallout">
            <a:avLst>
              <a:gd name="adj1" fmla="val 15197"/>
              <a:gd name="adj2" fmla="val 36152"/>
              <a:gd name="adj3" fmla="val 26472"/>
              <a:gd name="adj4" fmla="val 44361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tr-TR" sz="1600" b="1">
                <a:latin typeface="Arial" charset="0"/>
              </a:rPr>
              <a:t>Siller</a:t>
            </a:r>
          </a:p>
        </p:txBody>
      </p:sp>
      <p:sp>
        <p:nvSpPr>
          <p:cNvPr id="98311" name="AutoShape 7"/>
          <p:cNvSpPr>
            <a:spLocks noChangeArrowheads="1"/>
          </p:cNvSpPr>
          <p:nvPr/>
        </p:nvSpPr>
        <p:spPr bwMode="auto">
          <a:xfrm>
            <a:off x="6011863" y="3717925"/>
            <a:ext cx="1657350" cy="647700"/>
          </a:xfrm>
          <a:prstGeom prst="downArrowCallout">
            <a:avLst>
              <a:gd name="adj1" fmla="val 13244"/>
              <a:gd name="adj2" fmla="val 63971"/>
              <a:gd name="adj3" fmla="val 24264"/>
              <a:gd name="adj4" fmla="val 44361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tr-TR" sz="1600" b="1">
                <a:latin typeface="Arial" charset="0"/>
              </a:rPr>
              <a:t>Hücrelerin sınırı</a:t>
            </a: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3" name="Rectangle 1027"/>
          <p:cNvSpPr>
            <a:spLocks noChangeArrowheads="1"/>
          </p:cNvSpPr>
          <p:nvPr/>
        </p:nvSpPr>
        <p:spPr bwMode="auto">
          <a:xfrm>
            <a:off x="3429000" y="1905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86722" name="Picture 1026" descr="http://www.mhhe.com/biosci/ap/histology_mh/pseudostl.jpg"/>
          <p:cNvPicPr>
            <a:picLocks noChangeAspect="1" noChangeArrowheads="1"/>
          </p:cNvPicPr>
          <p:nvPr/>
        </p:nvPicPr>
        <p:blipFill>
          <a:blip r:embed="rId2" r:link="rId3" cstate="print"/>
          <a:srcRect t="1282" b="1282"/>
          <a:stretch>
            <a:fillRect/>
          </a:stretch>
        </p:blipFill>
        <p:spPr bwMode="auto">
          <a:xfrm>
            <a:off x="1643063" y="152400"/>
            <a:ext cx="5043487" cy="6553200"/>
          </a:xfrm>
          <a:prstGeom prst="rect">
            <a:avLst/>
          </a:prstGeom>
          <a:noFill/>
        </p:spPr>
      </p:pic>
      <p:sp>
        <p:nvSpPr>
          <p:cNvPr id="286724" name="Text Box 1028"/>
          <p:cNvSpPr txBox="1">
            <a:spLocks noChangeArrowheads="1"/>
          </p:cNvSpPr>
          <p:nvPr/>
        </p:nvSpPr>
        <p:spPr bwMode="auto">
          <a:xfrm>
            <a:off x="5562600" y="381000"/>
            <a:ext cx="731838" cy="396875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Siller</a:t>
            </a:r>
          </a:p>
        </p:txBody>
      </p:sp>
      <p:sp>
        <p:nvSpPr>
          <p:cNvPr id="286725" name="Text Box 1029"/>
          <p:cNvSpPr txBox="1">
            <a:spLocks noChangeArrowheads="1"/>
          </p:cNvSpPr>
          <p:nvPr/>
        </p:nvSpPr>
        <p:spPr bwMode="auto">
          <a:xfrm>
            <a:off x="1752600" y="266700"/>
            <a:ext cx="2227263" cy="641350"/>
          </a:xfrm>
          <a:prstGeom prst="rect">
            <a:avLst/>
          </a:prstGeom>
          <a:solidFill>
            <a:srgbClr val="FFE7FF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tr-TR"/>
              <a:t>Yalancı tabakalı   </a:t>
            </a:r>
          </a:p>
          <a:p>
            <a:pPr>
              <a:lnSpc>
                <a:spcPct val="90000"/>
              </a:lnSpc>
            </a:pPr>
            <a:r>
              <a:rPr lang="tr-TR"/>
              <a:t>silli silindirik epitel </a:t>
            </a: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Rectangle 3"/>
          <p:cNvSpPr>
            <a:spLocks noChangeArrowheads="1"/>
          </p:cNvSpPr>
          <p:nvPr/>
        </p:nvSpPr>
        <p:spPr bwMode="auto">
          <a:xfrm>
            <a:off x="1733550" y="1481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94914" name="Picture 2" descr="http://35.9.122.184/images/40-AnimalStructureAndFunction/40-01x2-Pseudostratifed.jpg"/>
          <p:cNvPicPr>
            <a:picLocks noChangeAspect="1" noChangeArrowheads="1"/>
          </p:cNvPicPr>
          <p:nvPr/>
        </p:nvPicPr>
        <p:blipFill>
          <a:blip r:embed="rId2" r:link="rId3" cstate="print"/>
          <a:srcRect b="5643"/>
          <a:stretch>
            <a:fillRect/>
          </a:stretch>
        </p:blipFill>
        <p:spPr bwMode="auto">
          <a:xfrm>
            <a:off x="228600" y="292100"/>
            <a:ext cx="8686800" cy="5624513"/>
          </a:xfrm>
          <a:prstGeom prst="rect">
            <a:avLst/>
          </a:prstGeom>
          <a:noFill/>
        </p:spPr>
      </p:pic>
      <p:sp>
        <p:nvSpPr>
          <p:cNvPr id="294916" name="Text Box 4"/>
          <p:cNvSpPr txBox="1">
            <a:spLocks noChangeArrowheads="1"/>
          </p:cNvSpPr>
          <p:nvPr/>
        </p:nvSpPr>
        <p:spPr bwMode="auto">
          <a:xfrm>
            <a:off x="1219200" y="6153150"/>
            <a:ext cx="6270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Yalancı tabakalı silli silindirik epitel ve Goblet hücreleri</a:t>
            </a:r>
          </a:p>
        </p:txBody>
      </p:sp>
      <p:sp>
        <p:nvSpPr>
          <p:cNvPr id="294917" name="Text Box 5"/>
          <p:cNvSpPr txBox="1">
            <a:spLocks noChangeArrowheads="1"/>
          </p:cNvSpPr>
          <p:nvPr/>
        </p:nvSpPr>
        <p:spPr bwMode="auto">
          <a:xfrm>
            <a:off x="1431925" y="2449513"/>
            <a:ext cx="38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>
                <a:latin typeface="Arial" charset="0"/>
              </a:rPr>
              <a:t>G</a:t>
            </a:r>
          </a:p>
        </p:txBody>
      </p:sp>
      <p:sp>
        <p:nvSpPr>
          <p:cNvPr id="294918" name="Line 6"/>
          <p:cNvSpPr>
            <a:spLocks noChangeShapeType="1"/>
          </p:cNvSpPr>
          <p:nvPr/>
        </p:nvSpPr>
        <p:spPr bwMode="auto">
          <a:xfrm flipH="1">
            <a:off x="4953000" y="685800"/>
            <a:ext cx="1295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4919" name="Line 7"/>
          <p:cNvSpPr>
            <a:spLocks noChangeShapeType="1"/>
          </p:cNvSpPr>
          <p:nvPr/>
        </p:nvSpPr>
        <p:spPr bwMode="auto">
          <a:xfrm flipH="1">
            <a:off x="5257800" y="685800"/>
            <a:ext cx="990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94920" name="Text Box 8"/>
          <p:cNvSpPr txBox="1">
            <a:spLocks noChangeArrowheads="1"/>
          </p:cNvSpPr>
          <p:nvPr/>
        </p:nvSpPr>
        <p:spPr bwMode="auto">
          <a:xfrm>
            <a:off x="6248400" y="441325"/>
            <a:ext cx="7508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Siller</a:t>
            </a: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/>
              <a:t>Stratified Epithelia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Contain two or more layers of cells</a:t>
            </a:r>
          </a:p>
          <a:p>
            <a:pPr eaLnBrk="1" hangingPunct="1"/>
            <a:r>
              <a:rPr lang="en-US" dirty="0"/>
              <a:t>Regenerate from below</a:t>
            </a:r>
          </a:p>
          <a:p>
            <a:pPr eaLnBrk="1" hangingPunct="1"/>
            <a:r>
              <a:rPr lang="en-US" dirty="0"/>
              <a:t>Major role is protection</a:t>
            </a:r>
          </a:p>
          <a:p>
            <a:pPr eaLnBrk="1" hangingPunct="1"/>
            <a:r>
              <a:rPr lang="en-US" dirty="0"/>
              <a:t>Are named according to the </a:t>
            </a:r>
            <a:r>
              <a:rPr lang="en-US" u="sng" dirty="0"/>
              <a:t>shape of cells at apical 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-324544" y="-24340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Stratified Epithelium 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5029200" cy="5867400"/>
          </a:xfrm>
        </p:spPr>
        <p:txBody>
          <a:bodyPr>
            <a:normAutofit lnSpcReduction="10000"/>
          </a:bodyPr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en-US" b="1" dirty="0"/>
              <a:t>Characteristics</a:t>
            </a:r>
          </a:p>
          <a:p>
            <a:pPr marL="914400" lvl="1" indent="-514350" eaLnBrk="1" hangingPunct="1"/>
            <a:r>
              <a:rPr lang="en-US" dirty="0"/>
              <a:t>2+ layers </a:t>
            </a:r>
          </a:p>
          <a:p>
            <a:pPr marL="914400" lvl="1" indent="-514350" eaLnBrk="1" hangingPunct="1">
              <a:buFont typeface="Arial" charset="0"/>
              <a:buNone/>
            </a:pPr>
            <a:r>
              <a:rPr lang="en-US" dirty="0"/>
              <a:t> </a:t>
            </a:r>
          </a:p>
          <a:p>
            <a:pPr marL="514350" indent="-514350" eaLnBrk="1" hangingPunct="1">
              <a:buFont typeface="Arial" charset="0"/>
              <a:buAutoNum type="arabicPeriod"/>
            </a:pPr>
            <a:r>
              <a:rPr lang="en-US" b="1" dirty="0"/>
              <a:t>Stratified</a:t>
            </a:r>
            <a:r>
              <a:rPr lang="en-US" dirty="0"/>
              <a:t> </a:t>
            </a:r>
            <a:r>
              <a:rPr lang="en-US" b="1" dirty="0" err="1"/>
              <a:t>Squamous</a:t>
            </a:r>
            <a:endParaRPr lang="en-US" b="1" dirty="0"/>
          </a:p>
          <a:p>
            <a:pPr marL="914400" lvl="1" indent="-514350" eaLnBrk="1" hangingPunct="1"/>
            <a:r>
              <a:rPr lang="en-US" dirty="0"/>
              <a:t>Skin – outer layer hardened by ‘keratin’ </a:t>
            </a:r>
          </a:p>
          <a:p>
            <a:pPr marL="914400" lvl="1" indent="-514350" eaLnBrk="1" hangingPunct="1"/>
            <a:r>
              <a:rPr lang="en-US" dirty="0"/>
              <a:t>4 to 5 layers thick </a:t>
            </a:r>
          </a:p>
          <a:p>
            <a:pPr marL="914400" lvl="1" indent="-514350" eaLnBrk="1" hangingPunct="1"/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dirty="0"/>
              <a:t>3. </a:t>
            </a:r>
            <a:r>
              <a:rPr lang="en-US" b="1" dirty="0"/>
              <a:t>Stratified</a:t>
            </a:r>
            <a:r>
              <a:rPr lang="en-US" dirty="0"/>
              <a:t> </a:t>
            </a:r>
            <a:r>
              <a:rPr lang="en-US" b="1" dirty="0" err="1"/>
              <a:t>Cuboidal</a:t>
            </a:r>
            <a:r>
              <a:rPr lang="en-US" b="1" dirty="0"/>
              <a:t> </a:t>
            </a:r>
          </a:p>
          <a:p>
            <a:pPr marL="914400" lvl="1" indent="-514350" eaLnBrk="1" hangingPunct="1"/>
            <a:r>
              <a:rPr lang="en-US" dirty="0"/>
              <a:t>Ducts of sweat glands </a:t>
            </a:r>
          </a:p>
          <a:p>
            <a:pPr marL="914400" lvl="1" indent="-514350" eaLnBrk="1" hangingPunct="1"/>
            <a:r>
              <a:rPr lang="en-US" dirty="0"/>
              <a:t>This type + stratified columnar are rare!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 t="1021" b="11913"/>
          <a:stretch>
            <a:fillRect/>
          </a:stretch>
        </p:blipFill>
        <p:spPr bwMode="auto">
          <a:xfrm>
            <a:off x="6186764" y="260648"/>
            <a:ext cx="2966929" cy="251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technion.ac.il/~mdcourse/274203/slides/Epithelium/7-Stratified%20Squamous%20Epitheli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2895600"/>
            <a:ext cx="284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www.mhhe.com/biosci/ap/histology_mh/swgla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181600"/>
            <a:ext cx="2057400" cy="1543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/>
              <a:t>Stratified Squamous Epithelium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/>
              <a:t>Description</a:t>
            </a:r>
          </a:p>
          <a:p>
            <a:pPr lvl="1" eaLnBrk="1" hangingPunct="1"/>
            <a:r>
              <a:rPr lang="en-US"/>
              <a:t>Many layers of cells – squamous in shape</a:t>
            </a:r>
          </a:p>
          <a:p>
            <a:pPr lvl="1" eaLnBrk="1" hangingPunct="1"/>
            <a:r>
              <a:rPr lang="en-US"/>
              <a:t>Deeper layers of cells appear cuboidal or columnar </a:t>
            </a:r>
          </a:p>
          <a:p>
            <a:pPr lvl="1" eaLnBrk="1" hangingPunct="1"/>
            <a:r>
              <a:rPr lang="en-US"/>
              <a:t>Thickest epithelial tissue – adapted for protection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09625"/>
          </a:xfrm>
        </p:spPr>
        <p:txBody>
          <a:bodyPr/>
          <a:lstStyle/>
          <a:p>
            <a:pPr eaLnBrk="1" hangingPunct="1"/>
            <a:r>
              <a:rPr lang="en-US" sz="3600"/>
              <a:t>Stratified Squamous Epithelium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297488"/>
          </a:xfrm>
        </p:spPr>
        <p:txBody>
          <a:bodyPr/>
          <a:lstStyle/>
          <a:p>
            <a:pPr eaLnBrk="1" hangingPunct="1"/>
            <a:r>
              <a:rPr lang="en-US" sz="2800"/>
              <a:t>Specific types </a:t>
            </a:r>
          </a:p>
          <a:p>
            <a:pPr lvl="1" eaLnBrk="1" hangingPunct="1"/>
            <a:r>
              <a:rPr lang="en-US" sz="2400"/>
              <a:t>Keratinized – contain the protective protein keratin</a:t>
            </a:r>
          </a:p>
          <a:p>
            <a:pPr lvl="2" eaLnBrk="1" hangingPunct="1"/>
            <a:r>
              <a:rPr lang="en-US" sz="2000"/>
              <a:t>Surface cells are dead and full of keratin </a:t>
            </a:r>
          </a:p>
          <a:p>
            <a:pPr lvl="1" eaLnBrk="1" hangingPunct="1"/>
            <a:r>
              <a:rPr lang="en-US" sz="2400"/>
              <a:t>Non-keratinized – forms moist lining of body openings</a:t>
            </a:r>
          </a:p>
          <a:p>
            <a:pPr eaLnBrk="1" hangingPunct="1"/>
            <a:r>
              <a:rPr lang="en-US" sz="2800"/>
              <a:t>Function</a:t>
            </a:r>
          </a:p>
          <a:p>
            <a:pPr lvl="1" eaLnBrk="1" hangingPunct="1"/>
            <a:r>
              <a:rPr lang="en-US" sz="2400"/>
              <a:t>Protects underlying tissues in </a:t>
            </a:r>
            <a:br>
              <a:rPr lang="en-US" sz="2400"/>
            </a:br>
            <a:r>
              <a:rPr lang="en-US" sz="2400"/>
              <a:t>areas subject to abrasion</a:t>
            </a:r>
          </a:p>
          <a:p>
            <a:pPr eaLnBrk="1" hangingPunct="1"/>
            <a:r>
              <a:rPr lang="en-US" sz="2800"/>
              <a:t>Location </a:t>
            </a:r>
          </a:p>
          <a:p>
            <a:pPr lvl="1" eaLnBrk="1" hangingPunct="1"/>
            <a:r>
              <a:rPr lang="en-US" sz="2400"/>
              <a:t>Keratinized – forms epidermis</a:t>
            </a:r>
          </a:p>
          <a:p>
            <a:pPr lvl="1" eaLnBrk="1" hangingPunct="1"/>
            <a:r>
              <a:rPr lang="en-US" sz="2400"/>
              <a:t>Non-keratinized – forms lining of </a:t>
            </a:r>
            <a:br>
              <a:rPr lang="en-US" sz="2400"/>
            </a:br>
            <a:r>
              <a:rPr lang="en-US" sz="2400"/>
              <a:t>esophagus, mouth, and vagina</a:t>
            </a: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 cstate="print"/>
          <a:srcRect l="38333" t="22614" r="4167" b="11839"/>
          <a:stretch>
            <a:fillRect/>
          </a:stretch>
        </p:blipFill>
        <p:spPr bwMode="auto">
          <a:xfrm>
            <a:off x="5735638" y="5070475"/>
            <a:ext cx="30003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 descr="Keratinized Stratified Squamo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3400" y="3348038"/>
            <a:ext cx="3219450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5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5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ChangeArrowheads="1"/>
          </p:cNvSpPr>
          <p:nvPr/>
        </p:nvSpPr>
        <p:spPr bwMode="auto">
          <a:xfrm>
            <a:off x="1370013" y="-547688"/>
            <a:ext cx="14827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/>
          </a:p>
        </p:txBody>
      </p:sp>
      <p:graphicFrame>
        <p:nvGraphicFramePr>
          <p:cNvPr id="215043" name="Group 3"/>
          <p:cNvGraphicFramePr>
            <a:graphicFrameLocks noGrp="1"/>
          </p:cNvGraphicFramePr>
          <p:nvPr/>
        </p:nvGraphicFramePr>
        <p:xfrm>
          <a:off x="1370013" y="-547688"/>
          <a:ext cx="784225" cy="4022725"/>
        </p:xfrm>
        <a:graphic>
          <a:graphicData uri="http://schemas.openxmlformats.org/drawingml/2006/table">
            <a:tbl>
              <a:tblPr/>
              <a:tblGrid>
                <a:gridCol w="392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5050" name="Group 10"/>
          <p:cNvGraphicFramePr>
            <a:graphicFrameLocks noGrp="1"/>
          </p:cNvGraphicFramePr>
          <p:nvPr/>
        </p:nvGraphicFramePr>
        <p:xfrm>
          <a:off x="1379538" y="-538163"/>
          <a:ext cx="4186555" cy="40233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8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tr-TR" sz="18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r>
                        <a:rPr kumimoji="0" 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                                                                 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5059" name="Picture 19" descr="clearpix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0025" y="-217488"/>
            <a:ext cx="180975" cy="9525"/>
          </a:xfrm>
          <a:prstGeom prst="rect">
            <a:avLst/>
          </a:prstGeom>
          <a:noFill/>
        </p:spPr>
      </p:pic>
      <p:pic>
        <p:nvPicPr>
          <p:cNvPr id="215060" name="Picture 20" descr="Lab_1b-01a"/>
          <p:cNvPicPr>
            <a:picLocks noChangeAspect="1" noChangeArrowheads="1"/>
          </p:cNvPicPr>
          <p:nvPr/>
        </p:nvPicPr>
        <p:blipFill>
          <a:blip r:embed="rId3" cstate="print"/>
          <a:srcRect l="5487" t="5716" r="5551" b="5847"/>
          <a:stretch>
            <a:fillRect/>
          </a:stretch>
        </p:blipFill>
        <p:spPr bwMode="auto">
          <a:xfrm>
            <a:off x="252413" y="363538"/>
            <a:ext cx="8496300" cy="56578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pic>
        <p:nvPicPr>
          <p:cNvPr id="215061" name="Picture 21" descr="clearpix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6113" y="-492125"/>
            <a:ext cx="38100" cy="9525"/>
          </a:xfrm>
          <a:prstGeom prst="rect">
            <a:avLst/>
          </a:prstGeom>
          <a:noFill/>
        </p:spPr>
      </p:pic>
      <p:pic>
        <p:nvPicPr>
          <p:cNvPr id="215062" name="Picture 22" descr="clearpix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500" y="3795713"/>
            <a:ext cx="180975" cy="9525"/>
          </a:xfrm>
          <a:prstGeom prst="rect">
            <a:avLst/>
          </a:prstGeom>
          <a:noFill/>
        </p:spPr>
      </p:pic>
      <p:pic>
        <p:nvPicPr>
          <p:cNvPr id="215063" name="Picture 23" descr="clearpix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0500" y="5349875"/>
            <a:ext cx="180975" cy="9525"/>
          </a:xfrm>
          <a:prstGeom prst="rect">
            <a:avLst/>
          </a:prstGeom>
          <a:noFill/>
        </p:spPr>
      </p:pic>
      <p:pic>
        <p:nvPicPr>
          <p:cNvPr id="215064" name="Picture 24" descr="clearpix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8150" y="5075238"/>
            <a:ext cx="6000750" cy="9525"/>
          </a:xfrm>
          <a:prstGeom prst="rect">
            <a:avLst/>
          </a:prstGeom>
          <a:noFill/>
        </p:spPr>
      </p:pic>
      <p:pic>
        <p:nvPicPr>
          <p:cNvPr id="215065" name="Picture 25" descr="clearpixe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6463" y="5349875"/>
            <a:ext cx="66675" cy="9525"/>
          </a:xfrm>
          <a:prstGeom prst="rect">
            <a:avLst/>
          </a:prstGeom>
          <a:noFill/>
        </p:spPr>
      </p:pic>
      <p:sp>
        <p:nvSpPr>
          <p:cNvPr id="215066" name="Text Box 26"/>
          <p:cNvSpPr txBox="1">
            <a:spLocks noChangeArrowheads="1"/>
          </p:cNvSpPr>
          <p:nvPr/>
        </p:nvSpPr>
        <p:spPr bwMode="auto">
          <a:xfrm>
            <a:off x="731838" y="6237288"/>
            <a:ext cx="7296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Çok tabakalı yassı epitelin yüzeyden görünüşü (Kurbağa derisi)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124744"/>
            <a:ext cx="8686800" cy="49294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cells that make up the tissues are surrounded by the </a:t>
            </a:r>
            <a:r>
              <a:rPr lang="tr-TR" b="1" dirty="0" err="1"/>
              <a:t>extracellular</a:t>
            </a:r>
            <a:r>
              <a:rPr lang="tr-TR" b="1" dirty="0"/>
              <a:t> </a:t>
            </a:r>
            <a:r>
              <a:rPr lang="tr-TR" b="1" dirty="0" err="1"/>
              <a:t>matrix</a:t>
            </a:r>
            <a:r>
              <a:rPr lang="en-US" dirty="0"/>
              <a:t> secreted by these cells.</a:t>
            </a:r>
            <a:br>
              <a:rPr lang="en-US" dirty="0"/>
            </a:br>
            <a:endParaRPr lang="tr-TR" dirty="0"/>
          </a:p>
          <a:p>
            <a:r>
              <a:rPr lang="en-US" dirty="0"/>
              <a:t>The composition of </a:t>
            </a:r>
            <a:r>
              <a:rPr lang="tr-TR" dirty="0"/>
              <a:t>ECM</a:t>
            </a:r>
            <a:r>
              <a:rPr lang="en-US" dirty="0"/>
              <a:t> material differs from one tissue to another.</a:t>
            </a:r>
            <a:br>
              <a:rPr lang="en-US" dirty="0"/>
            </a:br>
            <a:endParaRPr lang="tr-TR" dirty="0"/>
          </a:p>
          <a:p>
            <a:r>
              <a:rPr lang="en-US" dirty="0"/>
              <a:t>The </a:t>
            </a:r>
            <a:r>
              <a:rPr lang="tr-TR" dirty="0"/>
              <a:t>ECM </a:t>
            </a:r>
            <a:r>
              <a:rPr lang="en-US" dirty="0"/>
              <a:t>can be liquid, semi-solid or solid.</a:t>
            </a:r>
            <a:endParaRPr lang="tr-TR" dirty="0"/>
          </a:p>
          <a:p>
            <a:endParaRPr lang="tr-TR" dirty="0"/>
          </a:p>
          <a:p>
            <a:r>
              <a:rPr lang="en-US" dirty="0"/>
              <a:t>Each</a:t>
            </a:r>
            <a:r>
              <a:rPr lang="tr-TR" dirty="0"/>
              <a:t> </a:t>
            </a:r>
            <a:r>
              <a:rPr lang="tr-TR" dirty="0" err="1"/>
              <a:t>tissue</a:t>
            </a:r>
            <a:r>
              <a:rPr lang="en-US" dirty="0"/>
              <a:t> has its own unique cells.</a:t>
            </a:r>
            <a:endParaRPr lang="tr-TR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Rectangle 3"/>
          <p:cNvSpPr>
            <a:spLocks noChangeArrowheads="1"/>
          </p:cNvSpPr>
          <p:nvPr/>
        </p:nvSpPr>
        <p:spPr bwMode="auto">
          <a:xfrm>
            <a:off x="1771650" y="22621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80578" name="Picture 2" descr="http://science.tjc.edu/images/histology/11_combined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52400" y="1219200"/>
            <a:ext cx="8839200" cy="3683000"/>
          </a:xfrm>
          <a:prstGeom prst="rect">
            <a:avLst/>
          </a:prstGeom>
          <a:noFill/>
        </p:spPr>
      </p:pic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1752600" y="5638800"/>
            <a:ext cx="574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 b="1">
                <a:latin typeface="Arial" charset="0"/>
              </a:rPr>
              <a:t>Çok tabakalı keratinleşmiş yassı epitel</a:t>
            </a:r>
          </a:p>
        </p:txBody>
      </p:sp>
      <p:sp>
        <p:nvSpPr>
          <p:cNvPr id="280582" name="Line 6"/>
          <p:cNvSpPr>
            <a:spLocks noChangeShapeType="1"/>
          </p:cNvSpPr>
          <p:nvPr/>
        </p:nvSpPr>
        <p:spPr bwMode="auto">
          <a:xfrm flipV="1">
            <a:off x="4859338" y="2882900"/>
            <a:ext cx="1171575" cy="2706688"/>
          </a:xfrm>
          <a:prstGeom prst="line">
            <a:avLst/>
          </a:prstGeom>
          <a:noFill/>
          <a:ln w="4445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3" name="Rectangle 3"/>
          <p:cNvSpPr>
            <a:spLocks noChangeArrowheads="1"/>
          </p:cNvSpPr>
          <p:nvPr/>
        </p:nvSpPr>
        <p:spPr bwMode="auto">
          <a:xfrm>
            <a:off x="1852613" y="2166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pic>
        <p:nvPicPr>
          <p:cNvPr id="281602" name="Picture 2" descr="http://science.tjc.edu/images/histology/13_combined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76200" y="914400"/>
            <a:ext cx="8991600" cy="4173538"/>
          </a:xfrm>
          <a:prstGeom prst="rect">
            <a:avLst/>
          </a:prstGeom>
          <a:noFill/>
        </p:spPr>
      </p:pic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6461125" y="2068513"/>
            <a:ext cx="98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Keratin</a:t>
            </a:r>
          </a:p>
        </p:txBody>
      </p:sp>
      <p:sp>
        <p:nvSpPr>
          <p:cNvPr id="281605" name="Text Box 5"/>
          <p:cNvSpPr txBox="1">
            <a:spLocks noChangeArrowheads="1"/>
          </p:cNvSpPr>
          <p:nvPr/>
        </p:nvSpPr>
        <p:spPr bwMode="auto">
          <a:xfrm>
            <a:off x="7299325" y="3744913"/>
            <a:ext cx="820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>
                <a:latin typeface="Arial" charset="0"/>
              </a:rPr>
              <a:t>Epitel</a:t>
            </a:r>
          </a:p>
        </p:txBody>
      </p:sp>
      <p:sp>
        <p:nvSpPr>
          <p:cNvPr id="281606" name="Text Box 6"/>
          <p:cNvSpPr txBox="1">
            <a:spLocks noChangeArrowheads="1"/>
          </p:cNvSpPr>
          <p:nvPr/>
        </p:nvSpPr>
        <p:spPr bwMode="auto">
          <a:xfrm>
            <a:off x="8061325" y="4291013"/>
            <a:ext cx="996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1800" b="1">
                <a:latin typeface="Arial" charset="0"/>
              </a:rPr>
              <a:t>Bağ </a:t>
            </a:r>
          </a:p>
          <a:p>
            <a:r>
              <a:rPr lang="tr-TR" sz="1800" b="1">
                <a:latin typeface="Arial" charset="0"/>
              </a:rPr>
              <a:t>dokusu</a:t>
            </a:r>
          </a:p>
        </p:txBody>
      </p:sp>
      <p:sp>
        <p:nvSpPr>
          <p:cNvPr id="281607" name="Text Box 7"/>
          <p:cNvSpPr txBox="1">
            <a:spLocks noChangeArrowheads="1"/>
          </p:cNvSpPr>
          <p:nvPr/>
        </p:nvSpPr>
        <p:spPr bwMode="auto">
          <a:xfrm>
            <a:off x="1428750" y="5564188"/>
            <a:ext cx="6167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2400">
                <a:latin typeface="Arial" charset="0"/>
              </a:rPr>
              <a:t>Çok tabakalı keratinleşmiş yassı epitel, Deri.</a:t>
            </a:r>
          </a:p>
        </p:txBody>
      </p:sp>
    </p:spTree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Skin%20Epithelium%2010x[1]"/>
          <p:cNvPicPr>
            <a:picLocks noChangeAspect="1" noChangeArrowheads="1"/>
          </p:cNvPicPr>
          <p:nvPr/>
        </p:nvPicPr>
        <p:blipFill>
          <a:blip r:embed="rId2" cstate="print"/>
          <a:srcRect t="6093" b="8276"/>
          <a:stretch>
            <a:fillRect/>
          </a:stretch>
        </p:blipFill>
        <p:spPr bwMode="auto">
          <a:xfrm>
            <a:off x="250825" y="260350"/>
            <a:ext cx="8640763" cy="5549900"/>
          </a:xfrm>
          <a:prstGeom prst="rect">
            <a:avLst/>
          </a:prstGeom>
          <a:noFill/>
          <a:ln w="28575">
            <a:solidFill>
              <a:srgbClr val="003399"/>
            </a:solidFill>
            <a:miter lim="800000"/>
            <a:headEnd/>
            <a:tailEnd/>
          </a:ln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1116013" y="6067425"/>
            <a:ext cx="6335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Çok tabakalı keratinleşmiş yassı epitel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143000" y="2405063"/>
            <a:ext cx="755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800">
                <a:solidFill>
                  <a:schemeClr val="bg1"/>
                </a:solidFill>
                <a:latin typeface="Arial" charset="0"/>
              </a:rPr>
              <a:t>Epitel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441575" y="4600575"/>
            <a:ext cx="1390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800">
                <a:solidFill>
                  <a:schemeClr val="bg1"/>
                </a:solidFill>
                <a:latin typeface="Arial" charset="0"/>
              </a:rPr>
              <a:t>Bağ dokusu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111125" y="1539875"/>
            <a:ext cx="1835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sz="1800">
                <a:solidFill>
                  <a:schemeClr val="bg1"/>
                </a:solidFill>
                <a:latin typeface="Arial" charset="0"/>
              </a:rPr>
              <a:t>Keratin tabakası</a:t>
            </a:r>
          </a:p>
        </p:txBody>
      </p:sp>
    </p:spTree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47139" name="Picture 3" descr="43_0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0"/>
            <a:ext cx="7416800" cy="6134100"/>
          </a:xfrm>
          <a:noFill/>
          <a:ln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skin%20epithelium%2040x[1]"/>
          <p:cNvPicPr>
            <a:picLocks noChangeAspect="1" noChangeArrowheads="1"/>
          </p:cNvPicPr>
          <p:nvPr/>
        </p:nvPicPr>
        <p:blipFill>
          <a:blip r:embed="rId2" cstate="print"/>
          <a:srcRect t="2727"/>
          <a:stretch>
            <a:fillRect/>
          </a:stretch>
        </p:blipFill>
        <p:spPr bwMode="auto">
          <a:xfrm>
            <a:off x="468313" y="260350"/>
            <a:ext cx="8208962" cy="5989638"/>
          </a:xfrm>
          <a:prstGeom prst="rect">
            <a:avLst/>
          </a:prstGeom>
          <a:noFill/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258888" y="6302375"/>
            <a:ext cx="6481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Çok tabakalı keratinleşmiş yassı epitel (Deri)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416050" y="2263775"/>
            <a:ext cx="98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solidFill>
                  <a:schemeClr val="bg1"/>
                </a:solidFill>
                <a:latin typeface="Arial" charset="0"/>
              </a:rPr>
              <a:t>Keratin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543550" y="5006975"/>
            <a:ext cx="1525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solidFill>
                  <a:schemeClr val="bg1"/>
                </a:solidFill>
                <a:latin typeface="Arial" charset="0"/>
              </a:rPr>
              <a:t>Bağ dokusu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5965825" y="1335088"/>
            <a:ext cx="820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solidFill>
                  <a:schemeClr val="bg1"/>
                </a:solidFill>
                <a:latin typeface="Arial" charset="0"/>
              </a:rPr>
              <a:t>Epitel</a:t>
            </a:r>
          </a:p>
        </p:txBody>
      </p:sp>
    </p:spTree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62" name="Picture 2" descr="009_B10_cpdm_mut_40X_SM_Act_ind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692150"/>
            <a:ext cx="8143875" cy="5407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5" descr="Yalancı t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6113" y="188913"/>
            <a:ext cx="7526337" cy="5981700"/>
          </a:xfrm>
          <a:prstGeom prst="rect">
            <a:avLst/>
          </a:prstGeom>
          <a:noFill/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042988" y="6302375"/>
            <a:ext cx="698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Çok tabakalı keratinleşmiş yassı epitel (Deri)</a:t>
            </a:r>
          </a:p>
        </p:txBody>
      </p:sp>
    </p:spTree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Strat_Squam"/>
          <p:cNvPicPr>
            <a:picLocks noChangeAspect="1" noChangeArrowheads="1"/>
          </p:cNvPicPr>
          <p:nvPr/>
        </p:nvPicPr>
        <p:blipFill>
          <a:blip r:embed="rId2" cstate="print"/>
          <a:srcRect l="868" r="1755" b="2711"/>
          <a:stretch>
            <a:fillRect/>
          </a:stretch>
        </p:blipFill>
        <p:spPr bwMode="auto">
          <a:xfrm>
            <a:off x="468313" y="404813"/>
            <a:ext cx="828040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977900" y="6067425"/>
            <a:ext cx="7400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Çok tabakalı keratinleşmemiş yassı epitel   (İnsan özofagus)</a:t>
            </a:r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9" name="Picture 5" descr="1-12"/>
          <p:cNvPicPr>
            <a:picLocks noChangeAspect="1" noChangeArrowheads="1"/>
          </p:cNvPicPr>
          <p:nvPr/>
        </p:nvPicPr>
        <p:blipFill>
          <a:blip r:embed="rId2" cstate="print"/>
          <a:srcRect l="10558" t="18396" r="11093" b="17830"/>
          <a:stretch>
            <a:fillRect/>
          </a:stretch>
        </p:blipFill>
        <p:spPr bwMode="auto">
          <a:xfrm>
            <a:off x="250825" y="333375"/>
            <a:ext cx="8640763" cy="5243513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221190" name="Text Box 6"/>
          <p:cNvSpPr txBox="1">
            <a:spLocks noChangeArrowheads="1"/>
          </p:cNvSpPr>
          <p:nvPr/>
        </p:nvSpPr>
        <p:spPr bwMode="auto">
          <a:xfrm>
            <a:off x="735013" y="58721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Monotype Corsiva" pitchFamily="66" charset="0"/>
            </a:endParaRPr>
          </a:p>
        </p:txBody>
      </p:sp>
      <p:sp>
        <p:nvSpPr>
          <p:cNvPr id="221191" name="Text Box 7"/>
          <p:cNvSpPr txBox="1">
            <a:spLocks noChangeArrowheads="1"/>
          </p:cNvSpPr>
          <p:nvPr/>
        </p:nvSpPr>
        <p:spPr bwMode="auto">
          <a:xfrm>
            <a:off x="1239838" y="57991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Monotype Corsiva" pitchFamily="66" charset="0"/>
            </a:endParaRPr>
          </a:p>
        </p:txBody>
      </p:sp>
      <p:sp>
        <p:nvSpPr>
          <p:cNvPr id="221192" name="Text Box 8"/>
          <p:cNvSpPr txBox="1">
            <a:spLocks noChangeArrowheads="1"/>
          </p:cNvSpPr>
          <p:nvPr/>
        </p:nvSpPr>
        <p:spPr bwMode="auto">
          <a:xfrm>
            <a:off x="1892300" y="6165850"/>
            <a:ext cx="4840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Arial" charset="0"/>
              </a:rPr>
              <a:t>Çok tabakalı keratinleşmemiş yassı epitel</a:t>
            </a:r>
          </a:p>
        </p:txBody>
      </p:sp>
      <p:sp>
        <p:nvSpPr>
          <p:cNvPr id="221193" name="AutoShape 9"/>
          <p:cNvSpPr>
            <a:spLocks noChangeArrowheads="1"/>
          </p:cNvSpPr>
          <p:nvPr/>
        </p:nvSpPr>
        <p:spPr bwMode="auto">
          <a:xfrm rot="-133510">
            <a:off x="2628900" y="2635250"/>
            <a:ext cx="1150938" cy="1368425"/>
          </a:xfrm>
          <a:prstGeom prst="upDownArrowCallout">
            <a:avLst>
              <a:gd name="adj1" fmla="val 10056"/>
              <a:gd name="adj2" fmla="val 23273"/>
              <a:gd name="adj3" fmla="val 24280"/>
              <a:gd name="adj4" fmla="val 36676"/>
            </a:avLst>
          </a:prstGeom>
          <a:solidFill>
            <a:srgbClr val="F0FCC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05000"/>
              </a:lnSpc>
            </a:pPr>
            <a:r>
              <a:rPr lang="tr-TR" sz="1200">
                <a:latin typeface="Arial" charset="0"/>
                <a:cs typeface="Times New Roman" pitchFamily="18" charset="0"/>
              </a:rPr>
              <a:t>Çok tabakalı </a:t>
            </a:r>
          </a:p>
          <a:p>
            <a:pPr algn="ctr">
              <a:lnSpc>
                <a:spcPct val="105000"/>
              </a:lnSpc>
            </a:pPr>
            <a:r>
              <a:rPr lang="tr-TR" sz="1200">
                <a:latin typeface="Arial" charset="0"/>
                <a:cs typeface="Times New Roman" pitchFamily="18" charset="0"/>
              </a:rPr>
              <a:t>yassı epitel</a:t>
            </a:r>
          </a:p>
        </p:txBody>
      </p:sp>
      <p:sp>
        <p:nvSpPr>
          <p:cNvPr id="221194" name="Text Box 10"/>
          <p:cNvSpPr txBox="1">
            <a:spLocks noChangeArrowheads="1"/>
          </p:cNvSpPr>
          <p:nvPr/>
        </p:nvSpPr>
        <p:spPr bwMode="auto">
          <a:xfrm>
            <a:off x="3276600" y="5661025"/>
            <a:ext cx="2087563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1800">
                <a:latin typeface="Arial" charset="0"/>
              </a:rPr>
              <a:t>Bazal hücreler</a:t>
            </a:r>
          </a:p>
        </p:txBody>
      </p:sp>
      <p:sp>
        <p:nvSpPr>
          <p:cNvPr id="221195" name="Text Box 11"/>
          <p:cNvSpPr txBox="1">
            <a:spLocks noChangeArrowheads="1"/>
          </p:cNvSpPr>
          <p:nvPr/>
        </p:nvSpPr>
        <p:spPr bwMode="auto">
          <a:xfrm>
            <a:off x="5435600" y="5589588"/>
            <a:ext cx="33845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800">
                <a:latin typeface="Arial" charset="0"/>
              </a:rPr>
              <a:t>Bazal lamina</a:t>
            </a:r>
            <a:r>
              <a:rPr lang="tr-TR" sz="1600">
                <a:latin typeface="Arial" charset="0"/>
              </a:rPr>
              <a:t>  </a:t>
            </a:r>
            <a:r>
              <a:rPr lang="tr-TR" sz="1400">
                <a:latin typeface="Arial" charset="0"/>
              </a:rPr>
              <a:t>(Resimde seçilmiyor)</a:t>
            </a:r>
          </a:p>
        </p:txBody>
      </p:sp>
      <p:sp>
        <p:nvSpPr>
          <p:cNvPr id="221196" name="Text Box 12"/>
          <p:cNvSpPr txBox="1">
            <a:spLocks noChangeArrowheads="1"/>
          </p:cNvSpPr>
          <p:nvPr/>
        </p:nvSpPr>
        <p:spPr bwMode="auto">
          <a:xfrm>
            <a:off x="6732588" y="4821238"/>
            <a:ext cx="1871662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1600">
                <a:latin typeface="Arial" charset="0"/>
                <a:cs typeface="Times New Roman" pitchFamily="18" charset="0"/>
              </a:rPr>
              <a:t>Bağ dokusu</a:t>
            </a:r>
          </a:p>
        </p:txBody>
      </p:sp>
      <p:sp>
        <p:nvSpPr>
          <p:cNvPr id="221197" name="Text Box 13"/>
          <p:cNvSpPr txBox="1">
            <a:spLocks noChangeArrowheads="1"/>
          </p:cNvSpPr>
          <p:nvPr/>
        </p:nvSpPr>
        <p:spPr bwMode="auto">
          <a:xfrm>
            <a:off x="395288" y="549275"/>
            <a:ext cx="20891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1600">
                <a:latin typeface="Arial" charset="0"/>
                <a:cs typeface="Times New Roman" pitchFamily="18" charset="0"/>
              </a:rPr>
              <a:t>Yassı epitel hücreleri</a:t>
            </a:r>
          </a:p>
        </p:txBody>
      </p:sp>
      <p:sp>
        <p:nvSpPr>
          <p:cNvPr id="221198" name="Line 14"/>
          <p:cNvSpPr>
            <a:spLocks noChangeShapeType="1"/>
          </p:cNvSpPr>
          <p:nvPr/>
        </p:nvSpPr>
        <p:spPr bwMode="auto">
          <a:xfrm flipV="1">
            <a:off x="4284663" y="5157788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21199" name="Line 15"/>
          <p:cNvSpPr>
            <a:spLocks noChangeShapeType="1"/>
          </p:cNvSpPr>
          <p:nvPr/>
        </p:nvSpPr>
        <p:spPr bwMode="auto">
          <a:xfrm flipH="1" flipV="1">
            <a:off x="5508625" y="4292600"/>
            <a:ext cx="935038" cy="129698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21200" name="Line 16"/>
          <p:cNvSpPr>
            <a:spLocks noChangeShapeType="1"/>
          </p:cNvSpPr>
          <p:nvPr/>
        </p:nvSpPr>
        <p:spPr bwMode="auto">
          <a:xfrm flipV="1">
            <a:off x="3203575" y="1844675"/>
            <a:ext cx="0" cy="936625"/>
          </a:xfrm>
          <a:prstGeom prst="line">
            <a:avLst/>
          </a:prstGeom>
          <a:noFill/>
          <a:ln w="76200" cmpd="tri">
            <a:solidFill>
              <a:srgbClr val="F0FCC8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21201" name="Line 17"/>
          <p:cNvSpPr>
            <a:spLocks noChangeShapeType="1"/>
          </p:cNvSpPr>
          <p:nvPr/>
        </p:nvSpPr>
        <p:spPr bwMode="auto">
          <a:xfrm>
            <a:off x="3276600" y="4005263"/>
            <a:ext cx="0" cy="1584325"/>
          </a:xfrm>
          <a:prstGeom prst="line">
            <a:avLst/>
          </a:prstGeom>
          <a:noFill/>
          <a:ln w="76200" cmpd="tri">
            <a:solidFill>
              <a:srgbClr val="F0FCC8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5" name="Picture 5" descr="1-11"/>
          <p:cNvPicPr>
            <a:picLocks noChangeAspect="1" noChangeArrowheads="1"/>
          </p:cNvPicPr>
          <p:nvPr/>
        </p:nvPicPr>
        <p:blipFill>
          <a:blip r:embed="rId2" cstate="print"/>
          <a:srcRect l="11015" t="12454" r="11015" b="12187"/>
          <a:stretch>
            <a:fillRect/>
          </a:stretch>
        </p:blipFill>
        <p:spPr bwMode="auto">
          <a:xfrm>
            <a:off x="393700" y="260350"/>
            <a:ext cx="8210550" cy="5951538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220166" name="Text Box 6"/>
          <p:cNvSpPr txBox="1">
            <a:spLocks noChangeArrowheads="1"/>
          </p:cNvSpPr>
          <p:nvPr/>
        </p:nvSpPr>
        <p:spPr bwMode="auto">
          <a:xfrm>
            <a:off x="1023938" y="565626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Monotype Corsiva" pitchFamily="66" charset="0"/>
            </a:endParaRPr>
          </a:p>
        </p:txBody>
      </p:sp>
      <p:sp>
        <p:nvSpPr>
          <p:cNvPr id="220167" name="Text Box 7"/>
          <p:cNvSpPr txBox="1">
            <a:spLocks noChangeArrowheads="1"/>
          </p:cNvSpPr>
          <p:nvPr/>
        </p:nvSpPr>
        <p:spPr bwMode="auto">
          <a:xfrm>
            <a:off x="1036638" y="6308725"/>
            <a:ext cx="6848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Çok tabakalı keratinleşmemiş yassı epitel   (Dil)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17632" cy="114300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T</a:t>
            </a:r>
            <a:r>
              <a:rPr lang="en-US" sz="3600" dirty="0" err="1"/>
              <a:t>hree</a:t>
            </a:r>
            <a:r>
              <a:rPr lang="en-US" sz="3600" dirty="0"/>
              <a:t> primitive germ layers give rise to </a:t>
            </a:r>
            <a:r>
              <a:rPr lang="en-US" sz="3600" b="1" dirty="0"/>
              <a:t>4 primary tissues</a:t>
            </a:r>
            <a:br>
              <a:rPr lang="tr-TR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5364088" cy="5976664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dirty="0"/>
              <a:t>There are 4 types of tissue: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1. Epithelial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2. Connective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3. Muscle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4. Nervous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/>
              <a:t> 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dirty="0"/>
              <a:t>Similarities between tissue types: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1. All contain cells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2. Cells that make up tissues 		have similar functions </a:t>
            </a:r>
          </a:p>
        </p:txBody>
      </p:sp>
      <p:pic>
        <p:nvPicPr>
          <p:cNvPr id="4100" name="Picture 3" descr="Tissue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6559" y="1268760"/>
            <a:ext cx="4320481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strsq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08038"/>
            <a:ext cx="7848600" cy="3989387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827088" y="5516563"/>
            <a:ext cx="7777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>
                <a:latin typeface="Arial" charset="0"/>
              </a:rPr>
              <a:t>Çok tabakalı keratinleşmemiş yassı epitel   (İnsan özofagus)</a:t>
            </a:r>
          </a:p>
        </p:txBody>
      </p:sp>
    </p:spTree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epitel 2-16"/>
          <p:cNvPicPr>
            <a:picLocks noChangeAspect="1" noChangeArrowheads="1"/>
          </p:cNvPicPr>
          <p:nvPr/>
        </p:nvPicPr>
        <p:blipFill>
          <a:blip r:embed="rId2" cstate="print"/>
          <a:srcRect l="2989" t="3014" r="5516" b="35262"/>
          <a:stretch>
            <a:fillRect/>
          </a:stretch>
        </p:blipFill>
        <p:spPr bwMode="auto">
          <a:xfrm>
            <a:off x="395288" y="266700"/>
            <a:ext cx="8424862" cy="56832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2824163" y="6015038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tr-TR">
              <a:latin typeface="Monotype Corsiva" pitchFamily="66" charset="0"/>
            </a:endParaRP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971550" y="6157913"/>
            <a:ext cx="7272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b="1">
                <a:latin typeface="Arial" charset="0"/>
              </a:rPr>
              <a:t>Çok tabakalı keratinleşmemiş yassı epitel  (H&amp;E) (x 350)</a:t>
            </a:r>
          </a:p>
        </p:txBody>
      </p:sp>
    </p:spTree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61" name="Picture 5" descr="121"/>
          <p:cNvPicPr>
            <a:picLocks noChangeAspect="1" noChangeArrowheads="1"/>
          </p:cNvPicPr>
          <p:nvPr/>
        </p:nvPicPr>
        <p:blipFill>
          <a:blip r:embed="rId2" cstate="print"/>
          <a:srcRect t="8127" b="1457"/>
          <a:stretch>
            <a:fillRect/>
          </a:stretch>
        </p:blipFill>
        <p:spPr bwMode="auto">
          <a:xfrm>
            <a:off x="179388" y="209550"/>
            <a:ext cx="8785225" cy="59563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</p:spPr>
      </p:pic>
      <p:sp>
        <p:nvSpPr>
          <p:cNvPr id="224262" name="Text Box 6"/>
          <p:cNvSpPr txBox="1">
            <a:spLocks noChangeArrowheads="1"/>
          </p:cNvSpPr>
          <p:nvPr/>
        </p:nvSpPr>
        <p:spPr bwMode="auto">
          <a:xfrm>
            <a:off x="879475" y="615950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tr-TR">
              <a:latin typeface="Monotype Corsiva" pitchFamily="66" charset="0"/>
            </a:endParaRPr>
          </a:p>
        </p:txBody>
      </p:sp>
      <p:sp>
        <p:nvSpPr>
          <p:cNvPr id="224263" name="Text Box 7"/>
          <p:cNvSpPr txBox="1">
            <a:spLocks noChangeArrowheads="1"/>
          </p:cNvSpPr>
          <p:nvPr/>
        </p:nvSpPr>
        <p:spPr bwMode="auto">
          <a:xfrm>
            <a:off x="1263650" y="6283325"/>
            <a:ext cx="6757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>
                <a:latin typeface="Arial" charset="0"/>
              </a:rPr>
              <a:t>Çok tabakalı keratinleşmemiş yassı epitel  (Vajina) (H &amp; E)</a:t>
            </a:r>
          </a:p>
        </p:txBody>
      </p:sp>
    </p:spTree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900" name="Picture 4" descr="image0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8785225" cy="56356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</p:spPr>
      </p:pic>
      <p:sp>
        <p:nvSpPr>
          <p:cNvPr id="336901" name="Text Box 5"/>
          <p:cNvSpPr txBox="1">
            <a:spLocks noChangeArrowheads="1"/>
          </p:cNvSpPr>
          <p:nvPr/>
        </p:nvSpPr>
        <p:spPr bwMode="auto">
          <a:xfrm>
            <a:off x="592138" y="5945188"/>
            <a:ext cx="79406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>
                <a:latin typeface="Arial Unicode MS" pitchFamily="34" charset="-128"/>
              </a:rPr>
              <a:t>Çok tabakalı keratinleşmemiş yassı epitel </a:t>
            </a:r>
            <a:r>
              <a:rPr lang="tr-TR">
                <a:latin typeface="Arial Unicode MS" pitchFamily="34" charset="-128"/>
              </a:rPr>
              <a:t>, Vajina duvarı (H&amp;E)</a:t>
            </a:r>
          </a:p>
          <a:p>
            <a:pPr algn="ctr"/>
            <a:r>
              <a:rPr lang="tr-TR">
                <a:latin typeface="Arial Unicode MS" pitchFamily="34" charset="-128"/>
                <a:hlinkClick r:id="rId3"/>
              </a:rPr>
              <a:t>http://www.city.ac.uk/optometry/Biolabs/Tissue/</a:t>
            </a:r>
            <a:endParaRPr lang="tr-TR">
              <a:latin typeface="Arial Unicode MS" pitchFamily="34" charset="-128"/>
            </a:endParaRPr>
          </a:p>
        </p:txBody>
      </p:sp>
    </p:spTree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Stratified</a:t>
            </a:r>
            <a:r>
              <a:rPr lang="en-US" dirty="0"/>
              <a:t> </a:t>
            </a:r>
            <a:r>
              <a:rPr lang="en-US" b="1" u="sng" dirty="0" err="1"/>
              <a:t>Cuboidal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Features</a:t>
            </a:r>
            <a:endParaRPr lang="tr-TR" dirty="0"/>
          </a:p>
          <a:p>
            <a:pPr lvl="1"/>
            <a:r>
              <a:rPr lang="en-US" dirty="0"/>
              <a:t>Rare</a:t>
            </a:r>
            <a:endParaRPr lang="tr-TR" dirty="0"/>
          </a:p>
          <a:p>
            <a:pPr lvl="1"/>
            <a:r>
              <a:rPr lang="en-US" dirty="0"/>
              <a:t>Several sequential cubic cells</a:t>
            </a:r>
            <a:br>
              <a:rPr lang="en-US" dirty="0"/>
            </a:br>
            <a:endParaRPr lang="tr-TR" dirty="0"/>
          </a:p>
          <a:p>
            <a:r>
              <a:rPr lang="tr-TR" dirty="0" err="1"/>
              <a:t>Location</a:t>
            </a:r>
            <a:endParaRPr lang="tr-TR" dirty="0"/>
          </a:p>
          <a:p>
            <a:pPr lvl="1"/>
            <a:r>
              <a:rPr lang="en-US" dirty="0"/>
              <a:t>In the fetus epithelium, the male </a:t>
            </a:r>
            <a:r>
              <a:rPr lang="en-US" dirty="0" err="1"/>
              <a:t>seminiferous</a:t>
            </a:r>
            <a:r>
              <a:rPr lang="en-US" dirty="0"/>
              <a:t> tubules</a:t>
            </a:r>
            <a:endParaRPr lang="tr-TR" dirty="0"/>
          </a:p>
          <a:p>
            <a:pPr lvl="1"/>
            <a:r>
              <a:rPr lang="en-US" dirty="0"/>
              <a:t>Some sweat and salivary glands drain</a:t>
            </a:r>
            <a:endParaRPr lang="tr-TR" dirty="0"/>
          </a:p>
          <a:p>
            <a:pPr lvl="1"/>
            <a:r>
              <a:rPr lang="en-US" dirty="0"/>
              <a:t>The mammary gland's wide channel</a:t>
            </a:r>
            <a:endParaRPr lang="tr-TR" dirty="0"/>
          </a:p>
          <a:p>
            <a:pPr lvl="1"/>
            <a:r>
              <a:rPr lang="en-US" dirty="0"/>
              <a:t>Ovarian follicle</a:t>
            </a:r>
            <a:endParaRPr lang="tr-TR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5" name="Picture 7" descr="stra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1140" r="1166" b="2539"/>
          <a:stretch>
            <a:fillRect/>
          </a:stretch>
        </p:blipFill>
        <p:spPr>
          <a:xfrm>
            <a:off x="179388" y="260350"/>
            <a:ext cx="8713787" cy="5815013"/>
          </a:xfrm>
          <a:noFill/>
          <a:ln/>
        </p:spPr>
      </p:pic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1187450" y="6119813"/>
            <a:ext cx="72009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400">
                <a:latin typeface="Arial" charset="0"/>
              </a:rPr>
              <a:t>Çok tabakalı kübik epitel (Ovaryum folikülü)</a:t>
            </a:r>
          </a:p>
        </p:txBody>
      </p:sp>
    </p:spTree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24" name="Picture 4" descr="image030"/>
          <p:cNvPicPr>
            <a:picLocks noChangeAspect="1" noChangeArrowheads="1"/>
          </p:cNvPicPr>
          <p:nvPr/>
        </p:nvPicPr>
        <p:blipFill>
          <a:blip r:embed="rId2" cstate="print"/>
          <a:srcRect t="3563" b="4422"/>
          <a:stretch>
            <a:fillRect/>
          </a:stretch>
        </p:blipFill>
        <p:spPr bwMode="auto">
          <a:xfrm>
            <a:off x="250825" y="260350"/>
            <a:ext cx="8642350" cy="5761038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337925" name="Text Box 5"/>
          <p:cNvSpPr txBox="1">
            <a:spLocks noChangeArrowheads="1"/>
          </p:cNvSpPr>
          <p:nvPr/>
        </p:nvSpPr>
        <p:spPr bwMode="auto">
          <a:xfrm>
            <a:off x="873125" y="6100763"/>
            <a:ext cx="7456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Arial" charset="0"/>
              </a:rPr>
              <a:t>Çok tabakalı kübik epitel</a:t>
            </a:r>
            <a:r>
              <a:rPr lang="tr-TR" b="1">
                <a:latin typeface="Arial" charset="0"/>
              </a:rPr>
              <a:t>,</a:t>
            </a:r>
            <a:r>
              <a:rPr lang="en-US" b="1">
                <a:latin typeface="Arial" charset="0"/>
              </a:rPr>
              <a:t> </a:t>
            </a:r>
            <a:r>
              <a:rPr lang="tr-TR" b="1">
                <a:latin typeface="Arial" charset="0"/>
              </a:rPr>
              <a:t>meme süt bezi kanalı kesidi</a:t>
            </a:r>
            <a:r>
              <a:rPr lang="en-US">
                <a:latin typeface="Arial" charset="0"/>
              </a:rPr>
              <a:t> </a:t>
            </a:r>
            <a:r>
              <a:rPr lang="en-US" b="1">
                <a:latin typeface="Arial" charset="0"/>
              </a:rPr>
              <a:t>(H&amp;E)</a:t>
            </a:r>
            <a:r>
              <a:rPr lang="tr-TR">
                <a:latin typeface="Arial" charset="0"/>
              </a:rPr>
              <a:t> </a:t>
            </a:r>
          </a:p>
          <a:p>
            <a:pPr algn="ctr"/>
            <a:r>
              <a:rPr lang="tr-TR" sz="1600">
                <a:latin typeface="Arial" charset="0"/>
                <a:hlinkClick r:id="rId3"/>
              </a:rPr>
              <a:t>http://www.city.ac.uk/optometry/Biolabs/Tissue/</a:t>
            </a:r>
            <a:endParaRPr lang="en-US" sz="1600">
              <a:latin typeface="Arial" charset="0"/>
            </a:endParaRPr>
          </a:p>
        </p:txBody>
      </p:sp>
    </p:spTree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948" name="Picture 4" descr="image032"/>
          <p:cNvPicPr>
            <a:picLocks noChangeAspect="1" noChangeArrowheads="1"/>
          </p:cNvPicPr>
          <p:nvPr/>
        </p:nvPicPr>
        <p:blipFill>
          <a:blip r:embed="rId2" cstate="print"/>
          <a:srcRect t="11198" b="2448"/>
          <a:stretch>
            <a:fillRect/>
          </a:stretch>
        </p:blipFill>
        <p:spPr bwMode="auto">
          <a:xfrm>
            <a:off x="250825" y="258763"/>
            <a:ext cx="8713788" cy="5834062"/>
          </a:xfrm>
          <a:prstGeom prst="rect">
            <a:avLst/>
          </a:prstGeom>
          <a:noFill/>
          <a:ln w="38100" cmpd="dbl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338949" name="Text Box 5"/>
          <p:cNvSpPr txBox="1">
            <a:spLocks noChangeArrowheads="1"/>
          </p:cNvSpPr>
          <p:nvPr/>
        </p:nvSpPr>
        <p:spPr bwMode="auto">
          <a:xfrm>
            <a:off x="128588" y="6172200"/>
            <a:ext cx="8620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de-DE">
                <a:latin typeface="Arial" charset="0"/>
              </a:rPr>
              <a:t>Çok tabakalı kübik epitel </a:t>
            </a:r>
            <a:r>
              <a:rPr lang="tr-TR">
                <a:latin typeface="Arial" charset="0"/>
              </a:rPr>
              <a:t>, tükürük bezi enine kesit (H&amp;E)</a:t>
            </a:r>
          </a:p>
          <a:p>
            <a:pPr algn="ctr"/>
            <a:r>
              <a:rPr lang="tr-TR" sz="1600">
                <a:hlinkClick r:id="rId3"/>
              </a:rPr>
              <a:t>http://www.city.ac.uk/optometry/Biolabs/Tissue/</a:t>
            </a:r>
            <a:endParaRPr lang="de-DE" sz="1600"/>
          </a:p>
        </p:txBody>
      </p:sp>
    </p:spTree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20725"/>
          </a:xfrm>
        </p:spPr>
        <p:txBody>
          <a:bodyPr/>
          <a:lstStyle/>
          <a:p>
            <a:r>
              <a:rPr lang="en-US" sz="3600" dirty="0">
                <a:latin typeface="+mn-lt"/>
              </a:rPr>
              <a:t>Stratified Columnar </a:t>
            </a:r>
            <a:endParaRPr lang="tr-TR" sz="3600" i="1" dirty="0">
              <a:latin typeface="+mn-lt"/>
              <a:cs typeface="Times New Roman" pitchFamily="18" charset="0"/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8925"/>
            <a:ext cx="8280400" cy="4318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ct val="20000"/>
              </a:spcAft>
              <a:buNone/>
            </a:pPr>
            <a:r>
              <a:rPr lang="en-US" sz="3600" b="1" dirty="0"/>
              <a:t>Features</a:t>
            </a:r>
            <a:endParaRPr lang="tr-TR" sz="3600" b="1" dirty="0"/>
          </a:p>
          <a:p>
            <a:pPr>
              <a:lnSpc>
                <a:spcPct val="150000"/>
              </a:lnSpc>
              <a:spcAft>
                <a:spcPct val="20000"/>
              </a:spcAft>
            </a:pPr>
            <a:r>
              <a:rPr lang="en-US" sz="3600" dirty="0"/>
              <a:t>Not common,</a:t>
            </a:r>
            <a:endParaRPr lang="tr-TR" sz="3600" dirty="0"/>
          </a:p>
          <a:p>
            <a:pPr>
              <a:lnSpc>
                <a:spcPct val="150000"/>
              </a:lnSpc>
              <a:spcAft>
                <a:spcPct val="20000"/>
              </a:spcAft>
            </a:pPr>
            <a:r>
              <a:rPr lang="en-US" sz="3600" dirty="0"/>
              <a:t> The underlying layered cells on the basal lamina are irregularly shaped and </a:t>
            </a:r>
            <a:r>
              <a:rPr lang="en-US" sz="3600" dirty="0" err="1"/>
              <a:t>multiface</a:t>
            </a:r>
            <a:r>
              <a:rPr lang="tr-TR" sz="3600" dirty="0"/>
              <a:t>d</a:t>
            </a:r>
          </a:p>
          <a:p>
            <a:pPr>
              <a:lnSpc>
                <a:spcPct val="150000"/>
              </a:lnSpc>
              <a:spcAft>
                <a:spcPct val="20000"/>
              </a:spcAft>
            </a:pPr>
            <a:r>
              <a:rPr lang="en-US" sz="3600" dirty="0"/>
              <a:t>  The cells on the surface are cylindrical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20725"/>
          </a:xfrm>
        </p:spPr>
        <p:txBody>
          <a:bodyPr/>
          <a:lstStyle/>
          <a:p>
            <a:r>
              <a:rPr lang="en-US" sz="3600" dirty="0"/>
              <a:t>Stratified Columnar </a:t>
            </a:r>
            <a:endParaRPr lang="tr-TR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55688"/>
            <a:ext cx="8893175" cy="568642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  <a:buNone/>
            </a:pPr>
            <a:r>
              <a:rPr lang="tr-TR" sz="4000" dirty="0" err="1"/>
              <a:t>Location</a:t>
            </a:r>
            <a:br>
              <a:rPr lang="tr-TR" sz="4000" dirty="0"/>
            </a:br>
            <a:endParaRPr lang="tr-TR" sz="4000" dirty="0"/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arch</a:t>
            </a:r>
            <a:r>
              <a:rPr lang="tr-TR" sz="4000" dirty="0"/>
              <a:t>-</a:t>
            </a:r>
            <a:r>
              <a:rPr lang="tr-TR" sz="4000" dirty="0" err="1"/>
              <a:t>shaped</a:t>
            </a:r>
            <a:r>
              <a:rPr lang="tr-TR" sz="4000" dirty="0"/>
              <a:t> </a:t>
            </a:r>
            <a:r>
              <a:rPr lang="tr-TR" sz="4000" dirty="0" err="1"/>
              <a:t>bottom</a:t>
            </a:r>
            <a:r>
              <a:rPr lang="tr-TR" sz="4000" dirty="0"/>
              <a:t> </a:t>
            </a:r>
            <a:r>
              <a:rPr lang="tr-TR" sz="4000" dirty="0" err="1"/>
              <a:t>zone</a:t>
            </a:r>
            <a:r>
              <a:rPr lang="tr-TR" sz="4000" dirty="0"/>
              <a:t> (</a:t>
            </a:r>
            <a:r>
              <a:rPr lang="tr-TR" sz="4000" dirty="0" err="1"/>
              <a:t>Fornix</a:t>
            </a:r>
            <a:r>
              <a:rPr lang="tr-TR" sz="4000" dirty="0"/>
              <a:t> </a:t>
            </a:r>
            <a:r>
              <a:rPr lang="tr-TR" sz="4000" dirty="0" err="1"/>
              <a:t>conjunctiva</a:t>
            </a:r>
            <a:r>
              <a:rPr lang="tr-TR" sz="4000" dirty="0"/>
              <a:t>) of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conjunctiva</a:t>
            </a:r>
            <a:r>
              <a:rPr lang="tr-TR" sz="4000" dirty="0"/>
              <a:t> </a:t>
            </a:r>
            <a:r>
              <a:rPr lang="tr-TR" sz="4000" dirty="0" err="1"/>
              <a:t>covering</a:t>
            </a:r>
            <a:r>
              <a:rPr lang="tr-TR" sz="4000" dirty="0"/>
              <a:t>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eyelids</a:t>
            </a:r>
            <a:r>
              <a:rPr lang="tr-TR" sz="4000" dirty="0"/>
              <a:t>,</a:t>
            </a:r>
            <a:br>
              <a:rPr lang="tr-TR" sz="4000" dirty="0"/>
            </a:br>
            <a:endParaRPr lang="tr-TR" sz="4000" dirty="0"/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Part</a:t>
            </a:r>
            <a:r>
              <a:rPr lang="tr-TR" sz="4000" dirty="0"/>
              <a:t> of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male</a:t>
            </a:r>
            <a:r>
              <a:rPr lang="tr-TR" sz="4000" dirty="0"/>
              <a:t> </a:t>
            </a:r>
            <a:r>
              <a:rPr lang="tr-TR" sz="4000" dirty="0" err="1"/>
              <a:t>urethra</a:t>
            </a:r>
            <a:r>
              <a:rPr lang="tr-TR" sz="4000" dirty="0"/>
              <a:t>, </a:t>
            </a:r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Some</a:t>
            </a:r>
            <a:r>
              <a:rPr lang="tr-TR" sz="4000" dirty="0"/>
              <a:t> </a:t>
            </a:r>
            <a:r>
              <a:rPr lang="tr-TR" sz="4000" dirty="0" err="1"/>
              <a:t>areas</a:t>
            </a:r>
            <a:r>
              <a:rPr lang="tr-TR" sz="4000" dirty="0"/>
              <a:t> of </a:t>
            </a:r>
            <a:r>
              <a:rPr lang="tr-TR" sz="4000" dirty="0" err="1"/>
              <a:t>the</a:t>
            </a:r>
            <a:r>
              <a:rPr lang="tr-TR" sz="4000" dirty="0"/>
              <a:t> anal </a:t>
            </a:r>
            <a:r>
              <a:rPr lang="tr-TR" sz="4000" dirty="0" err="1"/>
              <a:t>mucous</a:t>
            </a:r>
            <a:r>
              <a:rPr lang="tr-TR" sz="4000" dirty="0"/>
              <a:t> </a:t>
            </a:r>
            <a:r>
              <a:rPr lang="tr-TR" sz="4000" dirty="0" err="1"/>
              <a:t>membranes</a:t>
            </a:r>
            <a:endParaRPr lang="tr-TR" sz="4000" dirty="0"/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Farinks</a:t>
            </a:r>
            <a:r>
              <a:rPr lang="tr-TR" sz="4000" dirty="0"/>
              <a:t>, </a:t>
            </a:r>
            <a:r>
              <a:rPr lang="tr-TR" sz="4000" dirty="0" err="1"/>
              <a:t>epiglottis</a:t>
            </a:r>
            <a:r>
              <a:rPr lang="tr-TR" sz="4000" dirty="0"/>
              <a:t> (</a:t>
            </a:r>
            <a:r>
              <a:rPr lang="tr-TR" sz="4000" dirty="0" err="1"/>
              <a:t>part</a:t>
            </a:r>
            <a:r>
              <a:rPr lang="tr-TR" sz="4000" dirty="0"/>
              <a:t> of </a:t>
            </a:r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larynx</a:t>
            </a:r>
            <a:r>
              <a:rPr lang="tr-TR" sz="4000" dirty="0"/>
              <a:t>)</a:t>
            </a:r>
            <a:br>
              <a:rPr lang="tr-TR" sz="4000" dirty="0"/>
            </a:br>
            <a:endParaRPr lang="tr-TR" sz="4000" dirty="0"/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Large</a:t>
            </a:r>
            <a:r>
              <a:rPr lang="tr-TR" sz="4000" dirty="0"/>
              <a:t> </a:t>
            </a:r>
            <a:r>
              <a:rPr lang="tr-TR" sz="4000" dirty="0" err="1"/>
              <a:t>drains</a:t>
            </a:r>
            <a:r>
              <a:rPr lang="tr-TR" sz="4000" dirty="0"/>
              <a:t> of </a:t>
            </a:r>
            <a:r>
              <a:rPr lang="tr-TR" sz="4000" dirty="0" err="1"/>
              <a:t>some</a:t>
            </a:r>
            <a:r>
              <a:rPr lang="tr-TR" sz="4000" dirty="0"/>
              <a:t> </a:t>
            </a:r>
            <a:r>
              <a:rPr lang="tr-TR" sz="4000" dirty="0" err="1"/>
              <a:t>cloths</a:t>
            </a:r>
            <a:br>
              <a:rPr lang="tr-TR" sz="4000" dirty="0"/>
            </a:br>
            <a:endParaRPr lang="tr-TR" sz="4000" dirty="0"/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Nose</a:t>
            </a:r>
            <a:r>
              <a:rPr lang="tr-TR" sz="4000" dirty="0"/>
              <a:t> </a:t>
            </a:r>
            <a:r>
              <a:rPr lang="tr-TR" sz="4000" dirty="0" err="1"/>
              <a:t>part</a:t>
            </a:r>
            <a:r>
              <a:rPr lang="tr-TR" sz="4000" dirty="0"/>
              <a:t> of </a:t>
            </a:r>
            <a:r>
              <a:rPr lang="tr-TR" sz="4000" dirty="0" err="1"/>
              <a:t>soft</a:t>
            </a:r>
            <a:r>
              <a:rPr lang="tr-TR" sz="4000" dirty="0"/>
              <a:t> </a:t>
            </a:r>
            <a:r>
              <a:rPr lang="tr-TR" sz="4000" dirty="0" err="1"/>
              <a:t>ear</a:t>
            </a:r>
            <a:r>
              <a:rPr lang="tr-TR" sz="4000" dirty="0"/>
              <a:t>, </a:t>
            </a:r>
            <a:r>
              <a:rPr lang="tr-TR" sz="4000" dirty="0" err="1"/>
              <a:t>larynx</a:t>
            </a:r>
            <a:endParaRPr lang="tr-TR" sz="4000" dirty="0"/>
          </a:p>
          <a:p>
            <a:pPr>
              <a:lnSpc>
                <a:spcPct val="105000"/>
              </a:lnSpc>
              <a:spcBef>
                <a:spcPct val="10000"/>
              </a:spcBef>
              <a:spcAft>
                <a:spcPct val="10000"/>
              </a:spcAft>
            </a:pPr>
            <a:r>
              <a:rPr lang="tr-TR" sz="4000" dirty="0" err="1"/>
              <a:t>Temporary</a:t>
            </a:r>
            <a:r>
              <a:rPr lang="tr-TR" sz="4000" dirty="0"/>
              <a:t> </a:t>
            </a:r>
            <a:r>
              <a:rPr lang="tr-TR" sz="4000" dirty="0" err="1"/>
              <a:t>fetal</a:t>
            </a:r>
            <a:r>
              <a:rPr lang="tr-TR" sz="4000" dirty="0"/>
              <a:t> </a:t>
            </a:r>
            <a:r>
              <a:rPr lang="tr-TR" sz="4000" dirty="0" err="1"/>
              <a:t>esophagus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</TotalTime>
  <Words>2505</Words>
  <Application>Microsoft Macintosh PowerPoint</Application>
  <PresentationFormat>Ekran Gösterisi (4:3)</PresentationFormat>
  <Paragraphs>406</Paragraphs>
  <Slides>108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108</vt:i4>
      </vt:variant>
    </vt:vector>
  </HeadingPairs>
  <TitlesOfParts>
    <vt:vector size="116" baseType="lpstr">
      <vt:lpstr>Arial Unicode MS</vt:lpstr>
      <vt:lpstr>Arial</vt:lpstr>
      <vt:lpstr>Calibri</vt:lpstr>
      <vt:lpstr>Monotype Corsiva</vt:lpstr>
      <vt:lpstr>Times New Roman</vt:lpstr>
      <vt:lpstr>Wingdings</vt:lpstr>
      <vt:lpstr>Ofis Teması</vt:lpstr>
      <vt:lpstr>Grafik</vt:lpstr>
      <vt:lpstr>HISTOLOGY </vt:lpstr>
      <vt:lpstr>What is Histology ?</vt:lpstr>
      <vt:lpstr>PowerPoint Sunusu</vt:lpstr>
      <vt:lpstr>Tissue</vt:lpstr>
      <vt:lpstr>PowerPoint Sunusu</vt:lpstr>
      <vt:lpstr>PowerPoint Sunusu</vt:lpstr>
      <vt:lpstr>PowerPoint Sunusu</vt:lpstr>
      <vt:lpstr>PowerPoint Sunusu</vt:lpstr>
      <vt:lpstr>Three primitive germ layers give rise to 4 primary tissues </vt:lpstr>
      <vt:lpstr>Connective tissue</vt:lpstr>
      <vt:lpstr>PowerPoint Sunusu</vt:lpstr>
      <vt:lpstr>Muscle tissue</vt:lpstr>
      <vt:lpstr>Nervous tissue </vt:lpstr>
      <vt:lpstr>Epithelial tissue </vt:lpstr>
      <vt:lpstr>PowerPoint Sunusu</vt:lpstr>
      <vt:lpstr>Origin and Distribution of Epithelium </vt:lpstr>
      <vt:lpstr>General Properties of Epithelial Tissue</vt:lpstr>
      <vt:lpstr>PowerPoint Sunusu</vt:lpstr>
      <vt:lpstr>Functions of epithelial tissue</vt:lpstr>
      <vt:lpstr>Types</vt:lpstr>
      <vt:lpstr>Classifications &amp; Naming of Epithelia</vt:lpstr>
      <vt:lpstr>Classification &amp; Naming of Epithelia</vt:lpstr>
      <vt:lpstr>PowerPoint Sunusu</vt:lpstr>
      <vt:lpstr>CLASSIFICATION OF EPITHELIA </vt:lpstr>
      <vt:lpstr>Simple Squamous Epithelium</vt:lpstr>
      <vt:lpstr>Simple Squamous Epithelium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Simple Cuboidal Epithelium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Simple Columnar Epithelium</vt:lpstr>
      <vt:lpstr>Simple Columnar Epithelium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Pseudostratified Columnar Epithelium</vt:lpstr>
      <vt:lpstr>Pseudostratified Columnar Epithelium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Stratified Epithelia</vt:lpstr>
      <vt:lpstr>Stratified Epithelium </vt:lpstr>
      <vt:lpstr>Stratified Squamous Epithelium</vt:lpstr>
      <vt:lpstr>Stratified Squamous Epithelium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Stratified Cuboidal</vt:lpstr>
      <vt:lpstr>PowerPoint Sunusu</vt:lpstr>
      <vt:lpstr>PowerPoint Sunusu</vt:lpstr>
      <vt:lpstr>PowerPoint Sunusu</vt:lpstr>
      <vt:lpstr>Stratified Columnar </vt:lpstr>
      <vt:lpstr>Stratified Columnar </vt:lpstr>
      <vt:lpstr>PowerPoint Sunusu</vt:lpstr>
      <vt:lpstr>Transitional Epithelium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Türker</dc:creator>
  <cp:lastModifiedBy>Microsoft Office User</cp:lastModifiedBy>
  <cp:revision>108</cp:revision>
  <dcterms:created xsi:type="dcterms:W3CDTF">2018-02-12T20:27:23Z</dcterms:created>
  <dcterms:modified xsi:type="dcterms:W3CDTF">2021-03-02T07:20:01Z</dcterms:modified>
</cp:coreProperties>
</file>