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87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60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51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75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77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94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83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05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930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756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36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0BC60-6095-4A46-806D-859316B4580F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E1BAB-53B6-42EE-933C-7237F6842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6671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</a:t>
            </a:r>
            <a:r>
              <a:rPr lang="tr-TR" dirty="0"/>
              <a:t>B</a:t>
            </a:r>
            <a:r>
              <a:rPr lang="tr-TR" dirty="0" smtClean="0"/>
              <a:t>ağımlılığı Politikası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Doç.Dr</a:t>
            </a:r>
            <a:r>
              <a:rPr lang="tr-TR" dirty="0" smtClean="0"/>
              <a:t>. Gonca POLAT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4578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Katılım?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Bağımlıların ihtiyaçlarının politika süreçlerine yansıması yataklı kuruluşların istatistiklerinde demografik bilgiler ile sınırlıdır </a:t>
            </a:r>
            <a:endParaRPr lang="en-US" dirty="0" smtClean="0"/>
          </a:p>
          <a:p>
            <a:pPr lvl="0"/>
            <a:r>
              <a:rPr lang="tr-TR" dirty="0" smtClean="0"/>
              <a:t>HİZMET ve  YAPI vurgusu, madde bağımlılarının İHTİYAÇLARINA ilişkin bir bakış açısının eksikliği</a:t>
            </a:r>
          </a:p>
          <a:p>
            <a:pPr lvl="0"/>
            <a:r>
              <a:rPr lang="tr-TR" dirty="0" smtClean="0"/>
              <a:t>Madde bağımlılarının sorunları çoğunlukla tedavi sisteminin sınırlılıkları çerçevesinde ele alınmaktadır. Örneğin:</a:t>
            </a:r>
            <a:endParaRPr lang="en-US" dirty="0" smtClean="0"/>
          </a:p>
          <a:p>
            <a:pPr lvl="1"/>
            <a:r>
              <a:rPr lang="tr-TR" dirty="0" smtClean="0"/>
              <a:t>Tedaviye erişim zorluğu </a:t>
            </a:r>
            <a:endParaRPr lang="en-US" dirty="0" smtClean="0"/>
          </a:p>
          <a:p>
            <a:pPr lvl="1"/>
            <a:r>
              <a:rPr lang="tr-TR" dirty="0" smtClean="0"/>
              <a:t>Tedavi kuruluşlarında sınırlı yatak sayısı </a:t>
            </a:r>
            <a:endParaRPr lang="en-US" dirty="0" smtClean="0"/>
          </a:p>
          <a:p>
            <a:pPr lvl="1"/>
            <a:r>
              <a:rPr lang="tr-TR" dirty="0" smtClean="0"/>
              <a:t>Uzun bekleme süreleri</a:t>
            </a:r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198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</a:t>
            </a:r>
            <a:r>
              <a:rPr lang="tr-TR" dirty="0" smtClean="0"/>
              <a:t>olitika </a:t>
            </a:r>
            <a:r>
              <a:rPr lang="tr-TR" dirty="0" smtClean="0"/>
              <a:t>metinleri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74762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/>
              <a:t>Ulusal</a:t>
            </a:r>
            <a:r>
              <a:rPr lang="en-GB" dirty="0"/>
              <a:t> </a:t>
            </a:r>
            <a:r>
              <a:rPr lang="tr-TR" dirty="0" smtClean="0"/>
              <a:t>Uyuşturucu </a:t>
            </a:r>
            <a:r>
              <a:rPr lang="en-GB" dirty="0" err="1" smtClean="0"/>
              <a:t>Politika</a:t>
            </a:r>
            <a:r>
              <a:rPr lang="en-GB" dirty="0" smtClean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Strateji</a:t>
            </a:r>
            <a:r>
              <a:rPr lang="en-GB" dirty="0"/>
              <a:t> </a:t>
            </a:r>
            <a:r>
              <a:rPr lang="en-GB" dirty="0" err="1"/>
              <a:t>Belgesi</a:t>
            </a:r>
            <a:r>
              <a:rPr lang="en-GB" dirty="0"/>
              <a:t> 2006-2012 </a:t>
            </a:r>
            <a:endParaRPr lang="en-US" dirty="0"/>
          </a:p>
          <a:p>
            <a:r>
              <a:rPr lang="en-GB" dirty="0" err="1" smtClean="0"/>
              <a:t>Ulusal</a:t>
            </a:r>
            <a:r>
              <a:rPr lang="tr-TR" dirty="0" smtClean="0"/>
              <a:t> Uyuşturucu</a:t>
            </a:r>
            <a:r>
              <a:rPr lang="en-GB" dirty="0" smtClean="0"/>
              <a:t> </a:t>
            </a:r>
            <a:r>
              <a:rPr lang="en-GB" dirty="0" err="1"/>
              <a:t>Eylem</a:t>
            </a:r>
            <a:r>
              <a:rPr lang="en-GB" dirty="0"/>
              <a:t> </a:t>
            </a:r>
            <a:r>
              <a:rPr lang="en-GB" dirty="0" err="1"/>
              <a:t>Planı</a:t>
            </a:r>
            <a:r>
              <a:rPr lang="en-GB" dirty="0"/>
              <a:t> (2007-2009)</a:t>
            </a:r>
            <a:endParaRPr lang="en-US" dirty="0"/>
          </a:p>
          <a:p>
            <a:r>
              <a:rPr lang="en-GB" dirty="0" err="1"/>
              <a:t>Ulusal</a:t>
            </a:r>
            <a:r>
              <a:rPr lang="en-GB" dirty="0"/>
              <a:t> </a:t>
            </a:r>
            <a:r>
              <a:rPr lang="tr-TR" dirty="0" smtClean="0"/>
              <a:t>Uyuşturucu</a:t>
            </a:r>
            <a:r>
              <a:rPr lang="en-GB" dirty="0" smtClean="0"/>
              <a:t> </a:t>
            </a:r>
            <a:r>
              <a:rPr lang="en-GB" dirty="0" err="1" smtClean="0"/>
              <a:t>Eylem</a:t>
            </a:r>
            <a:r>
              <a:rPr lang="en-GB" dirty="0" smtClean="0"/>
              <a:t> </a:t>
            </a:r>
            <a:r>
              <a:rPr lang="en-GB" dirty="0" err="1" smtClean="0"/>
              <a:t>Planı</a:t>
            </a:r>
            <a:r>
              <a:rPr lang="en-GB" dirty="0" smtClean="0"/>
              <a:t> (2010-2012) </a:t>
            </a:r>
            <a:endParaRPr lang="en-US" dirty="0" smtClean="0"/>
          </a:p>
          <a:p>
            <a:r>
              <a:rPr lang="en-GB" dirty="0" err="1" smtClean="0"/>
              <a:t>Ulusal</a:t>
            </a:r>
            <a:r>
              <a:rPr lang="en-GB" dirty="0" smtClean="0"/>
              <a:t> </a:t>
            </a:r>
            <a:r>
              <a:rPr lang="tr-TR" dirty="0" smtClean="0"/>
              <a:t>Uyuşturucu</a:t>
            </a:r>
            <a:r>
              <a:rPr lang="en-GB" dirty="0" smtClean="0"/>
              <a:t> </a:t>
            </a:r>
            <a:r>
              <a:rPr lang="en-GB" dirty="0" err="1" smtClean="0"/>
              <a:t>Politika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Strateji</a:t>
            </a:r>
            <a:r>
              <a:rPr lang="en-GB" dirty="0" smtClean="0"/>
              <a:t> </a:t>
            </a:r>
            <a:r>
              <a:rPr lang="en-GB" dirty="0" err="1" smtClean="0"/>
              <a:t>Belgesi</a:t>
            </a:r>
            <a:r>
              <a:rPr lang="en-GB" dirty="0" smtClean="0"/>
              <a:t> 2013-2018 </a:t>
            </a:r>
            <a:endParaRPr lang="en-US" dirty="0" smtClean="0"/>
          </a:p>
          <a:p>
            <a:r>
              <a:rPr lang="en-GB" dirty="0" err="1" smtClean="0"/>
              <a:t>Ulusal</a:t>
            </a:r>
            <a:r>
              <a:rPr lang="en-GB" dirty="0" smtClean="0"/>
              <a:t> </a:t>
            </a:r>
            <a:r>
              <a:rPr lang="tr-TR" dirty="0" smtClean="0"/>
              <a:t>Uyuşturucu</a:t>
            </a:r>
            <a:r>
              <a:rPr lang="en-GB" dirty="0" smtClean="0"/>
              <a:t> </a:t>
            </a:r>
            <a:r>
              <a:rPr lang="en-GB" dirty="0" err="1" smtClean="0"/>
              <a:t>Eylem</a:t>
            </a:r>
            <a:r>
              <a:rPr lang="en-GB" dirty="0" smtClean="0"/>
              <a:t> </a:t>
            </a:r>
            <a:r>
              <a:rPr lang="en-GB" dirty="0" err="1" smtClean="0"/>
              <a:t>Planı</a:t>
            </a:r>
            <a:r>
              <a:rPr lang="en-GB" dirty="0" smtClean="0"/>
              <a:t> (2013-2015) </a:t>
            </a:r>
            <a:endParaRPr lang="en-US" dirty="0" smtClean="0"/>
          </a:p>
          <a:p>
            <a:r>
              <a:rPr lang="en-GB" dirty="0" err="1" smtClean="0"/>
              <a:t>EMCDDA’e</a:t>
            </a:r>
            <a:r>
              <a:rPr lang="en-GB" dirty="0" smtClean="0"/>
              <a:t> </a:t>
            </a:r>
            <a:r>
              <a:rPr lang="en-GB" dirty="0" err="1"/>
              <a:t>Sunulan</a:t>
            </a:r>
            <a:r>
              <a:rPr lang="en-GB" dirty="0"/>
              <a:t> </a:t>
            </a:r>
            <a:r>
              <a:rPr lang="en-GB" dirty="0" err="1"/>
              <a:t>Yıllık</a:t>
            </a:r>
            <a:r>
              <a:rPr lang="en-GB" dirty="0"/>
              <a:t> </a:t>
            </a:r>
            <a:r>
              <a:rPr lang="en-GB" dirty="0" err="1"/>
              <a:t>Ulusal</a:t>
            </a:r>
            <a:r>
              <a:rPr lang="en-GB" dirty="0"/>
              <a:t> </a:t>
            </a:r>
            <a:r>
              <a:rPr lang="en-GB" dirty="0" err="1"/>
              <a:t>Raporlar</a:t>
            </a:r>
            <a:r>
              <a:rPr lang="en-GB" dirty="0"/>
              <a:t> (2006’dan 2014’e </a:t>
            </a:r>
            <a:r>
              <a:rPr lang="en-GB" dirty="0" err="1"/>
              <a:t>kadar</a:t>
            </a:r>
            <a:r>
              <a:rPr lang="en-GB" dirty="0"/>
              <a:t>) </a:t>
            </a:r>
            <a:endParaRPr lang="en-US" dirty="0"/>
          </a:p>
          <a:p>
            <a:r>
              <a:rPr lang="tr-TR" dirty="0"/>
              <a:t>Diğer ilgili politika </a:t>
            </a:r>
            <a:r>
              <a:rPr lang="tr-TR" dirty="0" smtClean="0"/>
              <a:t>belgeleri: </a:t>
            </a:r>
            <a:endParaRPr lang="en-US" dirty="0"/>
          </a:p>
          <a:p>
            <a:pPr lvl="1"/>
            <a:r>
              <a:rPr lang="tr-TR" dirty="0"/>
              <a:t>Türk Ceza Kanunu (Denetimli Serbestlik Hizmetlerine ilişkin düzenlemeler) </a:t>
            </a:r>
            <a:endParaRPr lang="en-US" dirty="0"/>
          </a:p>
          <a:p>
            <a:pPr lvl="1"/>
            <a:r>
              <a:rPr lang="tr-TR" dirty="0"/>
              <a:t>Sağlık Bakanlığı- Ulusal Ruh Sağlığı Politikası </a:t>
            </a:r>
            <a:endParaRPr lang="en-US" dirty="0"/>
          </a:p>
          <a:p>
            <a:pPr lvl="1"/>
            <a:r>
              <a:rPr lang="tr-TR" dirty="0"/>
              <a:t>Sağlık Bakanlığı Ulusal Strateji ve Eylem Planı (2009-2013) </a:t>
            </a:r>
            <a:endParaRPr lang="en-US" dirty="0"/>
          </a:p>
          <a:p>
            <a:pPr lvl="1"/>
            <a:r>
              <a:rPr lang="tr-TR" dirty="0"/>
              <a:t>Sağlık Bakanlığı HIV/AIDS Ulusal Strateji ve Eylem Planı </a:t>
            </a:r>
            <a:endParaRPr lang="en-US" dirty="0"/>
          </a:p>
          <a:p>
            <a:pPr lvl="1"/>
            <a:r>
              <a:rPr lang="tr-TR" dirty="0"/>
              <a:t>Sağlık Bakanlığı Madde Bağımlılığı Tedavi Merkezleri Yönetmeliği </a:t>
            </a:r>
            <a:endParaRPr lang="en-US" dirty="0"/>
          </a:p>
          <a:p>
            <a:pPr lvl="1"/>
            <a:r>
              <a:rPr lang="tr-TR" dirty="0" smtClean="0"/>
              <a:t>Uyuşturucu </a:t>
            </a:r>
            <a:r>
              <a:rPr lang="tr-TR" dirty="0"/>
              <a:t>Başta Olmak Üzere Madde Bağımlılığı Ve Kaçakçılığı Sorunlarının Araştırılarak Alınması Gereken Önlemlerin Belirlenmesi Amacıyla Kurulan Meclis Araştırma Komisyonu Raporu 2008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50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Bağımlılık Politikası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Yasal düzenlemelerin zemini: </a:t>
            </a:r>
          </a:p>
          <a:p>
            <a:endParaRPr lang="tr-TR" b="1" dirty="0" smtClean="0"/>
          </a:p>
          <a:p>
            <a:r>
              <a:rPr lang="tr-TR" b="1" dirty="0" smtClean="0"/>
              <a:t>Kritik coğrafi konum </a:t>
            </a:r>
          </a:p>
          <a:p>
            <a:r>
              <a:rPr lang="tr-TR" b="1" dirty="0" smtClean="0"/>
              <a:t>Uluslararası işbirliği </a:t>
            </a:r>
          </a:p>
          <a:p>
            <a:r>
              <a:rPr lang="tr-TR" b="1" dirty="0" smtClean="0"/>
              <a:t>Yaygınlaşan madde kullanımı </a:t>
            </a:r>
          </a:p>
          <a:p>
            <a:pPr marL="0" indent="0">
              <a:buNone/>
            </a:pPr>
            <a:r>
              <a:rPr lang="tr-TR" b="1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923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1.Uyuşturucu sorununun dış mesele olarak görüldüğü dönem (1970-1980’ler)</a:t>
            </a:r>
          </a:p>
          <a:p>
            <a:pPr lvl="1"/>
            <a:r>
              <a:rPr lang="tr-TR" dirty="0" smtClean="0"/>
              <a:t>Haşhaş ekiminin kontrolü</a:t>
            </a:r>
          </a:p>
          <a:p>
            <a:pPr lvl="1"/>
            <a:r>
              <a:rPr lang="tr-TR" dirty="0" smtClean="0"/>
              <a:t>Uluslararası baskı </a:t>
            </a:r>
          </a:p>
          <a:p>
            <a:pPr lvl="1"/>
            <a:r>
              <a:rPr lang="tr-TR" dirty="0" smtClean="0"/>
              <a:t>Transit ülke olma</a:t>
            </a:r>
          </a:p>
          <a:p>
            <a:pPr lvl="1"/>
            <a:r>
              <a:rPr lang="tr-TR" dirty="0" smtClean="0"/>
              <a:t>Güvenlik- arz </a:t>
            </a:r>
            <a:r>
              <a:rPr lang="tr-TR" dirty="0" err="1" smtClean="0"/>
              <a:t>azaltımı</a:t>
            </a:r>
            <a:endParaRPr lang="tr-TR" dirty="0" smtClean="0"/>
          </a:p>
          <a:p>
            <a:r>
              <a:rPr lang="tr-TR" dirty="0" smtClean="0"/>
              <a:t>2.Uyuşturucu sorununun iç mesele olarak görüldüğü dönem (1990’lar)</a:t>
            </a:r>
          </a:p>
          <a:p>
            <a:pPr lvl="1"/>
            <a:r>
              <a:rPr lang="tr-TR" dirty="0" smtClean="0"/>
              <a:t>Avrupa ve Doğu ülkeleri arasındaki Uyuşturucu pazarının hareketlenmesi </a:t>
            </a:r>
            <a:endParaRPr lang="en-US" dirty="0" smtClean="0"/>
          </a:p>
          <a:p>
            <a:pPr lvl="1"/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</a:p>
          <a:p>
            <a:pPr lvl="1"/>
            <a:r>
              <a:rPr lang="tr-TR" dirty="0" smtClean="0"/>
              <a:t>Madde kullanımının artışı ülke içerisinde </a:t>
            </a:r>
            <a:endParaRPr lang="en-US" dirty="0" smtClean="0"/>
          </a:p>
          <a:p>
            <a:pPr lvl="1"/>
            <a:r>
              <a:rPr lang="tr-TR" dirty="0" smtClean="0"/>
              <a:t>Talep </a:t>
            </a:r>
            <a:r>
              <a:rPr lang="tr-TR" dirty="0" err="1" smtClean="0"/>
              <a:t>azaltımı</a:t>
            </a:r>
            <a:r>
              <a:rPr lang="tr-TR" dirty="0" smtClean="0"/>
              <a:t> ile ilgili karar alınması </a:t>
            </a:r>
            <a:endParaRPr lang="en-US" dirty="0" smtClean="0"/>
          </a:p>
          <a:p>
            <a:r>
              <a:rPr lang="tr-TR" dirty="0" smtClean="0"/>
              <a:t>3.Sistematik politika geliştirme süreci (2000’ler)</a:t>
            </a:r>
          </a:p>
          <a:p>
            <a:pPr lvl="1"/>
            <a:r>
              <a:rPr lang="tr-TR" dirty="0" smtClean="0"/>
              <a:t>EMCDDA ‘e dahil olma </a:t>
            </a:r>
            <a:endParaRPr lang="en-US" dirty="0" smtClean="0"/>
          </a:p>
          <a:p>
            <a:pPr lvl="1"/>
            <a:r>
              <a:rPr lang="tr-TR" dirty="0" smtClean="0"/>
              <a:t>Yıllık raporlar, eylem planı (2 yılda bir), Strateji ve Politika Belgesi (5 yılda bir)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7593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Bağımlılık politikasının genel özellikleri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Önlemenin devlet sorumluluğunda görülmesi </a:t>
            </a:r>
            <a:endParaRPr lang="en-US" dirty="0" smtClean="0"/>
          </a:p>
          <a:p>
            <a:r>
              <a:rPr lang="tr-TR" dirty="0" smtClean="0"/>
              <a:t>Uluslararası işbirliği </a:t>
            </a:r>
          </a:p>
          <a:p>
            <a:r>
              <a:rPr lang="en-US" dirty="0" err="1" smtClean="0"/>
              <a:t>Polisin</a:t>
            </a:r>
            <a:r>
              <a:rPr lang="en-US" dirty="0" smtClean="0"/>
              <a:t>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endParaRPr lang="en-US" dirty="0" smtClean="0"/>
          </a:p>
          <a:p>
            <a:r>
              <a:rPr lang="en-US" dirty="0" err="1" smtClean="0"/>
              <a:t>Arz-talep</a:t>
            </a:r>
            <a:r>
              <a:rPr lang="en-US" dirty="0" smtClean="0"/>
              <a:t> </a:t>
            </a:r>
            <a:r>
              <a:rPr lang="en-US" dirty="0" err="1" smtClean="0"/>
              <a:t>mücadelesinde</a:t>
            </a:r>
            <a:r>
              <a:rPr lang="en-US" dirty="0" smtClean="0"/>
              <a:t> </a:t>
            </a:r>
            <a:r>
              <a:rPr lang="en-US" dirty="0" err="1" smtClean="0"/>
              <a:t>dengesizlik</a:t>
            </a:r>
            <a:endParaRPr lang="tr-TR" dirty="0" smtClean="0"/>
          </a:p>
          <a:p>
            <a:r>
              <a:rPr lang="tr-TR" dirty="0" smtClean="0"/>
              <a:t>Güvenlik sorunu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Halk Sağlığı sorunu </a:t>
            </a:r>
            <a:endParaRPr lang="en-US" dirty="0" smtClean="0"/>
          </a:p>
          <a:p>
            <a:pPr marL="0" lvl="0" indent="0">
              <a:buNone/>
            </a:pPr>
            <a:r>
              <a:rPr lang="en-US" i="1" dirty="0" err="1" smtClean="0"/>
              <a:t>Uyuşturucu</a:t>
            </a:r>
            <a:r>
              <a:rPr lang="en-US" i="1" dirty="0" smtClean="0"/>
              <a:t> </a:t>
            </a:r>
            <a:r>
              <a:rPr lang="en-US" i="1" dirty="0" err="1" smtClean="0"/>
              <a:t>bağımlılığı</a:t>
            </a:r>
            <a:r>
              <a:rPr lang="en-US" i="1" dirty="0" smtClean="0"/>
              <a:t> </a:t>
            </a:r>
            <a:r>
              <a:rPr lang="en-US" i="1" dirty="0" err="1" smtClean="0"/>
              <a:t>bir</a:t>
            </a:r>
            <a:r>
              <a:rPr lang="en-US" i="1" dirty="0" smtClean="0"/>
              <a:t> </a:t>
            </a:r>
            <a:r>
              <a:rPr lang="en-US" i="1" dirty="0" err="1" smtClean="0"/>
              <a:t>hastalık</a:t>
            </a:r>
            <a:r>
              <a:rPr lang="en-US" i="1" dirty="0" smtClean="0"/>
              <a:t>, </a:t>
            </a:r>
            <a:r>
              <a:rPr lang="en-US" i="1" dirty="0" err="1" smtClean="0"/>
              <a:t>uyuşturucu</a:t>
            </a:r>
            <a:r>
              <a:rPr lang="en-US" i="1" dirty="0" smtClean="0"/>
              <a:t> </a:t>
            </a:r>
            <a:r>
              <a:rPr lang="en-US" i="1" dirty="0" err="1" smtClean="0"/>
              <a:t>bağımlısı</a:t>
            </a:r>
            <a:r>
              <a:rPr lang="en-US" i="1" dirty="0" smtClean="0"/>
              <a:t> </a:t>
            </a:r>
            <a:r>
              <a:rPr lang="en-US" i="1" dirty="0" err="1" smtClean="0"/>
              <a:t>ise</a:t>
            </a:r>
            <a:r>
              <a:rPr lang="en-US" i="1" dirty="0" smtClean="0"/>
              <a:t> hasta</a:t>
            </a:r>
            <a:endParaRPr lang="en-US" dirty="0" smtClean="0"/>
          </a:p>
          <a:p>
            <a:pPr marL="0" lvl="0" indent="0">
              <a:buNone/>
            </a:pP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görülmekte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sorun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i="1" dirty="0" err="1" smtClean="0"/>
              <a:t>halk</a:t>
            </a:r>
            <a:r>
              <a:rPr lang="en-US" i="1" dirty="0" smtClean="0"/>
              <a:t> </a:t>
            </a:r>
            <a:r>
              <a:rPr lang="en-US" i="1" dirty="0" err="1" smtClean="0"/>
              <a:t>sağlığı</a:t>
            </a:r>
            <a:r>
              <a:rPr lang="en-US" i="1" dirty="0" smtClean="0"/>
              <a:t> </a:t>
            </a:r>
            <a:r>
              <a:rPr lang="en-US" i="1" dirty="0" err="1" smtClean="0"/>
              <a:t>sorunu</a:t>
            </a:r>
            <a:r>
              <a:rPr lang="en-US" i="1" dirty="0" smtClean="0"/>
              <a:t> </a:t>
            </a:r>
            <a:r>
              <a:rPr lang="en-US" dirty="0" err="1" smtClean="0"/>
              <a:t>olarak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edilmektedir</a:t>
            </a:r>
            <a:r>
              <a:rPr lang="tr-TR" dirty="0" smtClean="0"/>
              <a:t> (STRATEJİ BELGESİ 2013-2018)</a:t>
            </a:r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0165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yaklaşım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Halk Sağlığı Yaklaşımı</a:t>
            </a:r>
          </a:p>
          <a:p>
            <a:pPr lvl="1"/>
            <a:r>
              <a:rPr lang="tr-TR" dirty="0" smtClean="0"/>
              <a:t>Önleme</a:t>
            </a:r>
          </a:p>
          <a:p>
            <a:pPr lvl="1"/>
            <a:r>
              <a:rPr lang="tr-TR" dirty="0" smtClean="0"/>
              <a:t>Tedavi</a:t>
            </a:r>
          </a:p>
          <a:p>
            <a:pPr lvl="1"/>
            <a:r>
              <a:rPr lang="tr-TR" dirty="0" smtClean="0"/>
              <a:t>Güvenlik</a:t>
            </a:r>
          </a:p>
          <a:p>
            <a:pPr lvl="1"/>
            <a:r>
              <a:rPr lang="tr-TR" dirty="0" smtClean="0"/>
              <a:t>Zarar azaltma </a:t>
            </a:r>
            <a:endParaRPr lang="en-US" dirty="0" smtClean="0"/>
          </a:p>
          <a:p>
            <a:r>
              <a:rPr lang="tr-TR" dirty="0" smtClean="0"/>
              <a:t>Sektörler arasında koordinasyon, bütünlüklü ele alış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0870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Zorluklar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Arz ve talep </a:t>
            </a:r>
            <a:r>
              <a:rPr lang="tr-TR" dirty="0" err="1" smtClean="0"/>
              <a:t>azaltımı</a:t>
            </a:r>
            <a:r>
              <a:rPr lang="tr-TR" dirty="0" smtClean="0"/>
              <a:t> çalışmaları arasında dengesizlik (Ulusal Raporlar, AB İlerleme Raporları, Katılım Ortaklığı Belgesi) </a:t>
            </a:r>
            <a:endParaRPr lang="en-US" dirty="0" smtClean="0"/>
          </a:p>
          <a:p>
            <a:r>
              <a:rPr lang="tr-TR" dirty="0" smtClean="0"/>
              <a:t>Zarar </a:t>
            </a:r>
            <a:r>
              <a:rPr lang="tr-TR" dirty="0" err="1" smtClean="0"/>
              <a:t>azaltımının</a:t>
            </a:r>
            <a:r>
              <a:rPr lang="tr-TR" dirty="0" smtClean="0"/>
              <a:t> noksanlığı </a:t>
            </a:r>
            <a:endParaRPr lang="en-US" dirty="0" smtClean="0"/>
          </a:p>
          <a:p>
            <a:r>
              <a:rPr lang="tr-TR" dirty="0" smtClean="0"/>
              <a:t>Tedavi ve rehabilitasyon hizmetlerinde eksiklik (Ulusal Raporlar, AB İlerleme Raporları, Katılım Ortaklığı Belgesi) </a:t>
            </a:r>
            <a:endParaRPr lang="en-US" dirty="0" smtClean="0"/>
          </a:p>
          <a:p>
            <a:r>
              <a:rPr lang="tr-TR" dirty="0" smtClean="0"/>
              <a:t>Önleme, tedavi ve rehabilitasyon hizmetleri gelişmesi gereken alanlar (AB Raporları) </a:t>
            </a:r>
            <a:endParaRPr lang="en-US" dirty="0" smtClean="0"/>
          </a:p>
          <a:p>
            <a:r>
              <a:rPr lang="tr-TR" dirty="0" smtClean="0"/>
              <a:t>Taraflar (sektörler) arasında işbirliğinde yaşanan sıkıntılar </a:t>
            </a:r>
            <a:endParaRPr lang="en-US" dirty="0" smtClean="0"/>
          </a:p>
          <a:p>
            <a:r>
              <a:rPr lang="tr-TR" dirty="0" smtClean="0"/>
              <a:t>İstatistiki  bilgi eksikliği  </a:t>
            </a:r>
          </a:p>
          <a:p>
            <a:r>
              <a:rPr lang="tr-TR" dirty="0" smtClean="0"/>
              <a:t>Tedavi kuruluşlarının yüksek eşik seviyeli oluşu, tedavinin katı kurallardan oluşması </a:t>
            </a:r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3011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Programları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Detoksifikasyon</a:t>
            </a:r>
            <a:r>
              <a:rPr lang="en-US" dirty="0" smtClean="0"/>
              <a:t> (3 </a:t>
            </a:r>
            <a:r>
              <a:rPr lang="en-US" dirty="0" err="1" smtClean="0"/>
              <a:t>hafta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Farmakolojik+Psikoterapötik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Motivasyonel</a:t>
            </a:r>
            <a:r>
              <a:rPr lang="en-US" dirty="0" smtClean="0"/>
              <a:t> </a:t>
            </a:r>
            <a:r>
              <a:rPr lang="en-US" dirty="0" err="1" smtClean="0"/>
              <a:t>görüşme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Relaps</a:t>
            </a:r>
            <a:r>
              <a:rPr lang="en-US" dirty="0" smtClean="0"/>
              <a:t> </a:t>
            </a:r>
            <a:r>
              <a:rPr lang="en-US" dirty="0" err="1" smtClean="0"/>
              <a:t>önleme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bilişsel</a:t>
            </a:r>
            <a:r>
              <a:rPr lang="en-US" dirty="0" smtClean="0"/>
              <a:t> </a:t>
            </a:r>
            <a:r>
              <a:rPr lang="en-US" dirty="0" err="1" smtClean="0"/>
              <a:t>terapiler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 </a:t>
            </a:r>
          </a:p>
          <a:p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sunulan</a:t>
            </a:r>
            <a:r>
              <a:rPr lang="en-US" dirty="0" smtClean="0"/>
              <a:t> </a:t>
            </a:r>
            <a:r>
              <a:rPr lang="en-US" dirty="0" err="1" smtClean="0"/>
              <a:t>hizmetler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Kendine</a:t>
            </a:r>
            <a:r>
              <a:rPr lang="en-US" dirty="0" smtClean="0"/>
              <a:t> </a:t>
            </a:r>
            <a:r>
              <a:rPr lang="en-US" dirty="0" err="1" smtClean="0"/>
              <a:t>yardım</a:t>
            </a:r>
            <a:r>
              <a:rPr lang="en-US" dirty="0" smtClean="0"/>
              <a:t> </a:t>
            </a:r>
            <a:r>
              <a:rPr lang="en-US" dirty="0" err="1" smtClean="0"/>
              <a:t>grupları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Rehabilitasyon</a:t>
            </a:r>
            <a:r>
              <a:rPr lang="en-US" dirty="0" smtClean="0"/>
              <a:t> </a:t>
            </a:r>
            <a:r>
              <a:rPr lang="en-US" dirty="0" err="1" smtClean="0"/>
              <a:t>olanakları</a:t>
            </a:r>
            <a:r>
              <a:rPr lang="en-US" dirty="0" smtClean="0"/>
              <a:t>, </a:t>
            </a:r>
            <a:r>
              <a:rPr lang="en-US" dirty="0" err="1" smtClean="0"/>
              <a:t>programları</a:t>
            </a:r>
            <a:r>
              <a:rPr lang="en-US" dirty="0" smtClean="0"/>
              <a:t> </a:t>
            </a:r>
          </a:p>
          <a:p>
            <a:r>
              <a:rPr lang="en-US" dirty="0" smtClean="0"/>
              <a:t> </a:t>
            </a:r>
          </a:p>
          <a:p>
            <a:r>
              <a:rPr lang="en-US" dirty="0" err="1" smtClean="0"/>
              <a:t>Bulunmayan</a:t>
            </a:r>
            <a:r>
              <a:rPr lang="en-US" dirty="0" smtClean="0"/>
              <a:t> </a:t>
            </a:r>
            <a:r>
              <a:rPr lang="en-US" dirty="0" err="1" smtClean="0"/>
              <a:t>hizmetler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Opiyat</a:t>
            </a:r>
            <a:r>
              <a:rPr lang="en-US" dirty="0" smtClean="0"/>
              <a:t> </a:t>
            </a:r>
            <a:r>
              <a:rPr lang="en-US" dirty="0" err="1" smtClean="0"/>
              <a:t>Sürdürme</a:t>
            </a:r>
            <a:r>
              <a:rPr lang="en-US" dirty="0" smtClean="0"/>
              <a:t> </a:t>
            </a:r>
            <a:r>
              <a:rPr lang="en-US" dirty="0" err="1" smtClean="0"/>
              <a:t>tedavisi</a:t>
            </a:r>
            <a:r>
              <a:rPr lang="en-US" dirty="0" smtClean="0"/>
              <a:t> (OMT) (</a:t>
            </a:r>
            <a:r>
              <a:rPr lang="en-US" dirty="0" err="1" smtClean="0"/>
              <a:t>Yasal</a:t>
            </a:r>
            <a:r>
              <a:rPr lang="en-US" dirty="0" smtClean="0"/>
              <a:t> </a:t>
            </a:r>
            <a:r>
              <a:rPr lang="en-US" dirty="0" err="1" smtClean="0"/>
              <a:t>düzenleme</a:t>
            </a:r>
            <a:r>
              <a:rPr lang="en-US" dirty="0" smtClean="0"/>
              <a:t> </a:t>
            </a:r>
            <a:r>
              <a:rPr lang="en-US" dirty="0" err="1" smtClean="0"/>
              <a:t>halen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etmektedir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Damar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</a:t>
            </a:r>
            <a:r>
              <a:rPr lang="en-US" dirty="0" err="1" smtClean="0"/>
              <a:t>kullanımına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şırınga</a:t>
            </a:r>
            <a:r>
              <a:rPr lang="en-US" dirty="0" smtClean="0"/>
              <a:t> </a:t>
            </a:r>
            <a:r>
              <a:rPr lang="en-US" dirty="0" err="1" smtClean="0"/>
              <a:t>değişim</a:t>
            </a:r>
            <a:r>
              <a:rPr lang="en-US" dirty="0" smtClean="0"/>
              <a:t> </a:t>
            </a:r>
            <a:r>
              <a:rPr lang="en-US" dirty="0" err="1" smtClean="0"/>
              <a:t>programları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Toplumla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bütünleşme</a:t>
            </a:r>
            <a:r>
              <a:rPr lang="en-US" dirty="0" smtClean="0"/>
              <a:t> </a:t>
            </a:r>
            <a:r>
              <a:rPr lang="en-US" dirty="0" err="1" smtClean="0"/>
              <a:t>programları</a:t>
            </a:r>
            <a:r>
              <a:rPr lang="en-US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8729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yaklaşımı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Hastanın</a:t>
            </a:r>
            <a:r>
              <a:rPr lang="en-US" dirty="0" smtClean="0"/>
              <a:t> </a:t>
            </a:r>
            <a:r>
              <a:rPr lang="en-US" dirty="0" err="1" smtClean="0"/>
              <a:t>yoksunluk</a:t>
            </a:r>
            <a:r>
              <a:rPr lang="en-US" dirty="0" smtClean="0"/>
              <a:t> </a:t>
            </a:r>
            <a:r>
              <a:rPr lang="en-US" dirty="0" err="1" smtClean="0"/>
              <a:t>belirtileri</a:t>
            </a:r>
            <a:r>
              <a:rPr lang="en-US" dirty="0" smtClean="0"/>
              <a:t>, </a:t>
            </a:r>
            <a:r>
              <a:rPr lang="en-US" dirty="0" err="1" smtClean="0"/>
              <a:t>fiziksel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ruhsal</a:t>
            </a:r>
            <a:r>
              <a:rPr lang="en-US" dirty="0" smtClean="0"/>
              <a:t> </a:t>
            </a:r>
            <a:r>
              <a:rPr lang="en-US" dirty="0" err="1" smtClean="0"/>
              <a:t>sorunlarına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tr-TR" dirty="0" err="1" smtClean="0"/>
              <a:t>lerin</a:t>
            </a:r>
            <a:r>
              <a:rPr lang="tr-TR" dirty="0" smtClean="0"/>
              <a:t> gerçekleştirilmesi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Hastanın</a:t>
            </a:r>
            <a:r>
              <a:rPr lang="en-US" dirty="0" smtClean="0"/>
              <a:t> </a:t>
            </a:r>
            <a:r>
              <a:rPr lang="en-US" dirty="0" err="1" smtClean="0"/>
              <a:t>ayık</a:t>
            </a:r>
            <a:r>
              <a:rPr lang="en-US" dirty="0" smtClean="0"/>
              <a:t> </a:t>
            </a:r>
            <a:r>
              <a:rPr lang="en-US" dirty="0" err="1" smtClean="0"/>
              <a:t>yaşama</a:t>
            </a:r>
            <a:r>
              <a:rPr lang="en-US" dirty="0" smtClean="0"/>
              <a:t> </a:t>
            </a:r>
            <a:r>
              <a:rPr lang="en-US" dirty="0" err="1" smtClean="0"/>
              <a:t>uyum</a:t>
            </a:r>
            <a:r>
              <a:rPr lang="en-US" dirty="0" smtClean="0"/>
              <a:t> </a:t>
            </a:r>
            <a:r>
              <a:rPr lang="en-US" dirty="0" err="1" smtClean="0"/>
              <a:t>sağlaması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beceriler</a:t>
            </a:r>
            <a:r>
              <a:rPr lang="en-US" dirty="0" smtClean="0"/>
              <a:t> </a:t>
            </a:r>
            <a:r>
              <a:rPr lang="tr-TR" dirty="0" smtClean="0"/>
              <a:t>geliştirilmesi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Nüksün</a:t>
            </a:r>
            <a:r>
              <a:rPr lang="en-US" dirty="0" smtClean="0"/>
              <a:t> </a:t>
            </a:r>
            <a:r>
              <a:rPr lang="en-US" dirty="0" err="1" smtClean="0"/>
              <a:t>önlenmesi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psikoterapötik</a:t>
            </a:r>
            <a:r>
              <a:rPr lang="en-US" dirty="0" smtClean="0"/>
              <a:t> </a:t>
            </a:r>
            <a:r>
              <a:rPr lang="en-US" dirty="0" err="1" smtClean="0"/>
              <a:t>yaklaşımlar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ilaç</a:t>
            </a:r>
            <a:r>
              <a:rPr lang="en-US" dirty="0" smtClean="0"/>
              <a:t> </a:t>
            </a:r>
            <a:r>
              <a:rPr lang="en-US" dirty="0" err="1" smtClean="0"/>
              <a:t>tedavilerinden</a:t>
            </a:r>
            <a:r>
              <a:rPr lang="en-US" dirty="0" smtClean="0"/>
              <a:t> </a:t>
            </a:r>
            <a:r>
              <a:rPr lang="en-US" dirty="0" err="1" smtClean="0"/>
              <a:t>yararlanılır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8307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471</Words>
  <Application>Microsoft Office PowerPoint</Application>
  <PresentationFormat>Geniş ekran</PresentationFormat>
  <Paragraphs>87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Teması</vt:lpstr>
      <vt:lpstr>Madde Bağımlılığı Politikası</vt:lpstr>
      <vt:lpstr>Politika metinleri </vt:lpstr>
      <vt:lpstr>Türkiye’de Bağımlılık Politikası </vt:lpstr>
      <vt:lpstr>PowerPoint Sunusu</vt:lpstr>
      <vt:lpstr>Bağımlılık politikasının genel özellikleri </vt:lpstr>
      <vt:lpstr>Temel yaklaşım</vt:lpstr>
      <vt:lpstr> Zorluklar </vt:lpstr>
      <vt:lpstr>Tedavi Programları </vt:lpstr>
      <vt:lpstr>Tedavi yaklaşımı</vt:lpstr>
      <vt:lpstr>Katılım?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Bağımlılığı Politikası</dc:title>
  <dc:creator>x</dc:creator>
  <cp:lastModifiedBy> x</cp:lastModifiedBy>
  <cp:revision>1</cp:revision>
  <dcterms:created xsi:type="dcterms:W3CDTF">2017-10-24T13:01:37Z</dcterms:created>
  <dcterms:modified xsi:type="dcterms:W3CDTF">2017-10-24T13:03:20Z</dcterms:modified>
</cp:coreProperties>
</file>