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74" r:id="rId3"/>
    <p:sldId id="278" r:id="rId4"/>
    <p:sldId id="275" r:id="rId5"/>
    <p:sldId id="276" r:id="rId6"/>
    <p:sldId id="277" r:id="rId7"/>
    <p:sldId id="258" r:id="rId8"/>
    <p:sldId id="25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0" d="100"/>
          <a:sy n="40" d="100"/>
        </p:scale>
        <p:origin x="-108" y="-6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51496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23846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18899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21267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14151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477652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912335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00437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03196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99964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12813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2A036-C763-4837-B2DC-5C5CAFB80D8D}" type="datetimeFigureOut">
              <a:rPr lang="tr-TR" smtClean="0"/>
              <a:pPr/>
              <a:t>23.12.2017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4699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57621"/>
            <a:ext cx="9144000" cy="3275325"/>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4400" dirty="0" smtClean="0"/>
              <a:t>Ankara Üniversitesi </a:t>
            </a:r>
            <a:br>
              <a:rPr lang="tr-TR" sz="4400" dirty="0" smtClean="0"/>
            </a:br>
            <a:r>
              <a:rPr lang="tr-TR" sz="4400" dirty="0" smtClean="0"/>
              <a:t>Sağlık Bilimleri Fakültesi</a:t>
            </a:r>
            <a:br>
              <a:rPr lang="tr-TR" sz="4400" dirty="0" smtClean="0"/>
            </a:br>
            <a:r>
              <a:rPr lang="tr-TR" sz="4400" dirty="0" smtClean="0"/>
              <a:t>Sosyal Hizmet Bölümü</a:t>
            </a:r>
            <a:br>
              <a:rPr lang="tr-TR" sz="4400" dirty="0" smtClean="0"/>
            </a:br>
            <a:r>
              <a:rPr lang="tr-TR" sz="4400" dirty="0" smtClean="0"/>
              <a:t/>
            </a:r>
            <a:br>
              <a:rPr lang="tr-TR" sz="4400" dirty="0" smtClean="0"/>
            </a:br>
            <a:r>
              <a:rPr lang="tr-TR" sz="4400" dirty="0" smtClean="0"/>
              <a:t/>
            </a:r>
            <a:br>
              <a:rPr lang="tr-TR" sz="4400" dirty="0" smtClean="0"/>
            </a:br>
            <a:endParaRPr lang="tr-TR" sz="4400" dirty="0"/>
          </a:p>
        </p:txBody>
      </p:sp>
      <p:sp>
        <p:nvSpPr>
          <p:cNvPr id="3" name="Alt Başlık 2"/>
          <p:cNvSpPr>
            <a:spLocks noGrp="1"/>
          </p:cNvSpPr>
          <p:nvPr>
            <p:ph type="subTitle" idx="1"/>
          </p:nvPr>
        </p:nvSpPr>
        <p:spPr>
          <a:xfrm>
            <a:off x="1524000" y="4271111"/>
            <a:ext cx="9144000" cy="1655762"/>
          </a:xfrm>
        </p:spPr>
        <p:txBody>
          <a:bodyPr>
            <a:noAutofit/>
          </a:bodyPr>
          <a:lstStyle/>
          <a:p>
            <a:pPr algn="just"/>
            <a:r>
              <a:rPr lang="tr-TR" sz="3200" dirty="0" smtClean="0"/>
              <a:t>Dersin Adı: Klinik Sosyal Hizmet</a:t>
            </a:r>
          </a:p>
          <a:p>
            <a:pPr algn="just"/>
            <a:r>
              <a:rPr lang="tr-TR" sz="3200" dirty="0" smtClean="0">
                <a:latin typeface="Calibri" pitchFamily="34" charset="0"/>
                <a:cs typeface="Calibri" pitchFamily="34" charset="0"/>
              </a:rPr>
              <a:t>Sorumlu Öğretim Üyesi: Prof. Dr. Veli DUYAN</a:t>
            </a:r>
          </a:p>
          <a:p>
            <a:pPr algn="just"/>
            <a:r>
              <a:rPr lang="tr-TR" sz="3200" dirty="0" smtClean="0">
                <a:latin typeface="Calibri" pitchFamily="34" charset="0"/>
                <a:cs typeface="Calibri" pitchFamily="34" charset="0"/>
              </a:rPr>
              <a:t>Konu: </a:t>
            </a:r>
            <a:r>
              <a:rPr lang="tr-TR" sz="3200" dirty="0" smtClean="0"/>
              <a:t>Ünite 6 KLİNİK SOSYAL HİZMET UYGULAMASINDA DEĞERLENDİRME VE TANI KOYMA I</a:t>
            </a:r>
            <a:endParaRPr lang="tr-TR" sz="3200" dirty="0" smtClean="0"/>
          </a:p>
        </p:txBody>
      </p:sp>
    </p:spTree>
    <p:extLst>
      <p:ext uri="{BB962C8B-B14F-4D97-AF65-F5344CB8AC3E}">
        <p14:creationId xmlns:p14="http://schemas.microsoft.com/office/powerpoint/2010/main" xmlns="" val="324600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nSpc>
                <a:spcPct val="150000"/>
              </a:lnSpc>
            </a:pPr>
            <a:r>
              <a:rPr lang="tr-TR" dirty="0" smtClean="0"/>
              <a:t>Klinik ortamdaki sosyal hizmet uzmanları, müracaatçının teşhisine sahip olan bir tesis göstermelidir. </a:t>
            </a:r>
            <a:endParaRPr lang="tr-TR" dirty="0" smtClean="0"/>
          </a:p>
          <a:p>
            <a:pPr>
              <a:lnSpc>
                <a:spcPct val="150000"/>
              </a:lnSpc>
            </a:pPr>
            <a:r>
              <a:rPr lang="tr-TR" dirty="0" smtClean="0"/>
              <a:t>Ruhsal </a:t>
            </a:r>
            <a:r>
              <a:rPr lang="tr-TR" dirty="0" smtClean="0"/>
              <a:t>Bozuklukların Tanısal ve İstatistiksel El Kitabı (DSM), bu ülkedeki klinik pratisyenler arasında önde gelen tanısal sınıflandırma sistemidir.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lnSpc>
                <a:spcPct val="150000"/>
              </a:lnSpc>
            </a:pPr>
            <a:r>
              <a:rPr lang="tr-TR" dirty="0" smtClean="0"/>
              <a:t>Zihinsel, duygusal ve davranış bozuklukları üzerine bir sosyal hizmet kitabının zorluğu, teşhis sürecinde sosyal hizmet uzmanlık ve eleştirel düşünme yeteneğini öğretmenin yanı sıra teşhisi de sosyal hizmet değer ve ilkelerine uygun bir şekilde değerlendirmektir.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lnSpc>
                <a:spcPct val="150000"/>
              </a:lnSpc>
            </a:pPr>
            <a:r>
              <a:rPr lang="tr-TR" dirty="0" smtClean="0"/>
              <a:t>Bu değerler, bireysel davranışın çevresel bağlamını, güç temelli oryantasyonu, bireyin değerini ve saygınlığını içermektedir.</a:t>
            </a:r>
          </a:p>
          <a:p>
            <a:pPr algn="just">
              <a:lnSpc>
                <a:spcPct val="150000"/>
              </a:lnSpc>
            </a:pPr>
            <a:r>
              <a:rPr lang="tr-TR" dirty="0" smtClean="0"/>
              <a:t>DSM yaygın bir şekilde kullanılmasına rağmen, bazı eleştiriler mevcuttur. Bunlardan biri </a:t>
            </a:r>
            <a:r>
              <a:rPr lang="tr-TR" dirty="0" err="1" smtClean="0"/>
              <a:t>DSM’nin</a:t>
            </a:r>
            <a:r>
              <a:rPr lang="tr-TR" dirty="0" smtClean="0"/>
              <a:t> çevresel etkilere vurdu yapmadığıdır.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lnSpc>
                <a:spcPct val="150000"/>
              </a:lnSpc>
            </a:pPr>
            <a:r>
              <a:rPr lang="tr-TR" dirty="0" smtClean="0"/>
              <a:t>Sosyal hizmet, insan davranışlarını değerlendirirken insanların ve çevrelerinin karşılıklı etkisini göz önünde bulundurmaktadır. Bu açıdan bakıldığında, sosyal işlevsellikteki sorunlar, stresli yaşam geçişlerinden, ilişki güçlüklerinden kaynaklanabilmektedir.</a:t>
            </a:r>
          </a:p>
          <a:p>
            <a:pPr algn="just">
              <a:lnSpc>
                <a:spcPct val="150000"/>
              </a:lnSpc>
            </a:pPr>
            <a:r>
              <a:rPr lang="tr-TR" dirty="0" smtClean="0"/>
              <a:t>Bu durumlardan hiçbiri "normal" veya "anormal" kişisel özelliklerin varlığını veya yokluğunu varsaymak zorunda değildir.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err="1" smtClean="0"/>
              <a:t>DSM'nin</a:t>
            </a:r>
            <a:r>
              <a:rPr lang="tr-TR" dirty="0" smtClean="0"/>
              <a:t> bireye özgü patolojiden kaynaklanan zihinsel bozuklukları görme eğiliminde olduğu eleştirisine yanıt olarak, sosyal hizmet uygulamasında klinik değerlendirme ve teşhis, risk ve direnç üzerinde </a:t>
            </a:r>
            <a:r>
              <a:rPr lang="tr-TR" dirty="0" err="1" smtClean="0"/>
              <a:t>biyopsikososyal</a:t>
            </a:r>
            <a:r>
              <a:rPr lang="tr-TR" dirty="0" smtClean="0"/>
              <a:t> bir çerçeve çizmektedir. </a:t>
            </a:r>
          </a:p>
          <a:p>
            <a:pPr algn="just"/>
            <a:r>
              <a:rPr lang="tr-TR" dirty="0" smtClean="0"/>
              <a:t>Çerçevenin risk ve direnç yönü, bireyin dayanıklılığa veya stresli yaşam olaylarına rağmen uyarlanabilir bir şekilde çalışabilme yeteneğini belirlemek için etkileşim içinde olduğu risk faktörünü ve koruyucu faktörleri göz önüne almaktadır.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20000"/>
          </a:bodyPr>
          <a:lstStyle/>
          <a:p>
            <a:pPr algn="just"/>
            <a:r>
              <a:rPr lang="tr-TR" sz="3200" dirty="0" err="1" smtClean="0"/>
              <a:t>Biyopsikososyal</a:t>
            </a:r>
            <a:r>
              <a:rPr lang="tr-TR" sz="3200" dirty="0" smtClean="0"/>
              <a:t> vurgu, bireyin ötesine odaklanmayı, sorunları yaratan ve düzeltecek sistemik faktörlerin tanınması olarak nitelendirilebilir.</a:t>
            </a:r>
          </a:p>
          <a:p>
            <a:pPr algn="just"/>
            <a:r>
              <a:rPr lang="tr-TR" sz="3200" dirty="0" smtClean="0"/>
              <a:t>Klinik alanda çalışan sosyal hizmet uzmanlarından genelci uygulamanın ötesine geçerek, daha yüksek sorumluluk ve uzmanlık düzeyi ile bağımsız çalışmalar yapmaları beklenmektedir. Bu şu anlama gelmektedir, genelci uygulama bilgisine ek olarak ileri düzeyde uygulama yapanlar genelci düzeyde uygulama yapanlardan farklılaşmaktadır, bundan dolayı onlardan uygulamayı etkileyen ve tanımlayan temel güncel konulara ilişkin daha üst düzeyde uygulama yapmaları beklenmektedir.</a:t>
            </a:r>
          </a:p>
          <a:p>
            <a:pPr algn="just"/>
            <a:endParaRPr lang="tr-TR" sz="3200" dirty="0"/>
          </a:p>
        </p:txBody>
      </p:sp>
    </p:spTree>
    <p:extLst>
      <p:ext uri="{BB962C8B-B14F-4D97-AF65-F5344CB8AC3E}">
        <p14:creationId xmlns="" xmlns:p14="http://schemas.microsoft.com/office/powerpoint/2010/main" val="2722969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50000"/>
              </a:lnSpc>
            </a:pPr>
            <a:r>
              <a:rPr lang="tr-TR" sz="3200" dirty="0" smtClean="0"/>
              <a:t>Sosyal hizmet tarihi, birey ve çevresi arasındaki etkileşime duyarlılıkla karakterize edilir. Sosyal hizmet uzmanları, sürekli olarak farklı özel sistemlerle etkileşim halinde olan bireyler olarak müracaatçıları görmeye çalışırlar. </a:t>
            </a:r>
            <a:endParaRPr lang="tr-TR" sz="3200" dirty="0" smtClean="0"/>
          </a:p>
          <a:p>
            <a:pPr algn="just">
              <a:lnSpc>
                <a:spcPct val="150000"/>
              </a:lnSpc>
            </a:pPr>
            <a:r>
              <a:rPr lang="tr-TR" sz="3200" dirty="0" smtClean="0"/>
              <a:t>Bu </a:t>
            </a:r>
            <a:r>
              <a:rPr lang="tr-TR" sz="3200" dirty="0" smtClean="0"/>
              <a:t>sistemler aileyi, toplumu, çalışma çevresini ve müracaatçının etkilendiği ve etkilendiği diğer sosyal sistemleri içerir. </a:t>
            </a:r>
            <a:endParaRPr lang="tr-TR" sz="3200" dirty="0" smtClean="0"/>
          </a:p>
          <a:p>
            <a:pPr algn="just">
              <a:lnSpc>
                <a:spcPct val="150000"/>
              </a:lnSpc>
            </a:pPr>
            <a:r>
              <a:rPr lang="tr-TR" sz="3200" dirty="0" smtClean="0"/>
              <a:t>Sosyal </a:t>
            </a:r>
            <a:r>
              <a:rPr lang="tr-TR" sz="3200" dirty="0" smtClean="0"/>
              <a:t>hizmet uzmanları insan davranışı ve sosyal çevre çalışırlar ki bu biyolojik, psikolojik, kültürel, ekonomik ve politik faktörlerin birey, aile ve toplumları nasıl etkilediğini anlamamızda bize yardım eder.</a:t>
            </a:r>
            <a:endParaRPr lang="tr-TR" dirty="0"/>
          </a:p>
        </p:txBody>
      </p:sp>
    </p:spTree>
    <p:extLst>
      <p:ext uri="{BB962C8B-B14F-4D97-AF65-F5344CB8AC3E}">
        <p14:creationId xmlns="" xmlns:p14="http://schemas.microsoft.com/office/powerpoint/2010/main" val="20006289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411</Words>
  <Application>Microsoft Office PowerPoint</Application>
  <PresentationFormat>Özel</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          Ankara Üniversitesi  Sağlık Bilimleri Fakültesi Sosyal Hizmet Bölümü   </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301 GRUPLARLA SOSYAL HİZMET Ünite 10 Gruplarda Çatışma ve Sorun Çözme</dc:title>
  <dc:creator>Ezgi</dc:creator>
  <cp:lastModifiedBy>toshiba pc</cp:lastModifiedBy>
  <cp:revision>7</cp:revision>
  <dcterms:created xsi:type="dcterms:W3CDTF">2016-12-04T13:02:32Z</dcterms:created>
  <dcterms:modified xsi:type="dcterms:W3CDTF">2017-12-23T13:47:17Z</dcterms:modified>
</cp:coreProperties>
</file>