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97F8-F1C7-40F2-ADD2-FBD9FF19CA2E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F797-8DCE-4847-9601-F118464202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12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697F8-F1C7-40F2-ADD2-FBD9FF19CA2E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BF797-8DCE-4847-9601-F118464202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76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 i="1" smtClean="0">
                <a:solidFill>
                  <a:schemeClr val="tx1"/>
                </a:solidFill>
                <a:latin typeface="Times New Roman" charset="-94"/>
              </a:rPr>
              <a:t>Diversity And Classification of Flowering Plants:</a:t>
            </a:r>
            <a:r>
              <a:rPr lang="en-US" altLang="x-none" b="1" i="1" smtClean="0">
                <a:solidFill>
                  <a:schemeClr val="accent2"/>
                </a:solidFill>
                <a:latin typeface="Times New Roman" charset="-94"/>
              </a:rPr>
              <a:t> </a:t>
            </a:r>
            <a:br>
              <a:rPr lang="en-US" altLang="x-none" b="1" i="1" smtClean="0">
                <a:solidFill>
                  <a:schemeClr val="accent2"/>
                </a:solidFill>
                <a:latin typeface="Times New Roman" charset="-94"/>
              </a:rPr>
            </a:br>
            <a:r>
              <a:rPr lang="en-US" altLang="x-none" b="1" i="1" smtClean="0">
                <a:solidFill>
                  <a:schemeClr val="tx1"/>
                </a:solidFill>
                <a:latin typeface="Times New Roman" charset="-94"/>
              </a:rPr>
              <a:t/>
            </a:r>
            <a:br>
              <a:rPr lang="en-US" altLang="x-none" b="1" i="1" smtClean="0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b="1" i="1" smtClean="0">
                <a:solidFill>
                  <a:srgbClr val="ED181E"/>
                </a:solidFill>
                <a:latin typeface="Times New Roman" charset="-94"/>
              </a:rPr>
              <a:t>Commelinid </a:t>
            </a:r>
            <a:r>
              <a:rPr lang="en-US" altLang="x-none" sz="4200" b="1" i="1" smtClean="0">
                <a:solidFill>
                  <a:srgbClr val="ED181E"/>
                </a:solidFill>
                <a:latin typeface="Times New Roman" charset="-94"/>
              </a:rPr>
              <a:t>Monocots</a:t>
            </a:r>
            <a:r>
              <a:rPr lang="en-US" altLang="x-none" b="1" i="1" smtClean="0">
                <a:solidFill>
                  <a:schemeClr val="tx1"/>
                </a:solidFill>
                <a:latin typeface="Times New Roman" charset="-94"/>
              </a:rPr>
              <a:t/>
            </a:r>
            <a:br>
              <a:rPr lang="en-US" altLang="x-none" b="1" i="1" smtClean="0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b="1" i="1" smtClean="0">
                <a:solidFill>
                  <a:schemeClr val="tx1"/>
                </a:solidFill>
                <a:latin typeface="Times New Roman" charset="-94"/>
              </a:rPr>
              <a:t/>
            </a:r>
            <a:br>
              <a:rPr lang="en-US" altLang="x-none" b="1" i="1" smtClean="0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b="1" i="1" smtClean="0">
                <a:solidFill>
                  <a:schemeClr val="tx1"/>
                </a:solidFill>
                <a:latin typeface="Times New Roman" charset="-94"/>
              </a:rPr>
              <a:t/>
            </a:r>
            <a:br>
              <a:rPr lang="en-US" altLang="x-none" b="1" i="1" smtClean="0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b="1" i="1" smtClean="0">
                <a:solidFill>
                  <a:schemeClr val="tx1"/>
                </a:solidFill>
                <a:latin typeface="Times New Roman" charset="-94"/>
              </a:rPr>
              <a:t/>
            </a:r>
            <a:br>
              <a:rPr lang="en-US" altLang="x-none" b="1" i="1" smtClean="0">
                <a:solidFill>
                  <a:schemeClr val="tx1"/>
                </a:solidFill>
                <a:latin typeface="Times New Roman" charset="-94"/>
              </a:rPr>
            </a:br>
            <a:endParaRPr lang="en-US" altLang="x-none" b="1" i="1" dirty="0">
              <a:solidFill>
                <a:schemeClr val="tx1"/>
              </a:solidFill>
              <a:latin typeface="Times New Roman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7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 noProof="1" smtClean="0">
                <a:solidFill>
                  <a:schemeClr val="tx1"/>
                </a:solidFill>
                <a:latin typeface="Times New Roman" charset="-94"/>
              </a:rPr>
              <a:t>Cyperaceae</a:t>
            </a:r>
            <a:r>
              <a:rPr lang="en-US" altLang="x-none" b="1" smtClean="0">
                <a:solidFill>
                  <a:schemeClr val="tx1"/>
                </a:solidFill>
                <a:latin typeface="Times New Roman" charset="-94"/>
              </a:rPr>
              <a:t> - </a:t>
            </a:r>
            <a:r>
              <a:rPr lang="en-US" altLang="x-none" noProof="1" smtClean="0">
                <a:solidFill>
                  <a:schemeClr val="tx1"/>
                </a:solidFill>
                <a:latin typeface="Times New Roman" charset="-94"/>
              </a:rPr>
              <a:t>Sedge</a:t>
            </a:r>
            <a:r>
              <a:rPr lang="en-US" altLang="x-none" smtClean="0">
                <a:solidFill>
                  <a:schemeClr val="tx1"/>
                </a:solidFill>
                <a:latin typeface="Times New Roman" charset="-94"/>
              </a:rPr>
              <a:t> family </a:t>
            </a:r>
            <a:br>
              <a:rPr lang="en-US" altLang="x-none" smtClean="0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(</a:t>
            </a:r>
            <a:r>
              <a:rPr lang="en-US" altLang="x-none" sz="2400" noProof="1" smtClean="0">
                <a:solidFill>
                  <a:schemeClr val="tx1"/>
                </a:solidFill>
                <a:latin typeface="Times New Roman" charset="-94"/>
              </a:rPr>
              <a:t>Gr. for several species of </a:t>
            </a:r>
            <a:r>
              <a:rPr lang="en-US" altLang="x-none" sz="2400" i="1" noProof="1" smtClean="0">
                <a:solidFill>
                  <a:schemeClr val="tx1"/>
                </a:solidFill>
                <a:latin typeface="Times New Roman" charset="-94"/>
              </a:rPr>
              <a:t>Cyperus</a:t>
            </a: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).  </a:t>
            </a:r>
            <a:r>
              <a:rPr lang="en-US" altLang="x-none" sz="2400" noProof="1" smtClean="0">
                <a:solidFill>
                  <a:schemeClr val="tx1"/>
                </a:solidFill>
                <a:latin typeface="Times New Roman" charset="-94"/>
              </a:rPr>
              <a:t>98</a:t>
            </a: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 genera / </a:t>
            </a:r>
            <a:r>
              <a:rPr lang="en-US" altLang="x-none" sz="2400" noProof="1" smtClean="0">
                <a:solidFill>
                  <a:schemeClr val="tx1"/>
                </a:solidFill>
                <a:latin typeface="Times New Roman" charset="-94"/>
              </a:rPr>
              <a:t>4,350</a:t>
            </a: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 species</a:t>
            </a:r>
            <a:endParaRPr lang="en-US" altLang="x-none">
              <a:solidFill>
                <a:schemeClr val="tx1"/>
              </a:solidFill>
              <a:latin typeface="Times New Roman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3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 noProof="1" smtClean="0">
                <a:solidFill>
                  <a:schemeClr val="tx1"/>
                </a:solidFill>
                <a:latin typeface="Times New Roman" charset="-94"/>
              </a:rPr>
              <a:t>Juncaceae</a:t>
            </a:r>
            <a:r>
              <a:rPr lang="en-US" altLang="x-none" b="1" smtClean="0">
                <a:solidFill>
                  <a:schemeClr val="tx1"/>
                </a:solidFill>
                <a:latin typeface="Times New Roman" charset="-94"/>
              </a:rPr>
              <a:t> - </a:t>
            </a:r>
            <a:r>
              <a:rPr lang="en-US" altLang="x-none" noProof="1" smtClean="0">
                <a:solidFill>
                  <a:schemeClr val="tx1"/>
                </a:solidFill>
                <a:latin typeface="Times New Roman" charset="-94"/>
              </a:rPr>
              <a:t>Rush</a:t>
            </a:r>
            <a:r>
              <a:rPr lang="en-US" altLang="x-none" smtClean="0">
                <a:solidFill>
                  <a:schemeClr val="tx1"/>
                </a:solidFill>
                <a:latin typeface="Times New Roman" charset="-94"/>
              </a:rPr>
              <a:t> family </a:t>
            </a:r>
            <a:br>
              <a:rPr lang="en-US" altLang="x-none" smtClean="0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(</a:t>
            </a:r>
            <a:r>
              <a:rPr lang="en-US" altLang="x-none" sz="2400" noProof="1" smtClean="0">
                <a:solidFill>
                  <a:schemeClr val="tx1"/>
                </a:solidFill>
                <a:latin typeface="Times New Roman" charset="-94"/>
              </a:rPr>
              <a:t>L. for binder, in reference to use in weaving and basketry</a:t>
            </a: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).  </a:t>
            </a:r>
            <a:b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sz="2400" noProof="1" smtClean="0">
                <a:solidFill>
                  <a:schemeClr val="tx1"/>
                </a:solidFill>
                <a:latin typeface="Times New Roman" charset="-94"/>
              </a:rPr>
              <a:t>7</a:t>
            </a: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 genera / </a:t>
            </a:r>
            <a:r>
              <a:rPr lang="en-US" altLang="x-none" sz="2400" noProof="1" smtClean="0">
                <a:solidFill>
                  <a:schemeClr val="tx1"/>
                </a:solidFill>
                <a:latin typeface="Times New Roman" charset="-94"/>
              </a:rPr>
              <a:t>430</a:t>
            </a: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 species</a:t>
            </a:r>
            <a:endParaRPr lang="en-US" altLang="x-none">
              <a:solidFill>
                <a:schemeClr val="tx1"/>
              </a:solidFill>
              <a:latin typeface="Times New Roman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57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 noProof="1" smtClean="0">
                <a:solidFill>
                  <a:schemeClr val="tx1"/>
                </a:solidFill>
                <a:latin typeface="Times New Roman" charset="-94"/>
              </a:rPr>
              <a:t>Poaceae</a:t>
            </a:r>
            <a:r>
              <a:rPr lang="en-US" altLang="x-none" b="1" smtClean="0">
                <a:solidFill>
                  <a:schemeClr val="tx1"/>
                </a:solidFill>
                <a:latin typeface="Times New Roman" charset="-94"/>
              </a:rPr>
              <a:t> - </a:t>
            </a:r>
            <a:r>
              <a:rPr lang="en-US" altLang="x-none" noProof="1" smtClean="0">
                <a:solidFill>
                  <a:schemeClr val="tx1"/>
                </a:solidFill>
                <a:latin typeface="Times New Roman" charset="-94"/>
              </a:rPr>
              <a:t>Grass</a:t>
            </a:r>
            <a:r>
              <a:rPr lang="en-US" altLang="x-none" smtClean="0">
                <a:solidFill>
                  <a:schemeClr val="tx1"/>
                </a:solidFill>
                <a:latin typeface="Times New Roman" charset="-94"/>
              </a:rPr>
              <a:t> family </a:t>
            </a:r>
            <a:br>
              <a:rPr lang="en-US" altLang="x-none" smtClean="0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(after </a:t>
            </a:r>
            <a:r>
              <a:rPr lang="en-US" altLang="x-none" sz="2400" noProof="1" smtClean="0">
                <a:solidFill>
                  <a:schemeClr val="tx1"/>
                </a:solidFill>
                <a:latin typeface="Times New Roman" charset="-94"/>
              </a:rPr>
              <a:t>Poa, Gr. name for a grass</a:t>
            </a: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).  </a:t>
            </a:r>
            <a:r>
              <a:rPr lang="en-US" altLang="x-none" sz="2400" noProof="1" smtClean="0">
                <a:solidFill>
                  <a:schemeClr val="tx1"/>
                </a:solidFill>
                <a:latin typeface="Times New Roman" charset="-94"/>
              </a:rPr>
              <a:t>668</a:t>
            </a: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 genera / </a:t>
            </a:r>
            <a:r>
              <a:rPr lang="en-US" altLang="x-none" sz="2400" noProof="1" smtClean="0">
                <a:solidFill>
                  <a:schemeClr val="tx1"/>
                </a:solidFill>
                <a:latin typeface="Times New Roman" charset="-94"/>
              </a:rPr>
              <a:t>9,500</a:t>
            </a: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 species</a:t>
            </a:r>
            <a:endParaRPr lang="en-US" altLang="x-none">
              <a:solidFill>
                <a:schemeClr val="tx1"/>
              </a:solidFill>
              <a:latin typeface="Times New Roman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1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4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Commelinid Monocots</a:t>
            </a:r>
            <a:endParaRPr lang="en-US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9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z="3600" smtClean="0"/>
              <a:t>ARECALES</a:t>
            </a:r>
            <a:br>
              <a:rPr lang="en-US" altLang="x-none" sz="3600" smtClean="0"/>
            </a:br>
            <a:r>
              <a:rPr lang="en-US" altLang="x-none" sz="3600" b="1" noProof="1" smtClean="0">
                <a:solidFill>
                  <a:schemeClr val="tx1"/>
                </a:solidFill>
                <a:latin typeface="Times New Roman" charset="-94"/>
              </a:rPr>
              <a:t>Arecaceae</a:t>
            </a:r>
            <a:r>
              <a:rPr lang="en-US" altLang="x-none" sz="3600" b="1" smtClean="0">
                <a:solidFill>
                  <a:schemeClr val="tx1"/>
                </a:solidFill>
                <a:latin typeface="Times New Roman" charset="-94"/>
              </a:rPr>
              <a:t> (Palmae) - </a:t>
            </a:r>
            <a:r>
              <a:rPr lang="en-US" altLang="x-none" sz="3600" noProof="1" smtClean="0">
                <a:solidFill>
                  <a:schemeClr val="tx1"/>
                </a:solidFill>
                <a:latin typeface="Times New Roman" charset="-94"/>
              </a:rPr>
              <a:t>Palm</a:t>
            </a:r>
            <a:r>
              <a:rPr lang="en-US" altLang="x-none" sz="3600" smtClean="0">
                <a:solidFill>
                  <a:schemeClr val="tx1"/>
                </a:solidFill>
                <a:latin typeface="Times New Roman" charset="-94"/>
              </a:rPr>
              <a:t> family</a:t>
            </a:r>
            <a:r>
              <a:rPr lang="en-US" altLang="x-none" smtClean="0">
                <a:solidFill>
                  <a:schemeClr val="tx1"/>
                </a:solidFill>
                <a:latin typeface="Times New Roman" charset="-94"/>
              </a:rPr>
              <a:t> </a:t>
            </a:r>
            <a:br>
              <a:rPr lang="en-US" altLang="x-none" smtClean="0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sz="2000" smtClean="0">
                <a:solidFill>
                  <a:schemeClr val="tx1"/>
                </a:solidFill>
                <a:latin typeface="Times New Roman" charset="-94"/>
              </a:rPr>
              <a:t>(from areca, Portuguese for the betel palm).  </a:t>
            </a:r>
            <a:r>
              <a:rPr lang="en-US" altLang="x-none" sz="2000" noProof="1" smtClean="0">
                <a:solidFill>
                  <a:schemeClr val="tx1"/>
                </a:solidFill>
                <a:latin typeface="Times New Roman" charset="-94"/>
              </a:rPr>
              <a:t>ca. 190</a:t>
            </a:r>
            <a:r>
              <a:rPr lang="en-US" altLang="x-none" sz="2000" smtClean="0">
                <a:solidFill>
                  <a:schemeClr val="tx1"/>
                </a:solidFill>
                <a:latin typeface="Times New Roman" charset="-94"/>
              </a:rPr>
              <a:t> genera / ca. 2,</a:t>
            </a:r>
            <a:r>
              <a:rPr lang="en-US" altLang="x-none" sz="2000" noProof="1" smtClean="0">
                <a:solidFill>
                  <a:schemeClr val="tx1"/>
                </a:solidFill>
                <a:latin typeface="Times New Roman" charset="-94"/>
              </a:rPr>
              <a:t>000</a:t>
            </a:r>
            <a:r>
              <a:rPr lang="en-US" altLang="x-none" sz="2000" smtClean="0">
                <a:solidFill>
                  <a:schemeClr val="tx1"/>
                </a:solidFill>
                <a:latin typeface="Times New Roman" charset="-94"/>
              </a:rPr>
              <a:t> species.</a:t>
            </a:r>
            <a:endParaRPr lang="en-US" altLang="x-none">
              <a:solidFill>
                <a:schemeClr val="tx1"/>
              </a:solidFill>
              <a:latin typeface="Times New Roman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ZINGIBERALES - Ginger Group</a:t>
            </a:r>
            <a:endParaRPr lang="en-US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4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x-none" b="1" noProof="1" smtClean="0">
                <a:solidFill>
                  <a:schemeClr val="tx1"/>
                </a:solidFill>
                <a:latin typeface="Times New Roman" charset="-94"/>
              </a:rPr>
              <a:t>Musaceae</a:t>
            </a:r>
            <a:r>
              <a:rPr lang="tr-TR" altLang="x-none" b="1" smtClean="0">
                <a:solidFill>
                  <a:schemeClr val="tx1"/>
                </a:solidFill>
                <a:latin typeface="Times New Roman" charset="-94"/>
              </a:rPr>
              <a:t> - </a:t>
            </a:r>
            <a:r>
              <a:rPr lang="tr-TR" altLang="x-none" noProof="1" smtClean="0">
                <a:solidFill>
                  <a:schemeClr val="tx1"/>
                </a:solidFill>
                <a:latin typeface="Times New Roman" charset="-94"/>
              </a:rPr>
              <a:t>Banana</a:t>
            </a:r>
            <a:r>
              <a:rPr lang="tr-TR" altLang="x-none" smtClean="0">
                <a:solidFill>
                  <a:schemeClr val="tx1"/>
                </a:solidFill>
                <a:latin typeface="Times New Roman" charset="-94"/>
              </a:rPr>
              <a:t> family </a:t>
            </a:r>
            <a:br>
              <a:rPr lang="tr-TR" altLang="x-none" smtClean="0">
                <a:solidFill>
                  <a:schemeClr val="tx1"/>
                </a:solidFill>
                <a:latin typeface="Times New Roman" charset="-94"/>
              </a:rPr>
            </a:br>
            <a:r>
              <a:rPr lang="tr-TR" altLang="x-none" sz="2400" smtClean="0">
                <a:solidFill>
                  <a:schemeClr val="tx1"/>
                </a:solidFill>
                <a:latin typeface="Times New Roman" charset="-94"/>
              </a:rPr>
              <a:t>(</a:t>
            </a:r>
            <a:r>
              <a:rPr lang="tr-TR" altLang="x-none" sz="2400" noProof="1" smtClean="0">
                <a:solidFill>
                  <a:schemeClr val="tx1"/>
                </a:solidFill>
                <a:latin typeface="Times New Roman" charset="-94"/>
              </a:rPr>
              <a:t>after Antonia Musa, physician to Emporer Augustus 63-14 BC</a:t>
            </a:r>
            <a:r>
              <a:rPr lang="tr-TR" altLang="x-none" sz="2400" smtClean="0">
                <a:solidFill>
                  <a:schemeClr val="tx1"/>
                </a:solidFill>
                <a:latin typeface="Times New Roman" charset="-94"/>
              </a:rPr>
              <a:t>).  </a:t>
            </a:r>
            <a:r>
              <a:rPr lang="tr-TR" altLang="x-none" sz="2400" noProof="1" smtClean="0">
                <a:solidFill>
                  <a:schemeClr val="tx1"/>
                </a:solidFill>
                <a:latin typeface="Times New Roman" charset="-94"/>
              </a:rPr>
              <a:t>3</a:t>
            </a:r>
            <a:r>
              <a:rPr lang="tr-TR" altLang="x-none" sz="2400" smtClean="0">
                <a:solidFill>
                  <a:schemeClr val="tx1"/>
                </a:solidFill>
                <a:latin typeface="Times New Roman" charset="-94"/>
              </a:rPr>
              <a:t> genera</a:t>
            </a:r>
            <a:r>
              <a:rPr lang="tr-TR" altLang="x-none" sz="2400" noProof="1" smtClean="0">
                <a:solidFill>
                  <a:schemeClr val="tx1"/>
                </a:solidFill>
                <a:latin typeface="Times New Roman" charset="-94"/>
              </a:rPr>
              <a:t> (</a:t>
            </a:r>
            <a:r>
              <a:rPr lang="tr-TR" altLang="x-none" sz="2400" i="1" noProof="1" smtClean="0">
                <a:solidFill>
                  <a:schemeClr val="tx1"/>
                </a:solidFill>
                <a:latin typeface="Times New Roman" charset="-94"/>
              </a:rPr>
              <a:t>Ensete</a:t>
            </a:r>
            <a:r>
              <a:rPr lang="tr-TR" altLang="x-none" sz="2400" noProof="1" smtClean="0">
                <a:solidFill>
                  <a:schemeClr val="tx1"/>
                </a:solidFill>
                <a:latin typeface="Times New Roman" charset="-94"/>
              </a:rPr>
              <a:t>, </a:t>
            </a:r>
            <a:r>
              <a:rPr lang="tr-TR" altLang="x-none" sz="2400" i="1" noProof="1" smtClean="0">
                <a:solidFill>
                  <a:schemeClr val="tx1"/>
                </a:solidFill>
                <a:latin typeface="Times New Roman" charset="-94"/>
              </a:rPr>
              <a:t>Musa</a:t>
            </a:r>
            <a:r>
              <a:rPr lang="tr-TR" altLang="x-none" sz="2400" noProof="1" smtClean="0">
                <a:solidFill>
                  <a:schemeClr val="tx1"/>
                </a:solidFill>
                <a:latin typeface="Times New Roman" charset="-94"/>
              </a:rPr>
              <a:t>, and </a:t>
            </a:r>
            <a:r>
              <a:rPr lang="tr-TR" altLang="x-none" sz="2400" i="1" noProof="1" smtClean="0">
                <a:solidFill>
                  <a:schemeClr val="tx1"/>
                </a:solidFill>
                <a:latin typeface="Times New Roman" charset="-94"/>
              </a:rPr>
              <a:t>Musella</a:t>
            </a:r>
            <a:r>
              <a:rPr lang="tr-TR" altLang="x-none" sz="2400" noProof="1" smtClean="0">
                <a:solidFill>
                  <a:schemeClr val="tx1"/>
                </a:solidFill>
                <a:latin typeface="Times New Roman" charset="-94"/>
              </a:rPr>
              <a:t>)</a:t>
            </a:r>
            <a:r>
              <a:rPr lang="tr-TR" altLang="x-none" sz="2400" smtClean="0">
                <a:solidFill>
                  <a:schemeClr val="tx1"/>
                </a:solidFill>
                <a:latin typeface="Times New Roman" charset="-94"/>
              </a:rPr>
              <a:t> / ca. </a:t>
            </a:r>
            <a:r>
              <a:rPr lang="tr-TR" altLang="x-none" sz="2400" noProof="1" smtClean="0">
                <a:solidFill>
                  <a:schemeClr val="tx1"/>
                </a:solidFill>
                <a:latin typeface="Times New Roman" charset="-94"/>
              </a:rPr>
              <a:t>40</a:t>
            </a:r>
            <a:r>
              <a:rPr lang="tr-TR" altLang="x-none" sz="2400" smtClean="0">
                <a:solidFill>
                  <a:schemeClr val="tx1"/>
                </a:solidFill>
                <a:latin typeface="Times New Roman" charset="-94"/>
              </a:rPr>
              <a:t> species.</a:t>
            </a:r>
            <a:r>
              <a:rPr lang="tr-TR" altLang="x-none" smtClean="0">
                <a:solidFill>
                  <a:schemeClr val="tx1"/>
                </a:solidFill>
                <a:latin typeface="Times New Roman" charset="-94"/>
              </a:rPr>
              <a:t>  </a:t>
            </a:r>
            <a:endParaRPr lang="tr-TR" altLang="x-none" sz="2400">
              <a:solidFill>
                <a:schemeClr val="tx1"/>
              </a:solidFill>
              <a:latin typeface="Times New Roman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3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 noProof="1" smtClean="0">
                <a:solidFill>
                  <a:schemeClr val="tx1"/>
                </a:solidFill>
                <a:latin typeface="Times New Roman" charset="-94"/>
              </a:rPr>
              <a:t>Zingiberaceae</a:t>
            </a:r>
            <a:r>
              <a:rPr lang="en-US" altLang="x-none" b="1" smtClean="0">
                <a:solidFill>
                  <a:schemeClr val="tx1"/>
                </a:solidFill>
                <a:latin typeface="Times New Roman" charset="-94"/>
              </a:rPr>
              <a:t> - </a:t>
            </a:r>
            <a:r>
              <a:rPr lang="en-US" altLang="x-none" noProof="1" smtClean="0">
                <a:solidFill>
                  <a:schemeClr val="tx1"/>
                </a:solidFill>
                <a:latin typeface="Times New Roman" charset="-94"/>
              </a:rPr>
              <a:t>Ginger</a:t>
            </a:r>
            <a:r>
              <a:rPr lang="en-US" altLang="x-none" smtClean="0">
                <a:solidFill>
                  <a:schemeClr val="tx1"/>
                </a:solidFill>
                <a:latin typeface="Times New Roman" charset="-94"/>
              </a:rPr>
              <a:t> family </a:t>
            </a:r>
            <a:br>
              <a:rPr lang="en-US" altLang="x-none" smtClean="0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(</a:t>
            </a:r>
            <a:r>
              <a:rPr lang="en-US" altLang="x-none" sz="2400" noProof="1" smtClean="0">
                <a:solidFill>
                  <a:schemeClr val="tx1"/>
                </a:solidFill>
                <a:latin typeface="Times New Roman" charset="-94"/>
              </a:rPr>
              <a:t>from a pre-Gr. name, possibly from India</a:t>
            </a: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).  </a:t>
            </a:r>
            <a:r>
              <a:rPr lang="en-US" altLang="x-none" sz="2400" noProof="1" smtClean="0">
                <a:solidFill>
                  <a:schemeClr val="tx1"/>
                </a:solidFill>
                <a:latin typeface="Times New Roman" charset="-94"/>
              </a:rPr>
              <a:t>50</a:t>
            </a: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 genera / </a:t>
            </a:r>
            <a:r>
              <a:rPr lang="en-US" altLang="x-none" sz="2400" noProof="1" smtClean="0">
                <a:solidFill>
                  <a:schemeClr val="tx1"/>
                </a:solidFill>
                <a:latin typeface="Times New Roman" charset="-94"/>
              </a:rPr>
              <a:t>1,200</a:t>
            </a: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 species</a:t>
            </a:r>
            <a:endParaRPr lang="en-US" altLang="x-none">
              <a:solidFill>
                <a:schemeClr val="tx1"/>
              </a:solidFill>
              <a:latin typeface="Times New Roman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3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 noProof="1" smtClean="0">
                <a:solidFill>
                  <a:schemeClr val="tx1"/>
                </a:solidFill>
                <a:latin typeface="Times New Roman" charset="-94"/>
              </a:rPr>
              <a:t>Zingiberaceae</a:t>
            </a:r>
            <a:r>
              <a:rPr lang="en-US" altLang="x-none" b="1" smtClean="0">
                <a:solidFill>
                  <a:schemeClr val="tx1"/>
                </a:solidFill>
                <a:latin typeface="Times New Roman" charset="-94"/>
              </a:rPr>
              <a:t> - </a:t>
            </a:r>
            <a:r>
              <a:rPr lang="en-US" altLang="x-none" noProof="1" smtClean="0">
                <a:solidFill>
                  <a:schemeClr val="tx1"/>
                </a:solidFill>
                <a:latin typeface="Times New Roman" charset="-94"/>
              </a:rPr>
              <a:t>Ginger</a:t>
            </a:r>
            <a:r>
              <a:rPr lang="en-US" altLang="x-none" smtClean="0">
                <a:solidFill>
                  <a:schemeClr val="tx1"/>
                </a:solidFill>
                <a:latin typeface="Times New Roman" charset="-94"/>
              </a:rPr>
              <a:t> family </a:t>
            </a:r>
            <a:br>
              <a:rPr lang="en-US" altLang="x-none" smtClean="0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(</a:t>
            </a:r>
            <a:r>
              <a:rPr lang="en-US" altLang="x-none" sz="2400" noProof="1" smtClean="0">
                <a:solidFill>
                  <a:schemeClr val="tx1"/>
                </a:solidFill>
                <a:latin typeface="Times New Roman" charset="-94"/>
              </a:rPr>
              <a:t>from a pre-Gr. name, possibly from India</a:t>
            </a: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).  </a:t>
            </a:r>
            <a:r>
              <a:rPr lang="en-US" altLang="x-none" sz="2400" noProof="1" smtClean="0">
                <a:solidFill>
                  <a:schemeClr val="tx1"/>
                </a:solidFill>
                <a:latin typeface="Times New Roman" charset="-94"/>
              </a:rPr>
              <a:t>50</a:t>
            </a: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 genera / </a:t>
            </a:r>
            <a:r>
              <a:rPr lang="en-US" altLang="x-none" sz="2400" noProof="1" smtClean="0">
                <a:solidFill>
                  <a:schemeClr val="tx1"/>
                </a:solidFill>
                <a:latin typeface="Times New Roman" charset="-94"/>
              </a:rPr>
              <a:t>1,200</a:t>
            </a: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 species</a:t>
            </a:r>
            <a:endParaRPr lang="en-US" altLang="x-none">
              <a:solidFill>
                <a:schemeClr val="tx1"/>
              </a:solidFill>
              <a:latin typeface="Times New Roman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1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x-none" sz="3800" b="1" smtClean="0">
                <a:latin typeface="Times" charset="-94"/>
              </a:rPr>
              <a:t>Commelinaceae—Spiderwort family </a:t>
            </a:r>
            <a:r>
              <a:rPr lang="en-US" altLang="x-none" sz="2400" b="1" smtClean="0">
                <a:latin typeface="Times" charset="-94"/>
              </a:rPr>
              <a:t/>
            </a:r>
            <a:br>
              <a:rPr lang="en-US" altLang="x-none" sz="2400" b="1" smtClean="0">
                <a:latin typeface="Times" charset="-94"/>
              </a:rPr>
            </a:br>
            <a:r>
              <a:rPr lang="en-US" altLang="x-none" sz="2400" smtClean="0">
                <a:latin typeface="Times" charset="-94"/>
              </a:rPr>
              <a:t>(after Caspar Commelijn, Dutch botanist, 1667–1731)</a:t>
            </a:r>
            <a:br>
              <a:rPr lang="en-US" altLang="x-none" sz="2400" smtClean="0">
                <a:latin typeface="Times" charset="-94"/>
              </a:rPr>
            </a:br>
            <a:r>
              <a:rPr lang="en-US" altLang="x-none" sz="2400" smtClean="0">
                <a:latin typeface="Times" charset="-94"/>
              </a:rPr>
              <a:t>39 genera/640 species.</a:t>
            </a:r>
            <a:endParaRPr lang="en-US" altLang="x-none" sz="2400">
              <a:solidFill>
                <a:schemeClr val="tx1"/>
              </a:solidFill>
              <a:latin typeface="Times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9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 noProof="1" smtClean="0">
                <a:solidFill>
                  <a:schemeClr val="tx1"/>
                </a:solidFill>
                <a:latin typeface="Times New Roman" charset="-94"/>
              </a:rPr>
              <a:t>Cyperaceae</a:t>
            </a:r>
            <a:r>
              <a:rPr lang="en-US" altLang="x-none" b="1" smtClean="0">
                <a:solidFill>
                  <a:schemeClr val="tx1"/>
                </a:solidFill>
                <a:latin typeface="Times New Roman" charset="-94"/>
              </a:rPr>
              <a:t> - </a:t>
            </a:r>
            <a:r>
              <a:rPr lang="en-US" altLang="x-none" noProof="1" smtClean="0">
                <a:solidFill>
                  <a:schemeClr val="tx1"/>
                </a:solidFill>
                <a:latin typeface="Times New Roman" charset="-94"/>
              </a:rPr>
              <a:t>Sedge</a:t>
            </a:r>
            <a:r>
              <a:rPr lang="en-US" altLang="x-none" smtClean="0">
                <a:solidFill>
                  <a:schemeClr val="tx1"/>
                </a:solidFill>
                <a:latin typeface="Times New Roman" charset="-94"/>
              </a:rPr>
              <a:t> family </a:t>
            </a:r>
            <a:br>
              <a:rPr lang="en-US" altLang="x-none" smtClean="0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(</a:t>
            </a:r>
            <a:r>
              <a:rPr lang="en-US" altLang="x-none" sz="2400" noProof="1" smtClean="0">
                <a:solidFill>
                  <a:schemeClr val="tx1"/>
                </a:solidFill>
                <a:latin typeface="Times New Roman" charset="-94"/>
              </a:rPr>
              <a:t>Gr. for several species of </a:t>
            </a:r>
            <a:r>
              <a:rPr lang="en-US" altLang="x-none" sz="2400" i="1" noProof="1" smtClean="0">
                <a:solidFill>
                  <a:schemeClr val="tx1"/>
                </a:solidFill>
                <a:latin typeface="Times New Roman" charset="-94"/>
              </a:rPr>
              <a:t>Cyperus</a:t>
            </a: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).  </a:t>
            </a:r>
            <a:r>
              <a:rPr lang="en-US" altLang="x-none" sz="2400" noProof="1" smtClean="0">
                <a:solidFill>
                  <a:schemeClr val="tx1"/>
                </a:solidFill>
                <a:latin typeface="Times New Roman" charset="-94"/>
              </a:rPr>
              <a:t>98</a:t>
            </a: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 genera / </a:t>
            </a:r>
            <a:r>
              <a:rPr lang="en-US" altLang="x-none" sz="2400" noProof="1" smtClean="0">
                <a:solidFill>
                  <a:schemeClr val="tx1"/>
                </a:solidFill>
                <a:latin typeface="Times New Roman" charset="-94"/>
              </a:rPr>
              <a:t>4,350</a:t>
            </a:r>
            <a:r>
              <a:rPr lang="en-US" altLang="x-none" sz="2400" smtClean="0">
                <a:solidFill>
                  <a:schemeClr val="tx1"/>
                </a:solidFill>
                <a:latin typeface="Times New Roman" charset="-94"/>
              </a:rPr>
              <a:t> species</a:t>
            </a:r>
            <a:endParaRPr lang="en-US" altLang="x-none">
              <a:solidFill>
                <a:schemeClr val="tx1"/>
              </a:solidFill>
              <a:latin typeface="Times New Roman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23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Ekran Gösterisi (4:3)</PresentationFormat>
  <Paragraphs>12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</vt:lpstr>
      <vt:lpstr>Times New Roman</vt:lpstr>
      <vt:lpstr>Office Teması</vt:lpstr>
      <vt:lpstr>Diversity And Classification of Flowering Plants:   Commelinid Monocots    </vt:lpstr>
      <vt:lpstr>Commelinid Monocots</vt:lpstr>
      <vt:lpstr>ARECALES Arecaceae (Palmae) - Palm family  (from areca, Portuguese for the betel palm).  ca. 190 genera / ca. 2,000 species.</vt:lpstr>
      <vt:lpstr>ZINGIBERALES - Ginger Group</vt:lpstr>
      <vt:lpstr>Musaceae - Banana family  (after Antonia Musa, physician to Emporer Augustus 63-14 BC).  3 genera (Ensete, Musa, and Musella) / ca. 40 species.  </vt:lpstr>
      <vt:lpstr>Zingiberaceae - Ginger family  (from a pre-Gr. name, possibly from India).  50 genera / 1,200 species</vt:lpstr>
      <vt:lpstr>Zingiberaceae - Ginger family  (from a pre-Gr. name, possibly from India).  50 genera / 1,200 species</vt:lpstr>
      <vt:lpstr>Commelinaceae—Spiderwort family  (after Caspar Commelijn, Dutch botanist, 1667–1731) 39 genera/640 species.</vt:lpstr>
      <vt:lpstr>Cyperaceae - Sedge family  (Gr. for several species of Cyperus).  98 genera / 4,350 species</vt:lpstr>
      <vt:lpstr>Cyperaceae - Sedge family  (Gr. for several species of Cyperus).  98 genera / 4,350 species</vt:lpstr>
      <vt:lpstr>Juncaceae - Rush family  (L. for binder, in reference to use in weaving and basketry).   7 genera / 430 species</vt:lpstr>
      <vt:lpstr>Poaceae - Grass family  (after Poa, Gr. name for a grass).  668 genera / 9,500 species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And Classification of Flowering Plants:   Commelinid Monocots    </dc:title>
  <dc:creator>isabaskose@gmail.com</dc:creator>
  <cp:lastModifiedBy>isabaskose@gmail.com</cp:lastModifiedBy>
  <cp:revision>1</cp:revision>
  <dcterms:created xsi:type="dcterms:W3CDTF">2020-01-24T12:57:55Z</dcterms:created>
  <dcterms:modified xsi:type="dcterms:W3CDTF">2020-01-24T12:57:55Z</dcterms:modified>
</cp:coreProperties>
</file>