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57" r:id="rId11"/>
    <p:sldId id="258" r:id="rId12"/>
    <p:sldId id="259" r:id="rId13"/>
    <p:sldId id="260" r:id="rId14"/>
    <p:sldId id="261" r:id="rId15"/>
    <p:sldId id="26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53"/>
  </p:normalViewPr>
  <p:slideViewPr>
    <p:cSldViewPr snapToGrid="0" snapToObjects="1">
      <p:cViewPr varScale="1">
        <p:scale>
          <a:sx n="90" d="100"/>
          <a:sy n="90" d="100"/>
        </p:scale>
        <p:origin x="232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7/5/20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7/5/20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7/5/20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7/5/20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7/5/20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7/5/20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7/5/20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7/5/20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7/5/20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7/5/20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7/5/20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7/5/20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7/5/20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7/5/20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7/5/20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7/5/20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7/5/20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7/5/20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ilimvegelecek.com.tr/index.php/2017/12/01/jeofiziksel-degil-cevresel-bir-bariyer-anadolu-diyagonali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2CE825-2442-7C49-AFBB-AE293CB0E4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Anadolu’nun </a:t>
            </a:r>
            <a:r>
              <a:rPr lang="tr-TR" dirty="0" err="1"/>
              <a:t>etno</a:t>
            </a:r>
            <a:r>
              <a:rPr lang="tr-TR" dirty="0"/>
              <a:t>-kültürel yapısı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F9710A4-353B-604E-9F54-EADD5166E7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Ders kapsamı</a:t>
            </a:r>
          </a:p>
        </p:txBody>
      </p:sp>
    </p:spTree>
    <p:extLst>
      <p:ext uri="{BB962C8B-B14F-4D97-AF65-F5344CB8AC3E}">
        <p14:creationId xmlns:p14="http://schemas.microsoft.com/office/powerpoint/2010/main" val="1360213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1197E4-6538-EB4B-B54C-21ABF8B61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kavramlar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3FFA4C-519F-B04C-B10B-CC9BFC9E9B6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/>
              <a:t>Kimlik:</a:t>
            </a:r>
          </a:p>
        </p:txBody>
      </p:sp>
    </p:spTree>
    <p:extLst>
      <p:ext uri="{BB962C8B-B14F-4D97-AF65-F5344CB8AC3E}">
        <p14:creationId xmlns:p14="http://schemas.microsoft.com/office/powerpoint/2010/main" val="2232317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A8F721-5E5C-574D-A14A-82549FA8E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BDDB3F6-58C0-634C-9B59-B0DBD764E68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/>
              <a:t>Kültürel kimlik</a:t>
            </a:r>
          </a:p>
        </p:txBody>
      </p:sp>
    </p:spTree>
    <p:extLst>
      <p:ext uri="{BB962C8B-B14F-4D97-AF65-F5344CB8AC3E}">
        <p14:creationId xmlns:p14="http://schemas.microsoft.com/office/powerpoint/2010/main" val="1167118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34B284-013A-8F49-864C-428E2EECD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AB7FC1E-3AB6-2C4D-AD73-1DEE58C5237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/>
              <a:t>Etnik kimlik-</a:t>
            </a:r>
            <a:r>
              <a:rPr lang="tr-TR" dirty="0" err="1"/>
              <a:t>etnisite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72072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3E96BD-0292-984A-9862-C5FE254EF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641F9B5-E6DA-5241-B45C-C9823003DE2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/>
              <a:t>Ulusal kimlik</a:t>
            </a:r>
          </a:p>
        </p:txBody>
      </p:sp>
    </p:spTree>
    <p:extLst>
      <p:ext uri="{BB962C8B-B14F-4D97-AF65-F5344CB8AC3E}">
        <p14:creationId xmlns:p14="http://schemas.microsoft.com/office/powerpoint/2010/main" val="102368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B8E786-1A38-F345-9EB8-9839E1152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AEB0BE-9121-3F4C-8A2F-DD49AFB5C3B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/>
              <a:t>Irk: </a:t>
            </a:r>
          </a:p>
        </p:txBody>
      </p:sp>
    </p:spTree>
    <p:extLst>
      <p:ext uri="{BB962C8B-B14F-4D97-AF65-F5344CB8AC3E}">
        <p14:creationId xmlns:p14="http://schemas.microsoft.com/office/powerpoint/2010/main" val="1034874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95986DB-F9CC-0F4C-B779-047756E3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E19873-BC91-5346-AA35-8419C6189EA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0869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C30DC0-271F-324C-AFDC-3EABDCBA4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123BAFB-672F-B748-B98B-CB60A39CFAA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/>
              <a:t>Anadolu kavramsal olarak </a:t>
            </a:r>
            <a:r>
              <a:rPr lang="tr-TR" dirty="0" err="1"/>
              <a:t>türkiye’nin</a:t>
            </a:r>
            <a:r>
              <a:rPr lang="tr-TR" dirty="0"/>
              <a:t> siyasi sınırları içerisinde coğrafi olarak </a:t>
            </a:r>
            <a:r>
              <a:rPr lang="tr-TR" dirty="0" err="1"/>
              <a:t>asya</a:t>
            </a:r>
            <a:r>
              <a:rPr lang="tr-TR" dirty="0"/>
              <a:t> kısmının isimlendirilmesidir. </a:t>
            </a:r>
          </a:p>
          <a:p>
            <a:r>
              <a:rPr lang="tr-TR" dirty="0"/>
              <a:t>Anadolu kavramı «doğu» anlamına gelmektedir. </a:t>
            </a:r>
          </a:p>
        </p:txBody>
      </p:sp>
    </p:spTree>
    <p:extLst>
      <p:ext uri="{BB962C8B-B14F-4D97-AF65-F5344CB8AC3E}">
        <p14:creationId xmlns:p14="http://schemas.microsoft.com/office/powerpoint/2010/main" val="2448796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FDAFD4-69F4-2242-9D5B-E4E45F09C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1069945-9898-6241-A073-9F9098D7091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/>
              <a:t>Anadolu’nun kapsadığı alan tarihte farklılaşmıştır.</a:t>
            </a:r>
          </a:p>
          <a:p>
            <a:r>
              <a:rPr lang="tr-TR" dirty="0"/>
              <a:t>Bu konuda </a:t>
            </a:r>
            <a:r>
              <a:rPr lang="tr-TR" dirty="0" err="1"/>
              <a:t>suavi</a:t>
            </a:r>
            <a:r>
              <a:rPr lang="tr-TR" dirty="0"/>
              <a:t> </a:t>
            </a:r>
            <a:r>
              <a:rPr lang="tr-TR" dirty="0" err="1"/>
              <a:t>aydın’ın</a:t>
            </a:r>
            <a:r>
              <a:rPr lang="tr-TR" dirty="0"/>
              <a:t> «Anadolu </a:t>
            </a:r>
            <a:r>
              <a:rPr lang="tr-TR" dirty="0" err="1"/>
              <a:t>diagonali</a:t>
            </a:r>
            <a:r>
              <a:rPr lang="tr-TR" dirty="0"/>
              <a:t>: ekolojik kesinti tarihsel-kültürel bir farklılığa işaret edebilir mi» (</a:t>
            </a:r>
            <a:r>
              <a:rPr lang="tr-TR" dirty="0" err="1"/>
              <a:t>kebikeç</a:t>
            </a:r>
            <a:r>
              <a:rPr lang="tr-TR" dirty="0"/>
              <a:t> dergisi, 17. sayı, 2004) ve hakan </a:t>
            </a:r>
            <a:r>
              <a:rPr lang="tr-TR" dirty="0" err="1"/>
              <a:t>gür’ün</a:t>
            </a:r>
            <a:r>
              <a:rPr lang="tr-TR" dirty="0"/>
              <a:t> »Anadolu </a:t>
            </a:r>
            <a:r>
              <a:rPr lang="tr-TR" dirty="0" err="1"/>
              <a:t>diagonali</a:t>
            </a:r>
            <a:r>
              <a:rPr lang="tr-TR" dirty="0"/>
              <a:t>: </a:t>
            </a:r>
            <a:r>
              <a:rPr lang="tr-TR" dirty="0" err="1"/>
              <a:t>biocoğrafi</a:t>
            </a:r>
            <a:r>
              <a:rPr lang="tr-TR" dirty="0"/>
              <a:t> sınırın anatomisi» (</a:t>
            </a:r>
            <a:r>
              <a:rPr lang="tr-TR" dirty="0" err="1"/>
              <a:t>kebikeç</a:t>
            </a:r>
            <a:r>
              <a:rPr lang="tr-TR" dirty="0"/>
              <a:t> dergisi, 43. sayı: 2017) makalelerine bakılabilir.</a:t>
            </a:r>
          </a:p>
        </p:txBody>
      </p:sp>
    </p:spTree>
    <p:extLst>
      <p:ext uri="{BB962C8B-B14F-4D97-AF65-F5344CB8AC3E}">
        <p14:creationId xmlns:p14="http://schemas.microsoft.com/office/powerpoint/2010/main" val="369526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F2FAD6-2C10-CB4C-A356-D37D64B45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6514C1A-D776-DA40-968B-E313ABAEC2F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/>
              <a:t>Ayrıca hakan </a:t>
            </a:r>
            <a:r>
              <a:rPr lang="tr-TR" dirty="0" err="1"/>
              <a:t>gür’Ün</a:t>
            </a:r>
            <a:r>
              <a:rPr lang="tr-TR" dirty="0"/>
              <a:t> bilim ve gelecek dergisi 166. sayısında yayımlanan ve online olarak erişilebilen «Jeofiziksel değil, çevresel bir bariyer: Anadolu Diyagonali» başlıklı yazısı da önce belirtilen yazısının bir varyasyonudur.</a:t>
            </a:r>
          </a:p>
          <a:p>
            <a:r>
              <a:rPr lang="tr-TR" dirty="0"/>
              <a:t>Erişim adresi: </a:t>
            </a:r>
            <a:r>
              <a:rPr lang="tr-TR" dirty="0">
                <a:hlinkClick r:id="rId2"/>
              </a:rPr>
              <a:t>https://bilimvegelecek.com.tr/index.php/2017/12/01/jeofiziksel-degil-cevresel-bir-bariyer-anadolu-diyagonali/</a:t>
            </a:r>
            <a:r>
              <a:rPr lang="tr-TR" dirty="0"/>
              <a:t>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0869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29625A-11A0-EA45-A875-E4B4ECD87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5EA6F8-22DE-DF44-85BB-BA89170609D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/>
              <a:t>Coğrafi bölge isimlendirmeleri yalnızca fiziki özelliklerle değil, bunun etkilediği </a:t>
            </a:r>
            <a:r>
              <a:rPr lang="tr-TR" dirty="0" err="1"/>
              <a:t>biyo</a:t>
            </a:r>
            <a:r>
              <a:rPr lang="tr-TR" dirty="0"/>
              <a:t>-çeşitlilik ve kültürel olarak var olurlar. </a:t>
            </a:r>
          </a:p>
          <a:p>
            <a:r>
              <a:rPr lang="tr-TR" dirty="0"/>
              <a:t>Coğrafi isimlendirmenin (</a:t>
            </a:r>
            <a:r>
              <a:rPr lang="tr-TR" dirty="0" err="1"/>
              <a:t>toponimi</a:t>
            </a:r>
            <a:r>
              <a:rPr lang="tr-TR" dirty="0"/>
              <a:t>) toplumlar tarafından yapıldığını ve ardından bilim jargonuna da dahil olduğunu belirtmek gerekir</a:t>
            </a:r>
          </a:p>
        </p:txBody>
      </p:sp>
    </p:spTree>
    <p:extLst>
      <p:ext uri="{BB962C8B-B14F-4D97-AF65-F5344CB8AC3E}">
        <p14:creationId xmlns:p14="http://schemas.microsoft.com/office/powerpoint/2010/main" val="1595351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612CDB-8B03-4C4D-83AE-5BCDF9C7B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C9BDF8B-AB90-D543-AB54-8EE66EFD59F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/>
              <a:t>Türkiye’de doğu Anadolu bölgesi, iç </a:t>
            </a:r>
            <a:r>
              <a:rPr lang="tr-TR" dirty="0" err="1"/>
              <a:t>anadolu</a:t>
            </a:r>
            <a:r>
              <a:rPr lang="tr-TR" dirty="0"/>
              <a:t> bölgesi gibi isimler dışında kültürel olarak verilen Kapadokya, </a:t>
            </a:r>
            <a:r>
              <a:rPr lang="tr-TR" dirty="0" err="1"/>
              <a:t>turabdin</a:t>
            </a:r>
            <a:r>
              <a:rPr lang="tr-TR" dirty="0"/>
              <a:t>, </a:t>
            </a:r>
            <a:r>
              <a:rPr lang="tr-TR" dirty="0" err="1"/>
              <a:t>mezopotamya</a:t>
            </a:r>
            <a:r>
              <a:rPr lang="tr-TR" dirty="0"/>
              <a:t> gibi isimler de vardır. Bunların sınırları bazen kesin değildir. Bazense birbirleriyle örtüşebilir.</a:t>
            </a:r>
          </a:p>
        </p:txBody>
      </p:sp>
    </p:spTree>
    <p:extLst>
      <p:ext uri="{BB962C8B-B14F-4D97-AF65-F5344CB8AC3E}">
        <p14:creationId xmlns:p14="http://schemas.microsoft.com/office/powerpoint/2010/main" val="2768091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D5CC5D-068B-6F49-B810-A33E1E14B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551751-D26A-EE48-9938-AD32EB3CA29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/>
              <a:t>Günümüzde Anadolu olarak tanımlanan coğrafi bölgenin büyük bir bölümü tarihsel süreçte küçük </a:t>
            </a:r>
            <a:r>
              <a:rPr lang="tr-TR" dirty="0" err="1"/>
              <a:t>asya</a:t>
            </a:r>
            <a:r>
              <a:rPr lang="tr-TR" dirty="0"/>
              <a:t> olarak belirtilmektedir. Buna bağlı olarak Anadolu (</a:t>
            </a:r>
            <a:r>
              <a:rPr lang="tr-TR" dirty="0" err="1"/>
              <a:t>anatoli</a:t>
            </a:r>
            <a:r>
              <a:rPr lang="tr-TR" dirty="0"/>
              <a:t>) küçük </a:t>
            </a:r>
            <a:r>
              <a:rPr lang="tr-TR" dirty="0" err="1"/>
              <a:t>asya’nın</a:t>
            </a:r>
            <a:r>
              <a:rPr lang="tr-TR" dirty="0"/>
              <a:t> doğusunda kalan alanı kapsamaktaydı</a:t>
            </a:r>
          </a:p>
        </p:txBody>
      </p:sp>
    </p:spTree>
    <p:extLst>
      <p:ext uri="{BB962C8B-B14F-4D97-AF65-F5344CB8AC3E}">
        <p14:creationId xmlns:p14="http://schemas.microsoft.com/office/powerpoint/2010/main" val="1838254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4FDF15-5AFC-C047-9565-2E0323615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4951408" cy="1151965"/>
          </a:xfrm>
        </p:spPr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662F75-45B8-9F45-9DDD-D23DC51ABF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76423"/>
            <a:ext cx="4951410" cy="3288739"/>
          </a:xfrm>
        </p:spPr>
        <p:txBody>
          <a:bodyPr>
            <a:normAutofit/>
          </a:bodyPr>
          <a:lstStyle/>
          <a:p>
            <a:r>
              <a:rPr lang="tr-TR" dirty="0"/>
              <a:t>Tarihi haritalarda bu tanımlama görülmektedir.</a:t>
            </a:r>
          </a:p>
          <a:p>
            <a:r>
              <a:rPr lang="tr-TR" dirty="0"/>
              <a:t>(17. yüzyıla ait bir </a:t>
            </a:r>
            <a:r>
              <a:rPr lang="tr-TR" dirty="0" err="1"/>
              <a:t>akdeniz</a:t>
            </a:r>
            <a:r>
              <a:rPr lang="tr-TR" dirty="0"/>
              <a:t> haritası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2D7EDA7-56AE-ED4C-A35B-31A74783E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62" r="11812" b="-3"/>
          <a:stretch/>
        </p:blipFill>
        <p:spPr>
          <a:xfrm>
            <a:off x="6094410" y="10"/>
            <a:ext cx="5310189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932385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02B685-4291-E343-A7E8-1B59B8D6C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4951408" cy="1151965"/>
          </a:xfrm>
        </p:spPr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A60BBA-DBDA-CB43-9241-CA5FD44F06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76423"/>
            <a:ext cx="4951410" cy="3288739"/>
          </a:xfrm>
        </p:spPr>
        <p:txBody>
          <a:bodyPr>
            <a:normAutofit/>
          </a:bodyPr>
          <a:lstStyle/>
          <a:p>
            <a:r>
              <a:rPr lang="tr-TR" dirty="0" err="1"/>
              <a:t>https</a:t>
            </a:r>
            <a:r>
              <a:rPr lang="tr-TR" dirty="0"/>
              <a:t>://</a:t>
            </a:r>
            <a:r>
              <a:rPr lang="tr-TR" dirty="0" err="1"/>
              <a:t>digitised-collections.unimelb.edu.au</a:t>
            </a:r>
            <a:r>
              <a:rPr lang="tr-TR" dirty="0"/>
              <a:t>/</a:t>
            </a:r>
            <a:r>
              <a:rPr lang="tr-TR" dirty="0" err="1"/>
              <a:t>handle</a:t>
            </a:r>
            <a:r>
              <a:rPr lang="tr-TR"/>
              <a:t>/11343/23852</a:t>
            </a:r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5FA4752-A403-B74B-91EB-3D5514740A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96" r="14209" b="-1"/>
          <a:stretch/>
        </p:blipFill>
        <p:spPr>
          <a:xfrm>
            <a:off x="6094410" y="10"/>
            <a:ext cx="5310189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2724337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272</Words>
  <Application>Microsoft Macintosh PowerPoint</Application>
  <PresentationFormat>Geniş ekran</PresentationFormat>
  <Paragraphs>21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8" baseType="lpstr">
      <vt:lpstr>Arial</vt:lpstr>
      <vt:lpstr>Impact</vt:lpstr>
      <vt:lpstr>Ana Olay</vt:lpstr>
      <vt:lpstr>Anadolu’nun etno-kültürel yapısı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kavramlar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Anadolu’nun etno-kültürel yapısı</dc:title>
  <dc:creator>Zehra Münüsoğlu</dc:creator>
  <cp:lastModifiedBy>Zehra Münüsoğlu</cp:lastModifiedBy>
  <cp:revision>1</cp:revision>
  <dcterms:created xsi:type="dcterms:W3CDTF">2020-07-07T03:46:46Z</dcterms:created>
  <dcterms:modified xsi:type="dcterms:W3CDTF">2020-07-07T03:49:03Z</dcterms:modified>
</cp:coreProperties>
</file>