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89"/>
    <p:restoredTop sz="94567"/>
  </p:normalViewPr>
  <p:slideViewPr>
    <p:cSldViewPr snapToGrid="0" snapToObjects="1">
      <p:cViewPr varScale="1">
        <p:scale>
          <a:sx n="112" d="100"/>
          <a:sy n="112" d="100"/>
        </p:scale>
        <p:origin x="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F928D-DB18-9341-930F-1DEF7C14029B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62C9AA-B2E4-8249-B701-0597EA307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51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2C9AA-B2E4-8249-B701-0597EA3073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05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Çİnce</a:t>
            </a:r>
            <a:r>
              <a:rPr lang="en-US" dirty="0" smtClean="0"/>
              <a:t> </a:t>
            </a:r>
            <a:r>
              <a:rPr lang="en-US" dirty="0" err="1" smtClean="0"/>
              <a:t>Öğretİm</a:t>
            </a:r>
            <a:r>
              <a:rPr lang="en-US" dirty="0" smtClean="0"/>
              <a:t> </a:t>
            </a:r>
            <a:r>
              <a:rPr lang="en-US" dirty="0" err="1" smtClean="0"/>
              <a:t>Teknİklerİ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zh-CN" altLang="en-US" sz="3600" b="1" dirty="0" smtClean="0"/>
              <a:t>语法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553332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语法教学方法</a:t>
            </a:r>
            <a:r>
              <a:rPr lang="en-GB" sz="5400" dirty="0"/>
              <a:t> 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400" b="1" dirty="0" smtClean="0">
                <a:latin typeface="Songti SC" charset="-122"/>
                <a:ea typeface="Songti SC" charset="-122"/>
                <a:cs typeface="Songti SC" charset="-122"/>
              </a:rPr>
              <a:t>1-</a:t>
            </a:r>
            <a:r>
              <a:rPr lang="zh-CN" altLang="en-US" sz="4400" b="1" dirty="0" smtClean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sz="4400" b="1" dirty="0">
                <a:latin typeface="Songti SC" charset="-122"/>
                <a:ea typeface="Songti SC" charset="-122"/>
                <a:cs typeface="Songti SC" charset="-122"/>
              </a:rPr>
              <a:t>情景法</a:t>
            </a:r>
            <a:r>
              <a:rPr lang="en-GB" sz="4400" b="1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endParaRPr lang="en-GB" sz="4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en-US" altLang="zh-CN" sz="4400" b="1" dirty="0" smtClean="0">
                <a:latin typeface="Songti SC" charset="-122"/>
                <a:ea typeface="Songti SC" charset="-122"/>
                <a:cs typeface="Songti SC" charset="-122"/>
              </a:rPr>
              <a:t>2-</a:t>
            </a:r>
            <a:r>
              <a:rPr lang="zh-CN" altLang="en-US" sz="4400" b="1" dirty="0" smtClean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sz="4400" b="1" dirty="0">
                <a:latin typeface="Songti SC" charset="-122"/>
                <a:ea typeface="Songti SC" charset="-122"/>
                <a:cs typeface="Songti SC" charset="-122"/>
              </a:rPr>
              <a:t>听说法</a:t>
            </a:r>
            <a:r>
              <a:rPr lang="en-GB" sz="4400" b="1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endParaRPr lang="en-GB" sz="4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en-US" altLang="zh-CN" sz="4400" b="1" dirty="0" smtClean="0">
                <a:latin typeface="Songti SC" charset="-122"/>
                <a:ea typeface="Songti SC" charset="-122"/>
                <a:cs typeface="Songti SC" charset="-122"/>
              </a:rPr>
              <a:t>3-</a:t>
            </a:r>
            <a:r>
              <a:rPr lang="zh-CN" altLang="en-US" sz="4400" b="1" dirty="0" smtClean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sz="4400" b="1" dirty="0">
                <a:latin typeface="Songti SC" charset="-122"/>
                <a:ea typeface="Songti SC" charset="-122"/>
                <a:cs typeface="Songti SC" charset="-122"/>
              </a:rPr>
              <a:t>翻译法</a:t>
            </a:r>
            <a:r>
              <a:rPr lang="en-GB" sz="4400" b="1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endParaRPr lang="en-GB" sz="4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en-US" altLang="zh-CN" sz="4400" b="1" dirty="0" smtClean="0">
                <a:latin typeface="Songti SC" charset="-122"/>
                <a:ea typeface="Songti SC" charset="-122"/>
                <a:cs typeface="Songti SC" charset="-122"/>
              </a:rPr>
              <a:t>4-</a:t>
            </a:r>
            <a:r>
              <a:rPr lang="zh-CN" altLang="en-US" sz="4400" b="1" dirty="0" smtClean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sz="4400" b="1" dirty="0">
                <a:latin typeface="Songti SC" charset="-122"/>
                <a:ea typeface="Songti SC" charset="-122"/>
                <a:cs typeface="Songti SC" charset="-122"/>
              </a:rPr>
              <a:t>直接法</a:t>
            </a:r>
            <a:r>
              <a:rPr lang="en-GB" sz="4400" b="1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endParaRPr lang="en-US" sz="4400" b="1" dirty="0">
              <a:latin typeface="Songti SC" charset="-122"/>
              <a:ea typeface="Songti SC" charset="-122"/>
              <a:cs typeface="Songti SC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56578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latin typeface="Songti SC" charset="-122"/>
                <a:ea typeface="Songti SC" charset="-122"/>
                <a:cs typeface="Songti SC" charset="-122"/>
              </a:rPr>
              <a:t>情景法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Bu </a:t>
            </a:r>
            <a:r>
              <a:rPr lang="en-US" sz="2400" dirty="0" err="1" smtClean="0"/>
              <a:t>teknik</a:t>
            </a:r>
            <a:r>
              <a:rPr lang="en-US" sz="2400" dirty="0" smtClean="0"/>
              <a:t>, 20. </a:t>
            </a:r>
            <a:r>
              <a:rPr lang="en-US" sz="2400" dirty="0" err="1" smtClean="0"/>
              <a:t>yüzyılda</a:t>
            </a:r>
            <a:r>
              <a:rPr lang="en-US" sz="2400" dirty="0" smtClean="0"/>
              <a:t> </a:t>
            </a:r>
            <a:r>
              <a:rPr lang="en-US" sz="2400" dirty="0" err="1" smtClean="0"/>
              <a:t>İngiltere’de</a:t>
            </a:r>
            <a:r>
              <a:rPr lang="en-US" sz="2400" dirty="0" smtClean="0"/>
              <a:t> </a:t>
            </a:r>
            <a:r>
              <a:rPr lang="en-US" sz="2400" dirty="0" err="1" smtClean="0"/>
              <a:t>ortaya</a:t>
            </a:r>
            <a:r>
              <a:rPr lang="en-US" sz="2400" dirty="0" smtClean="0"/>
              <a:t> </a:t>
            </a:r>
            <a:r>
              <a:rPr lang="en-US" sz="2400" dirty="0" err="1" smtClean="0"/>
              <a:t>çıkmıştır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Amaç</a:t>
            </a:r>
            <a:r>
              <a:rPr lang="en-US" sz="2400" dirty="0" smtClean="0"/>
              <a:t>, </a:t>
            </a:r>
            <a:r>
              <a:rPr lang="en-US" sz="2400" dirty="0" err="1" smtClean="0"/>
              <a:t>mantıklı</a:t>
            </a:r>
            <a:r>
              <a:rPr lang="en-US" sz="2400" dirty="0" smtClean="0"/>
              <a:t> </a:t>
            </a:r>
            <a:r>
              <a:rPr lang="en-US" sz="2400" dirty="0" err="1" smtClean="0"/>
              <a:t>durumlar</a:t>
            </a:r>
            <a:r>
              <a:rPr lang="en-US" sz="2400" dirty="0"/>
              <a:t> </a:t>
            </a:r>
            <a:r>
              <a:rPr lang="en-US" sz="2400" dirty="0" err="1" smtClean="0"/>
              <a:t>oluşturup</a:t>
            </a:r>
            <a:r>
              <a:rPr lang="en-US" sz="2400" dirty="0" smtClean="0"/>
              <a:t> </a:t>
            </a:r>
            <a:r>
              <a:rPr lang="en-US" sz="2400" dirty="0" err="1" smtClean="0"/>
              <a:t>öğrencilerin</a:t>
            </a:r>
            <a:r>
              <a:rPr lang="en-US" sz="2400" dirty="0" smtClean="0"/>
              <a:t> </a:t>
            </a:r>
            <a:r>
              <a:rPr lang="en-US" sz="2400" dirty="0" err="1" smtClean="0"/>
              <a:t>dilbilgisi</a:t>
            </a:r>
            <a:r>
              <a:rPr lang="en-US" sz="2400" dirty="0" smtClean="0"/>
              <a:t> </a:t>
            </a:r>
            <a:r>
              <a:rPr lang="en-US" sz="2400" dirty="0" err="1" smtClean="0"/>
              <a:t>yapılarını</a:t>
            </a:r>
            <a:r>
              <a:rPr lang="en-US" sz="2400" dirty="0" smtClean="0"/>
              <a:t> </a:t>
            </a:r>
            <a:r>
              <a:rPr lang="en-US" sz="2400" dirty="0" err="1" smtClean="0"/>
              <a:t>anlamasını</a:t>
            </a:r>
            <a:r>
              <a:rPr lang="en-US" sz="2400" dirty="0" smtClean="0"/>
              <a:t> </a:t>
            </a:r>
            <a:r>
              <a:rPr lang="en-US" sz="2400" dirty="0" err="1" smtClean="0"/>
              <a:t>sağlamaktır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Bu </a:t>
            </a:r>
            <a:r>
              <a:rPr lang="en-US" sz="2400" dirty="0" err="1" smtClean="0"/>
              <a:t>tekniğin</a:t>
            </a:r>
            <a:r>
              <a:rPr lang="en-US" sz="2400" dirty="0" smtClean="0"/>
              <a:t> </a:t>
            </a:r>
            <a:r>
              <a:rPr lang="en-US" sz="2400" dirty="0" err="1" smtClean="0"/>
              <a:t>temeli</a:t>
            </a:r>
            <a:r>
              <a:rPr lang="en-US" sz="2400" dirty="0" smtClean="0"/>
              <a:t> </a:t>
            </a:r>
            <a:r>
              <a:rPr lang="en-US" sz="2400" dirty="0" err="1" smtClean="0"/>
              <a:t>yapısalcılıktır</a:t>
            </a:r>
            <a:r>
              <a:rPr lang="en-US" sz="2400" dirty="0" smtClean="0"/>
              <a:t>. </a:t>
            </a:r>
          </a:p>
          <a:p>
            <a:r>
              <a:rPr lang="en-US" sz="2400" dirty="0" err="1" smtClean="0"/>
              <a:t>Gidişat</a:t>
            </a:r>
            <a:r>
              <a:rPr lang="en-US" sz="2400" dirty="0" smtClean="0"/>
              <a:t>: </a:t>
            </a:r>
            <a:r>
              <a:rPr lang="en-US" sz="2400" dirty="0" err="1" smtClean="0"/>
              <a:t>Öğretmen</a:t>
            </a:r>
            <a:r>
              <a:rPr lang="en-US" sz="2400" dirty="0" smtClean="0"/>
              <a:t> </a:t>
            </a:r>
            <a:r>
              <a:rPr lang="en-US" sz="2400" dirty="0" err="1" smtClean="0"/>
              <a:t>belirli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durumu</a:t>
            </a:r>
            <a:r>
              <a:rPr lang="en-US" sz="2400" dirty="0" smtClean="0"/>
              <a:t>, </a:t>
            </a:r>
            <a:r>
              <a:rPr lang="en-US" sz="2400" dirty="0" err="1" smtClean="0"/>
              <a:t>olayı</a:t>
            </a:r>
            <a:r>
              <a:rPr lang="en-US" sz="2400" dirty="0" smtClean="0"/>
              <a:t> </a:t>
            </a:r>
            <a:r>
              <a:rPr lang="en-US" sz="2400" dirty="0" err="1" smtClean="0"/>
              <a:t>öğrencilere</a:t>
            </a:r>
            <a:r>
              <a:rPr lang="en-US" sz="2400" dirty="0" smtClean="0"/>
              <a:t> </a:t>
            </a:r>
            <a:r>
              <a:rPr lang="en-US" sz="2400" dirty="0" err="1" smtClean="0"/>
              <a:t>verdikten</a:t>
            </a:r>
            <a:r>
              <a:rPr lang="en-US" sz="2400" dirty="0" smtClean="0"/>
              <a:t> </a:t>
            </a:r>
            <a:r>
              <a:rPr lang="en-US" sz="2400" dirty="0" err="1" smtClean="0"/>
              <a:t>sonra</a:t>
            </a:r>
            <a:r>
              <a:rPr lang="en-US" sz="2400" dirty="0" smtClean="0"/>
              <a:t>, </a:t>
            </a: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 smtClean="0"/>
              <a:t>durumun</a:t>
            </a:r>
            <a:r>
              <a:rPr lang="en-US" sz="2400" dirty="0" smtClean="0"/>
              <a:t> </a:t>
            </a:r>
            <a:r>
              <a:rPr lang="en-US" sz="2400" dirty="0" err="1" smtClean="0"/>
              <a:t>içinden</a:t>
            </a:r>
            <a:r>
              <a:rPr lang="en-US" sz="2400" dirty="0" smtClean="0"/>
              <a:t> </a:t>
            </a:r>
            <a:r>
              <a:rPr lang="en-US" sz="2400" dirty="0" err="1" smtClean="0"/>
              <a:t>yeni</a:t>
            </a:r>
            <a:r>
              <a:rPr lang="en-US" sz="2400" dirty="0" smtClean="0"/>
              <a:t> </a:t>
            </a:r>
            <a:r>
              <a:rPr lang="en-US" sz="2400" dirty="0" err="1" smtClean="0"/>
              <a:t>bilgiyi</a:t>
            </a:r>
            <a:r>
              <a:rPr lang="en-US" sz="2400" dirty="0" smtClean="0"/>
              <a:t> </a:t>
            </a:r>
            <a:r>
              <a:rPr lang="en-US" sz="2400" dirty="0" err="1" smtClean="0"/>
              <a:t>çıkartır</a:t>
            </a:r>
            <a:r>
              <a:rPr lang="en-US" sz="2400" dirty="0" smtClean="0"/>
              <a:t>. </a:t>
            </a:r>
            <a:r>
              <a:rPr lang="en-US" sz="2400" dirty="0" err="1" smtClean="0"/>
              <a:t>Birkaç</a:t>
            </a:r>
            <a:r>
              <a:rPr lang="en-US" sz="2400" dirty="0" smtClean="0"/>
              <a:t> </a:t>
            </a:r>
            <a:r>
              <a:rPr lang="en-US" sz="2400" dirty="0" err="1" smtClean="0"/>
              <a:t>kez</a:t>
            </a:r>
            <a:r>
              <a:rPr lang="en-US" sz="2400" dirty="0" smtClean="0"/>
              <a:t> </a:t>
            </a:r>
            <a:r>
              <a:rPr lang="en-US" sz="2400" dirty="0" err="1" smtClean="0"/>
              <a:t>yeni</a:t>
            </a:r>
            <a:r>
              <a:rPr lang="en-US" sz="2400" dirty="0" smtClean="0"/>
              <a:t> </a:t>
            </a:r>
            <a:r>
              <a:rPr lang="en-US" sz="2400" dirty="0" err="1" smtClean="0"/>
              <a:t>dilbilgisi</a:t>
            </a:r>
            <a:r>
              <a:rPr lang="en-US" sz="2400" dirty="0" smtClean="0"/>
              <a:t> </a:t>
            </a:r>
            <a:r>
              <a:rPr lang="en-US" sz="2400" dirty="0" err="1" smtClean="0"/>
              <a:t>yapısının</a:t>
            </a:r>
            <a:r>
              <a:rPr lang="en-US" sz="2400" dirty="0" smtClean="0"/>
              <a:t> </a:t>
            </a:r>
            <a:r>
              <a:rPr lang="en-US" sz="2400" dirty="0" err="1" smtClean="0"/>
              <a:t>nasıl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kullanılacağını</a:t>
            </a:r>
            <a:r>
              <a:rPr lang="en-US" sz="2400" dirty="0" smtClean="0"/>
              <a:t> </a:t>
            </a:r>
            <a:r>
              <a:rPr lang="en-US" sz="2400" dirty="0" err="1" smtClean="0"/>
              <a:t>gösterir</a:t>
            </a:r>
            <a:r>
              <a:rPr lang="en-US" sz="2400" dirty="0" smtClean="0"/>
              <a:t>. </a:t>
            </a:r>
            <a:r>
              <a:rPr lang="en-US" sz="2400" dirty="0" err="1" smtClean="0"/>
              <a:t>Öğrencilerden</a:t>
            </a:r>
            <a:r>
              <a:rPr lang="en-US" sz="2400" dirty="0" smtClean="0"/>
              <a:t> </a:t>
            </a: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 smtClean="0"/>
              <a:t>yapıyı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kullanıp</a:t>
            </a:r>
            <a:r>
              <a:rPr lang="en-US" sz="2400" dirty="0" smtClean="0"/>
              <a:t> </a:t>
            </a:r>
            <a:r>
              <a:rPr lang="en-US" sz="2400" dirty="0" err="1" smtClean="0"/>
              <a:t>cümle</a:t>
            </a:r>
            <a:r>
              <a:rPr lang="en-US" sz="2400" dirty="0" smtClean="0"/>
              <a:t> </a:t>
            </a:r>
            <a:r>
              <a:rPr lang="en-US" sz="2400" dirty="0" err="1" smtClean="0"/>
              <a:t>kurmalarını</a:t>
            </a:r>
            <a:r>
              <a:rPr lang="en-US" sz="2400" dirty="0" smtClean="0"/>
              <a:t>, </a:t>
            </a:r>
            <a:r>
              <a:rPr lang="en-US" sz="2400" dirty="0" err="1" smtClean="0"/>
              <a:t>sorulara</a:t>
            </a:r>
            <a:r>
              <a:rPr lang="en-US" sz="2400" dirty="0" smtClean="0"/>
              <a:t> </a:t>
            </a:r>
            <a:r>
              <a:rPr lang="en-US" sz="2400" dirty="0" err="1" smtClean="0"/>
              <a:t>cevap</a:t>
            </a:r>
            <a:r>
              <a:rPr lang="en-US" sz="2400" dirty="0" smtClean="0"/>
              <a:t> </a:t>
            </a:r>
            <a:r>
              <a:rPr lang="en-US" sz="2400" dirty="0" err="1" smtClean="0"/>
              <a:t>vermelerini</a:t>
            </a:r>
            <a:r>
              <a:rPr lang="en-US" sz="2400" dirty="0" smtClean="0"/>
              <a:t> </a:t>
            </a:r>
            <a:r>
              <a:rPr lang="en-US" sz="2400" dirty="0" err="1" smtClean="0"/>
              <a:t>ister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9393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>
                <a:latin typeface="Songti SC" charset="-122"/>
                <a:ea typeface="Songti SC" charset="-122"/>
                <a:cs typeface="Songti SC" charset="-122"/>
              </a:rPr>
              <a:t>听说法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smtClean="0"/>
              <a:t>Bu </a:t>
            </a:r>
            <a:r>
              <a:rPr lang="en-US" altLang="zh-CN" sz="2000" dirty="0" err="1" smtClean="0"/>
              <a:t>teknik</a:t>
            </a:r>
            <a:r>
              <a:rPr lang="en-US" altLang="zh-CN" sz="2000" dirty="0" smtClean="0"/>
              <a:t>, 21. </a:t>
            </a:r>
            <a:r>
              <a:rPr lang="en-US" altLang="zh-CN" sz="2000" dirty="0" err="1" smtClean="0"/>
              <a:t>yüzyıl’da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Amerika’da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ortaya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çıkmıştır</a:t>
            </a:r>
            <a:r>
              <a:rPr lang="en-US" altLang="zh-CN" sz="2000" dirty="0" smtClean="0"/>
              <a:t>. </a:t>
            </a:r>
          </a:p>
          <a:p>
            <a:r>
              <a:rPr lang="en-US" sz="2000" dirty="0" smtClean="0"/>
              <a:t>Bu </a:t>
            </a:r>
            <a:r>
              <a:rPr lang="en-US" sz="2000" dirty="0" err="1" smtClean="0"/>
              <a:t>dönemde</a:t>
            </a:r>
            <a:r>
              <a:rPr lang="en-US" sz="2000" dirty="0" smtClean="0"/>
              <a:t> </a:t>
            </a:r>
            <a:r>
              <a:rPr lang="en-US" sz="2000" dirty="0" err="1" smtClean="0"/>
              <a:t>Amerika’da</a:t>
            </a:r>
            <a:r>
              <a:rPr lang="en-US" sz="2000" dirty="0" smtClean="0"/>
              <a:t> </a:t>
            </a:r>
            <a:r>
              <a:rPr lang="en-US" sz="2000" dirty="0" err="1" smtClean="0"/>
              <a:t>birçok</a:t>
            </a:r>
            <a:r>
              <a:rPr lang="en-US" sz="2000" dirty="0" smtClean="0"/>
              <a:t> asker </a:t>
            </a:r>
            <a:r>
              <a:rPr lang="en-US" sz="2000" dirty="0" err="1" smtClean="0"/>
              <a:t>savaşmaya</a:t>
            </a:r>
            <a:r>
              <a:rPr lang="en-US" sz="2000" dirty="0" smtClean="0"/>
              <a:t> </a:t>
            </a:r>
            <a:r>
              <a:rPr lang="en-US" sz="2000" dirty="0" err="1" smtClean="0"/>
              <a:t>gönderilmiş</a:t>
            </a:r>
            <a:r>
              <a:rPr lang="en-US" sz="2000" dirty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</a:t>
            </a:r>
            <a:r>
              <a:rPr lang="en-US" sz="2000" dirty="0" err="1" smtClean="0"/>
              <a:t>gittikleri</a:t>
            </a:r>
            <a:r>
              <a:rPr lang="en-US" sz="2000" dirty="0" smtClean="0"/>
              <a:t> </a:t>
            </a:r>
            <a:r>
              <a:rPr lang="en-US" sz="2000" dirty="0" err="1" smtClean="0"/>
              <a:t>ülkenin</a:t>
            </a:r>
            <a:r>
              <a:rPr lang="en-US" sz="2000" dirty="0" smtClean="0"/>
              <a:t> </a:t>
            </a:r>
            <a:r>
              <a:rPr lang="en-US" sz="2000" dirty="0" err="1" smtClean="0"/>
              <a:t>diline</a:t>
            </a:r>
            <a:r>
              <a:rPr lang="en-US" sz="2000" dirty="0" smtClean="0"/>
              <a:t> </a:t>
            </a:r>
            <a:r>
              <a:rPr lang="en-US" sz="2000" dirty="0" err="1" smtClean="0"/>
              <a:t>aşina</a:t>
            </a:r>
            <a:r>
              <a:rPr lang="en-US" sz="2000" dirty="0" smtClean="0"/>
              <a:t> </a:t>
            </a:r>
            <a:r>
              <a:rPr lang="en-US" sz="2000" dirty="0" err="1" smtClean="0"/>
              <a:t>olmaları</a:t>
            </a:r>
            <a:r>
              <a:rPr lang="en-US" sz="2000" dirty="0" smtClean="0"/>
              <a:t> </a:t>
            </a:r>
            <a:r>
              <a:rPr lang="en-US" sz="2000" dirty="0" err="1" smtClean="0"/>
              <a:t>istenmiştir</a:t>
            </a:r>
            <a:r>
              <a:rPr lang="en-US" sz="2000" dirty="0" smtClean="0"/>
              <a:t>. </a:t>
            </a:r>
            <a:r>
              <a:rPr lang="en-US" sz="2000" dirty="0" err="1" smtClean="0"/>
              <a:t>Amerikan</a:t>
            </a:r>
            <a:r>
              <a:rPr lang="en-US" sz="2000" dirty="0" smtClean="0"/>
              <a:t> </a:t>
            </a:r>
            <a:r>
              <a:rPr lang="en-US" sz="2000" dirty="0" err="1" smtClean="0"/>
              <a:t>hükümeti</a:t>
            </a:r>
            <a:r>
              <a:rPr lang="en-US" sz="2000" dirty="0" smtClean="0"/>
              <a:t>, </a:t>
            </a:r>
            <a:r>
              <a:rPr lang="en-US" sz="2000" dirty="0" err="1" smtClean="0"/>
              <a:t>dilbilimcilerden</a:t>
            </a:r>
            <a:r>
              <a:rPr lang="en-US" sz="2000" dirty="0" smtClean="0"/>
              <a:t> </a:t>
            </a:r>
            <a:r>
              <a:rPr lang="en-US" sz="2000" dirty="0" err="1" smtClean="0"/>
              <a:t>hızlandırılmış</a:t>
            </a:r>
            <a:r>
              <a:rPr lang="en-US" sz="2000" dirty="0" smtClean="0"/>
              <a:t> </a:t>
            </a:r>
            <a:r>
              <a:rPr lang="en-US" sz="2000" dirty="0" err="1" smtClean="0"/>
              <a:t>bir</a:t>
            </a:r>
            <a:r>
              <a:rPr lang="en-US" sz="2000" dirty="0" smtClean="0"/>
              <a:t> </a:t>
            </a:r>
            <a:r>
              <a:rPr lang="en-US" sz="2000" dirty="0" err="1" smtClean="0"/>
              <a:t>dil</a:t>
            </a:r>
            <a:r>
              <a:rPr lang="en-US" sz="2000" dirty="0" smtClean="0"/>
              <a:t> </a:t>
            </a:r>
            <a:r>
              <a:rPr lang="en-US" sz="2000" dirty="0" err="1" smtClean="0"/>
              <a:t>öğretim</a:t>
            </a:r>
            <a:r>
              <a:rPr lang="en-US" sz="2000" dirty="0" smtClean="0"/>
              <a:t> </a:t>
            </a:r>
            <a:r>
              <a:rPr lang="en-US" sz="2000" dirty="0" err="1" smtClean="0"/>
              <a:t>tekniği</a:t>
            </a:r>
            <a:r>
              <a:rPr lang="en-US" sz="2000" dirty="0" smtClean="0"/>
              <a:t> </a:t>
            </a:r>
            <a:r>
              <a:rPr lang="en-US" sz="2000" dirty="0" err="1" smtClean="0"/>
              <a:t>oluşturmalarını</a:t>
            </a:r>
            <a:r>
              <a:rPr lang="en-US" sz="2000" dirty="0" smtClean="0"/>
              <a:t> </a:t>
            </a:r>
            <a:r>
              <a:rPr lang="en-US" sz="2000" dirty="0" err="1" smtClean="0"/>
              <a:t>talep</a:t>
            </a:r>
            <a:r>
              <a:rPr lang="en-US" sz="2000" dirty="0" smtClean="0"/>
              <a:t> </a:t>
            </a:r>
            <a:r>
              <a:rPr lang="en-US" sz="2000" dirty="0" err="1" smtClean="0"/>
              <a:t>etmiştir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Bu </a:t>
            </a:r>
            <a:r>
              <a:rPr lang="en-US" sz="2000" dirty="0" err="1" smtClean="0"/>
              <a:t>teknik</a:t>
            </a:r>
            <a:r>
              <a:rPr lang="en-US" sz="2000" dirty="0" smtClean="0"/>
              <a:t>, </a:t>
            </a:r>
            <a:r>
              <a:rPr lang="en-US" sz="2000" dirty="0" err="1" smtClean="0"/>
              <a:t>yapısalcılık</a:t>
            </a:r>
            <a:r>
              <a:rPr lang="en-US" sz="2000" dirty="0" smtClean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</a:t>
            </a:r>
            <a:r>
              <a:rPr lang="en-US" sz="2000" dirty="0" err="1" smtClean="0"/>
              <a:t>davranışçılık</a:t>
            </a:r>
            <a:r>
              <a:rPr lang="en-US" sz="2000" dirty="0" smtClean="0"/>
              <a:t> </a:t>
            </a:r>
            <a:r>
              <a:rPr lang="en-US" sz="2000" dirty="0" err="1" smtClean="0"/>
              <a:t>ekollerinden</a:t>
            </a:r>
            <a:r>
              <a:rPr lang="en-US" sz="2000" dirty="0" smtClean="0"/>
              <a:t> </a:t>
            </a:r>
            <a:r>
              <a:rPr lang="en-US" sz="2000" dirty="0" err="1" smtClean="0"/>
              <a:t>etkilenmiştir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Bu </a:t>
            </a:r>
            <a:r>
              <a:rPr lang="en-US" sz="2000" dirty="0" err="1" smtClean="0"/>
              <a:t>tekniğe</a:t>
            </a:r>
            <a:r>
              <a:rPr lang="en-US" sz="2000" dirty="0" smtClean="0"/>
              <a:t> </a:t>
            </a:r>
            <a:r>
              <a:rPr lang="en-US" sz="2000" dirty="0" err="1" smtClean="0"/>
              <a:t>göre</a:t>
            </a:r>
            <a:r>
              <a:rPr lang="en-US" sz="2000" dirty="0" smtClean="0"/>
              <a:t>, </a:t>
            </a:r>
            <a:r>
              <a:rPr lang="en-US" sz="2000" dirty="0" err="1" smtClean="0"/>
              <a:t>öğrenciler</a:t>
            </a:r>
            <a:r>
              <a:rPr lang="en-US" sz="2000" dirty="0" smtClean="0"/>
              <a:t> </a:t>
            </a:r>
            <a:r>
              <a:rPr lang="en-US" sz="2000" dirty="0" err="1" smtClean="0"/>
              <a:t>taklit</a:t>
            </a:r>
            <a:r>
              <a:rPr lang="en-US" sz="2000" dirty="0" smtClean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</a:t>
            </a:r>
            <a:r>
              <a:rPr lang="en-US" sz="2000" dirty="0" err="1" smtClean="0"/>
              <a:t>ezber</a:t>
            </a:r>
            <a:r>
              <a:rPr lang="en-US" sz="2000" dirty="0" smtClean="0"/>
              <a:t> </a:t>
            </a:r>
            <a:r>
              <a:rPr lang="en-US" sz="2000" dirty="0" err="1" smtClean="0"/>
              <a:t>yöntemleriyle</a:t>
            </a:r>
            <a:r>
              <a:rPr lang="en-US" sz="2000" dirty="0" smtClean="0"/>
              <a:t> </a:t>
            </a:r>
            <a:r>
              <a:rPr lang="en-US" sz="2000" dirty="0" err="1" smtClean="0"/>
              <a:t>dili</a:t>
            </a:r>
            <a:r>
              <a:rPr lang="en-US" sz="2000" dirty="0" smtClean="0"/>
              <a:t> </a:t>
            </a:r>
            <a:r>
              <a:rPr lang="en-US" sz="2000" dirty="0" err="1" smtClean="0"/>
              <a:t>daha</a:t>
            </a:r>
            <a:r>
              <a:rPr lang="en-US" sz="2000" dirty="0" smtClean="0"/>
              <a:t> </a:t>
            </a:r>
            <a:r>
              <a:rPr lang="en-US" sz="2000" dirty="0" err="1" smtClean="0"/>
              <a:t>kolay</a:t>
            </a:r>
            <a:r>
              <a:rPr lang="en-US" sz="2000" dirty="0" smtClean="0"/>
              <a:t> </a:t>
            </a:r>
            <a:r>
              <a:rPr lang="en-US" sz="2000" dirty="0" err="1" smtClean="0"/>
              <a:t>öğrenir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Öğrenciler</a:t>
            </a:r>
            <a:r>
              <a:rPr lang="en-US" sz="2000" dirty="0" smtClean="0"/>
              <a:t> </a:t>
            </a:r>
            <a:r>
              <a:rPr lang="en-US" sz="2000" dirty="0" err="1" smtClean="0"/>
              <a:t>ders</a:t>
            </a:r>
            <a:r>
              <a:rPr lang="en-US" sz="2000" dirty="0" smtClean="0"/>
              <a:t> </a:t>
            </a:r>
            <a:r>
              <a:rPr lang="en-US" sz="2000" dirty="0" err="1" smtClean="0"/>
              <a:t>esnasında</a:t>
            </a:r>
            <a:r>
              <a:rPr lang="en-US" sz="2000" dirty="0" smtClean="0"/>
              <a:t> </a:t>
            </a:r>
            <a:r>
              <a:rPr lang="en-US" sz="2000" dirty="0" err="1" smtClean="0"/>
              <a:t>dilbilgisi</a:t>
            </a:r>
            <a:r>
              <a:rPr lang="en-US" sz="2000" dirty="0" smtClean="0"/>
              <a:t> </a:t>
            </a:r>
            <a:r>
              <a:rPr lang="en-US" sz="2000" dirty="0" err="1" smtClean="0"/>
              <a:t>yapısının</a:t>
            </a:r>
            <a:r>
              <a:rPr lang="en-US" sz="2000" dirty="0" smtClean="0"/>
              <a:t> </a:t>
            </a:r>
            <a:r>
              <a:rPr lang="en-US" sz="2000" dirty="0" err="1" smtClean="0"/>
              <a:t>anlamına</a:t>
            </a:r>
            <a:r>
              <a:rPr lang="en-US" sz="2000" dirty="0" smtClean="0"/>
              <a:t> </a:t>
            </a:r>
            <a:r>
              <a:rPr lang="en-US" sz="2000" dirty="0" err="1" smtClean="0"/>
              <a:t>çok</a:t>
            </a:r>
            <a:r>
              <a:rPr lang="en-US" sz="2000" dirty="0" smtClean="0"/>
              <a:t> </a:t>
            </a:r>
            <a:r>
              <a:rPr lang="en-US" sz="2000" dirty="0" err="1" smtClean="0"/>
              <a:t>takılmadan</a:t>
            </a:r>
            <a:r>
              <a:rPr lang="en-US" sz="2000" dirty="0" smtClean="0"/>
              <a:t> </a:t>
            </a:r>
            <a:r>
              <a:rPr lang="en-US" sz="2000" dirty="0" err="1" smtClean="0"/>
              <a:t>sürekli</a:t>
            </a:r>
            <a:r>
              <a:rPr lang="en-US" sz="2000" dirty="0" smtClean="0"/>
              <a:t> </a:t>
            </a:r>
            <a:r>
              <a:rPr lang="en-US" sz="2000" dirty="0" err="1" smtClean="0"/>
              <a:t>alıştırma</a:t>
            </a:r>
            <a:r>
              <a:rPr lang="en-US" sz="2000" dirty="0" smtClean="0"/>
              <a:t> </a:t>
            </a:r>
            <a:r>
              <a:rPr lang="en-US" sz="2000" dirty="0" err="1" smtClean="0"/>
              <a:t>yaparak</a:t>
            </a:r>
            <a:r>
              <a:rPr lang="en-US" sz="2000" dirty="0" smtClean="0"/>
              <a:t> </a:t>
            </a:r>
            <a:r>
              <a:rPr lang="en-US" sz="2000" dirty="0" err="1" smtClean="0"/>
              <a:t>yeni</a:t>
            </a:r>
            <a:r>
              <a:rPr lang="en-US" sz="2000" dirty="0" smtClean="0"/>
              <a:t> </a:t>
            </a:r>
            <a:r>
              <a:rPr lang="en-US" sz="2000" dirty="0" err="1" smtClean="0"/>
              <a:t>bilgiyi</a:t>
            </a:r>
            <a:r>
              <a:rPr lang="en-US" sz="2000" dirty="0" smtClean="0"/>
              <a:t> </a:t>
            </a:r>
            <a:r>
              <a:rPr lang="en-US" sz="2000" dirty="0" err="1" smtClean="0"/>
              <a:t>edinir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06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latin typeface="Songti SC" charset="-122"/>
                <a:ea typeface="Songti SC" charset="-122"/>
                <a:cs typeface="Songti SC" charset="-122"/>
              </a:rPr>
              <a:t>翻译法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Bu </a:t>
            </a:r>
            <a:r>
              <a:rPr lang="en-US" sz="2000" dirty="0" err="1" smtClean="0"/>
              <a:t>teknik</a:t>
            </a:r>
            <a:r>
              <a:rPr lang="en-US" sz="2000" dirty="0" smtClean="0"/>
              <a:t>, 18. </a:t>
            </a:r>
            <a:r>
              <a:rPr lang="en-US" sz="2000" dirty="0" err="1" smtClean="0"/>
              <a:t>yüzyıl</a:t>
            </a:r>
            <a:r>
              <a:rPr lang="en-US" sz="2000" dirty="0" smtClean="0"/>
              <a:t> </a:t>
            </a:r>
            <a:r>
              <a:rPr lang="en-US" sz="2000" dirty="0" err="1" smtClean="0"/>
              <a:t>sonlarında</a:t>
            </a:r>
            <a:r>
              <a:rPr lang="en-US" sz="2000" dirty="0" smtClean="0"/>
              <a:t> </a:t>
            </a:r>
            <a:r>
              <a:rPr lang="en-US" sz="2000" dirty="0" err="1" smtClean="0"/>
              <a:t>ortaya</a:t>
            </a:r>
            <a:r>
              <a:rPr lang="en-US" sz="2000" dirty="0" smtClean="0"/>
              <a:t> </a:t>
            </a:r>
            <a:r>
              <a:rPr lang="en-US" sz="2000" dirty="0" err="1" smtClean="0"/>
              <a:t>çıkmıştır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Diğer</a:t>
            </a:r>
            <a:r>
              <a:rPr lang="en-US" sz="2000" dirty="0" smtClean="0"/>
              <a:t> </a:t>
            </a:r>
            <a:r>
              <a:rPr lang="en-US" sz="2000" dirty="0" err="1" smtClean="0"/>
              <a:t>yöntemlerden</a:t>
            </a:r>
            <a:r>
              <a:rPr lang="en-US" sz="2000" dirty="0" smtClean="0"/>
              <a:t> </a:t>
            </a:r>
            <a:r>
              <a:rPr lang="en-US" sz="2000" dirty="0" err="1" smtClean="0"/>
              <a:t>en</a:t>
            </a:r>
            <a:r>
              <a:rPr lang="en-US" sz="2000" dirty="0" smtClean="0"/>
              <a:t> </a:t>
            </a:r>
            <a:r>
              <a:rPr lang="en-US" sz="2000" dirty="0" err="1" smtClean="0"/>
              <a:t>önemli</a:t>
            </a:r>
            <a:r>
              <a:rPr lang="en-US" sz="2000" dirty="0" smtClean="0"/>
              <a:t> </a:t>
            </a:r>
            <a:r>
              <a:rPr lang="en-US" sz="2000" dirty="0" err="1" smtClean="0"/>
              <a:t>farkı</a:t>
            </a:r>
            <a:r>
              <a:rPr lang="en-US" sz="2000" dirty="0" smtClean="0"/>
              <a:t>, </a:t>
            </a:r>
            <a:r>
              <a:rPr lang="en-US" sz="2000" dirty="0" err="1" smtClean="0"/>
              <a:t>öğretmenin</a:t>
            </a:r>
            <a:r>
              <a:rPr lang="en-US" sz="2000" dirty="0" smtClean="0"/>
              <a:t> </a:t>
            </a:r>
            <a:r>
              <a:rPr lang="en-US" sz="2000" dirty="0" err="1" smtClean="0"/>
              <a:t>dersi</a:t>
            </a:r>
            <a:r>
              <a:rPr lang="en-US" sz="2000" dirty="0" smtClean="0"/>
              <a:t> </a:t>
            </a:r>
            <a:r>
              <a:rPr lang="en-US" sz="2000" dirty="0" err="1" smtClean="0"/>
              <a:t>anlatırken</a:t>
            </a:r>
            <a:r>
              <a:rPr lang="en-US" sz="2000" dirty="0" smtClean="0"/>
              <a:t> </a:t>
            </a:r>
            <a:r>
              <a:rPr lang="en-US" sz="2000" dirty="0" err="1" smtClean="0"/>
              <a:t>anadilini</a:t>
            </a:r>
            <a:r>
              <a:rPr lang="en-US" sz="2000" dirty="0" smtClean="0"/>
              <a:t> </a:t>
            </a:r>
            <a:r>
              <a:rPr lang="en-US" sz="2000" dirty="0" err="1" smtClean="0"/>
              <a:t>kullanmasıdır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Dilbilgisi</a:t>
            </a:r>
            <a:r>
              <a:rPr lang="en-US" sz="2000" dirty="0" smtClean="0"/>
              <a:t> </a:t>
            </a:r>
            <a:r>
              <a:rPr lang="en-US" sz="2000" dirty="0" err="1" smtClean="0"/>
              <a:t>yapıları</a:t>
            </a:r>
            <a:r>
              <a:rPr lang="en-US" sz="2000" dirty="0" smtClean="0"/>
              <a:t> </a:t>
            </a:r>
            <a:r>
              <a:rPr lang="en-US" sz="2000" dirty="0" err="1" smtClean="0"/>
              <a:t>anlatılırken</a:t>
            </a:r>
            <a:r>
              <a:rPr lang="en-US" sz="2000" dirty="0" smtClean="0"/>
              <a:t> </a:t>
            </a:r>
            <a:r>
              <a:rPr lang="en-US" sz="2000" dirty="0" err="1" smtClean="0"/>
              <a:t>bu</a:t>
            </a:r>
            <a:r>
              <a:rPr lang="en-US" sz="2000" dirty="0" smtClean="0"/>
              <a:t> </a:t>
            </a:r>
            <a:r>
              <a:rPr lang="en-US" sz="2000" dirty="0" err="1" smtClean="0"/>
              <a:t>yöntemin</a:t>
            </a:r>
            <a:r>
              <a:rPr lang="en-US" sz="2000" dirty="0" smtClean="0"/>
              <a:t> </a:t>
            </a:r>
            <a:r>
              <a:rPr lang="en-US" sz="2000" dirty="0" err="1" smtClean="0"/>
              <a:t>kullanılması</a:t>
            </a:r>
            <a:r>
              <a:rPr lang="en-US" sz="2000" dirty="0" smtClean="0"/>
              <a:t>, </a:t>
            </a:r>
            <a:r>
              <a:rPr lang="en-US" sz="2000" dirty="0" err="1" smtClean="0"/>
              <a:t>öğrencilerin</a:t>
            </a:r>
            <a:r>
              <a:rPr lang="en-US" sz="2000" dirty="0" smtClean="0"/>
              <a:t> </a:t>
            </a:r>
            <a:r>
              <a:rPr lang="en-US" sz="2000" dirty="0" err="1" smtClean="0"/>
              <a:t>yeni</a:t>
            </a:r>
            <a:r>
              <a:rPr lang="en-US" sz="2000" dirty="0" smtClean="0"/>
              <a:t> </a:t>
            </a:r>
            <a:r>
              <a:rPr lang="en-US" sz="2000" dirty="0" err="1" smtClean="0"/>
              <a:t>bilgiyi</a:t>
            </a:r>
            <a:r>
              <a:rPr lang="en-US" sz="2000" dirty="0" smtClean="0"/>
              <a:t> </a:t>
            </a:r>
            <a:r>
              <a:rPr lang="en-US" sz="2000" dirty="0" err="1" smtClean="0"/>
              <a:t>daha</a:t>
            </a:r>
            <a:r>
              <a:rPr lang="en-US" sz="2000" dirty="0" smtClean="0"/>
              <a:t> </a:t>
            </a:r>
            <a:r>
              <a:rPr lang="en-US" sz="2000" dirty="0" err="1" smtClean="0"/>
              <a:t>kolay</a:t>
            </a:r>
            <a:r>
              <a:rPr lang="en-US" sz="2000" dirty="0" smtClean="0"/>
              <a:t> </a:t>
            </a:r>
            <a:r>
              <a:rPr lang="en-US" sz="2000" dirty="0" err="1" smtClean="0"/>
              <a:t>anlamasını</a:t>
            </a:r>
            <a:r>
              <a:rPr lang="en-US" sz="2000" dirty="0" smtClean="0"/>
              <a:t> </a:t>
            </a:r>
            <a:r>
              <a:rPr lang="en-US" sz="2000" dirty="0" err="1" smtClean="0"/>
              <a:t>sağlar</a:t>
            </a:r>
            <a:r>
              <a:rPr lang="en-US" sz="2000" dirty="0" smtClean="0"/>
              <a:t> </a:t>
            </a:r>
            <a:r>
              <a:rPr lang="en-US" sz="2000" dirty="0" err="1" smtClean="0"/>
              <a:t>ama</a:t>
            </a:r>
            <a:r>
              <a:rPr lang="en-US" sz="2000" dirty="0" smtClean="0"/>
              <a:t> </a:t>
            </a:r>
            <a:r>
              <a:rPr lang="en-US" sz="2000" dirty="0" err="1" smtClean="0"/>
              <a:t>yine</a:t>
            </a:r>
            <a:r>
              <a:rPr lang="en-US" sz="2000" dirty="0" smtClean="0"/>
              <a:t> de </a:t>
            </a:r>
            <a:r>
              <a:rPr lang="en-US" sz="2000" dirty="0" err="1" smtClean="0"/>
              <a:t>bu</a:t>
            </a:r>
            <a:r>
              <a:rPr lang="en-US" sz="2000" dirty="0" smtClean="0"/>
              <a:t> </a:t>
            </a:r>
            <a:r>
              <a:rPr lang="en-US" sz="2000" dirty="0" err="1" smtClean="0"/>
              <a:t>yöntemin</a:t>
            </a:r>
            <a:r>
              <a:rPr lang="en-US" sz="2000" dirty="0" smtClean="0"/>
              <a:t> </a:t>
            </a:r>
            <a:r>
              <a:rPr lang="en-US" sz="2000" dirty="0" err="1" smtClean="0"/>
              <a:t>bazı</a:t>
            </a:r>
            <a:r>
              <a:rPr lang="en-US" sz="2000" dirty="0" smtClean="0"/>
              <a:t> </a:t>
            </a:r>
            <a:r>
              <a:rPr lang="en-US" sz="2000" dirty="0" err="1" smtClean="0"/>
              <a:t>zararları</a:t>
            </a:r>
            <a:r>
              <a:rPr lang="en-US" sz="2000" dirty="0" smtClean="0"/>
              <a:t> </a:t>
            </a:r>
            <a:r>
              <a:rPr lang="en-US" sz="2000" dirty="0" err="1" smtClean="0"/>
              <a:t>olduğu</a:t>
            </a:r>
            <a:r>
              <a:rPr lang="en-US" sz="2000" dirty="0" smtClean="0"/>
              <a:t> </a:t>
            </a:r>
            <a:r>
              <a:rPr lang="en-US" sz="2000" dirty="0" err="1" smtClean="0"/>
              <a:t>unutulmamalıdır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En</a:t>
            </a:r>
            <a:r>
              <a:rPr lang="en-US" sz="2000" dirty="0" smtClean="0"/>
              <a:t> </a:t>
            </a:r>
            <a:r>
              <a:rPr lang="en-US" sz="2000" dirty="0" err="1" smtClean="0"/>
              <a:t>büyük</a:t>
            </a:r>
            <a:r>
              <a:rPr lang="en-US" sz="2000" dirty="0" smtClean="0"/>
              <a:t> </a:t>
            </a:r>
            <a:r>
              <a:rPr lang="en-US" sz="2000" dirty="0" err="1" smtClean="0"/>
              <a:t>zararı</a:t>
            </a:r>
            <a:r>
              <a:rPr lang="en-US" sz="2000" dirty="0" smtClean="0"/>
              <a:t>, </a:t>
            </a:r>
            <a:r>
              <a:rPr lang="zh-CN" altLang="en-US" sz="2000" dirty="0" smtClean="0"/>
              <a:t>口语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pratiğinin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eksik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kalmasıdır</a:t>
            </a:r>
            <a:r>
              <a:rPr lang="en-US" altLang="zh-CN" sz="2000" dirty="0" smtClean="0"/>
              <a:t>. </a:t>
            </a:r>
          </a:p>
          <a:p>
            <a:r>
              <a:rPr lang="en-US" sz="2000" dirty="0" err="1" smtClean="0"/>
              <a:t>Öğretmen</a:t>
            </a:r>
            <a:r>
              <a:rPr lang="en-US" sz="2000" dirty="0" smtClean="0"/>
              <a:t> </a:t>
            </a:r>
            <a:r>
              <a:rPr lang="en-US" sz="2000" dirty="0" err="1" smtClean="0"/>
              <a:t>Çince</a:t>
            </a:r>
            <a:r>
              <a:rPr lang="en-US" sz="2000" dirty="0" smtClean="0"/>
              <a:t> </a:t>
            </a:r>
            <a:r>
              <a:rPr lang="en-US" sz="2000" dirty="0" err="1" smtClean="0"/>
              <a:t>konuşmadığı</a:t>
            </a:r>
            <a:r>
              <a:rPr lang="en-US" sz="2000" dirty="0" smtClean="0"/>
              <a:t> </a:t>
            </a:r>
            <a:r>
              <a:rPr lang="en-US" sz="2000" dirty="0" err="1" smtClean="0"/>
              <a:t>için</a:t>
            </a:r>
            <a:r>
              <a:rPr lang="en-US" sz="2000" dirty="0" smtClean="0"/>
              <a:t>, </a:t>
            </a:r>
            <a:r>
              <a:rPr lang="en-US" sz="2000" dirty="0" err="1" smtClean="0"/>
              <a:t>öğrenciler</a:t>
            </a:r>
            <a:r>
              <a:rPr lang="en-US" sz="2000" dirty="0" smtClean="0"/>
              <a:t> </a:t>
            </a:r>
            <a:r>
              <a:rPr lang="en-US" sz="2000" dirty="0" err="1" smtClean="0"/>
              <a:t>ilgilerini</a:t>
            </a:r>
            <a:r>
              <a:rPr lang="en-US" sz="2000" dirty="0" smtClean="0"/>
              <a:t> </a:t>
            </a:r>
            <a:r>
              <a:rPr lang="en-US" sz="2000" dirty="0" err="1" smtClean="0"/>
              <a:t>kaybedebilir</a:t>
            </a:r>
            <a:r>
              <a:rPr lang="en-US" sz="2000" dirty="0" smtClean="0"/>
              <a:t>, </a:t>
            </a:r>
            <a:r>
              <a:rPr lang="en-US" sz="2000" dirty="0" err="1" smtClean="0"/>
              <a:t>yeni</a:t>
            </a:r>
            <a:r>
              <a:rPr lang="en-US" sz="2000" dirty="0" smtClean="0"/>
              <a:t> </a:t>
            </a:r>
            <a:r>
              <a:rPr lang="en-US" sz="2000" dirty="0" err="1" smtClean="0"/>
              <a:t>öğretilen</a:t>
            </a:r>
            <a:r>
              <a:rPr lang="en-US" sz="2000" dirty="0" smtClean="0"/>
              <a:t> </a:t>
            </a:r>
            <a:r>
              <a:rPr lang="en-US" sz="2000" dirty="0" err="1" smtClean="0"/>
              <a:t>dilbilgisi</a:t>
            </a:r>
            <a:r>
              <a:rPr lang="en-US" sz="2000" dirty="0" smtClean="0"/>
              <a:t> </a:t>
            </a:r>
            <a:r>
              <a:rPr lang="en-US" sz="2000" dirty="0" err="1" smtClean="0"/>
              <a:t>yapısına</a:t>
            </a:r>
            <a:r>
              <a:rPr lang="en-US" sz="2000" dirty="0" smtClean="0"/>
              <a:t> </a:t>
            </a:r>
            <a:r>
              <a:rPr lang="en-US" sz="2000" dirty="0" err="1" smtClean="0"/>
              <a:t>dikkat</a:t>
            </a:r>
            <a:r>
              <a:rPr lang="en-US" sz="2000" dirty="0" smtClean="0"/>
              <a:t> </a:t>
            </a:r>
            <a:r>
              <a:rPr lang="en-US" sz="2000" dirty="0" err="1" smtClean="0"/>
              <a:t>etmeyebilirler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7717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latin typeface="Songti SC" charset="-122"/>
                <a:ea typeface="Songti SC" charset="-122"/>
                <a:cs typeface="Songti SC" charset="-122"/>
              </a:rPr>
              <a:t>直接法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106004"/>
          </a:xfrm>
        </p:spPr>
        <p:txBody>
          <a:bodyPr>
            <a:normAutofit/>
          </a:bodyPr>
          <a:lstStyle/>
          <a:p>
            <a:r>
              <a:rPr lang="zh-CN" altLang="en-US" sz="2000" dirty="0" smtClean="0"/>
              <a:t>翻译法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öğrencilerin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dinleme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ve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konuşma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yetilerini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geliştirmediği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için</a:t>
            </a:r>
            <a:r>
              <a:rPr lang="en-US" altLang="zh-CN" sz="2000" dirty="0" smtClean="0"/>
              <a:t>,  19. </a:t>
            </a:r>
            <a:r>
              <a:rPr lang="en-US" altLang="zh-CN" sz="2000" dirty="0" err="1" smtClean="0"/>
              <a:t>yüzyıl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Avrupa’sında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ortaya</a:t>
            </a:r>
            <a:r>
              <a:rPr lang="en-US" altLang="zh-CN" sz="2000" dirty="0" smtClean="0"/>
              <a:t> </a:t>
            </a:r>
            <a:r>
              <a:rPr lang="zh-CN" altLang="en-US" sz="2000" dirty="0" smtClean="0"/>
              <a:t>直接发</a:t>
            </a:r>
            <a:r>
              <a:rPr lang="tr-TR" altLang="zh-CN" sz="2000" dirty="0"/>
              <a:t> </a:t>
            </a:r>
            <a:r>
              <a:rPr lang="tr-TR" altLang="zh-CN" sz="2000" dirty="0" smtClean="0"/>
              <a:t>çıkmıştır.</a:t>
            </a:r>
          </a:p>
          <a:p>
            <a:r>
              <a:rPr lang="zh-CN" altLang="en-US" sz="2000" dirty="0" smtClean="0"/>
              <a:t>直接发</a:t>
            </a:r>
            <a:r>
              <a:rPr lang="tr-TR" altLang="zh-CN" sz="2000" dirty="0" smtClean="0"/>
              <a:t>’</a:t>
            </a:r>
            <a:r>
              <a:rPr lang="tr-TR" altLang="zh-CN" sz="2000" dirty="0" err="1" smtClean="0"/>
              <a:t>nın</a:t>
            </a:r>
            <a:r>
              <a:rPr lang="tr-TR" altLang="zh-CN" sz="2000" dirty="0" smtClean="0"/>
              <a:t> üç anlamı vardır: direkt öğrenim, direkt anlayış, direkt kullanım.</a:t>
            </a:r>
          </a:p>
          <a:p>
            <a:r>
              <a:rPr lang="en-US" sz="2000" dirty="0" err="1" smtClean="0"/>
              <a:t>En</a:t>
            </a:r>
            <a:r>
              <a:rPr lang="en-US" sz="2000" dirty="0" smtClean="0"/>
              <a:t> </a:t>
            </a:r>
            <a:r>
              <a:rPr lang="en-US" sz="2000" dirty="0" err="1" smtClean="0"/>
              <a:t>büyük</a:t>
            </a:r>
            <a:r>
              <a:rPr lang="en-US" sz="2000" dirty="0" smtClean="0"/>
              <a:t> </a:t>
            </a:r>
            <a:r>
              <a:rPr lang="en-US" sz="2000" dirty="0" err="1" smtClean="0"/>
              <a:t>özelliği</a:t>
            </a:r>
            <a:r>
              <a:rPr lang="en-US" sz="2000" dirty="0" smtClean="0"/>
              <a:t> </a:t>
            </a:r>
            <a:r>
              <a:rPr lang="en-US" sz="2000" dirty="0" err="1" smtClean="0"/>
              <a:t>öğretmenin</a:t>
            </a:r>
            <a:r>
              <a:rPr lang="en-US" sz="2000" dirty="0" smtClean="0"/>
              <a:t> </a:t>
            </a:r>
            <a:r>
              <a:rPr lang="en-US" sz="2000" dirty="0" err="1" smtClean="0"/>
              <a:t>anadilini</a:t>
            </a:r>
            <a:r>
              <a:rPr lang="en-US" sz="2000" dirty="0" smtClean="0"/>
              <a:t> </a:t>
            </a:r>
            <a:r>
              <a:rPr lang="en-US" sz="2000" dirty="0" err="1" smtClean="0"/>
              <a:t>kullanmamasıdır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Öğretmen</a:t>
            </a:r>
            <a:r>
              <a:rPr lang="en-US" sz="2000" dirty="0" smtClean="0"/>
              <a:t> </a:t>
            </a:r>
            <a:r>
              <a:rPr lang="en-US" sz="2000" dirty="0" err="1" smtClean="0"/>
              <a:t>hareketler</a:t>
            </a:r>
            <a:r>
              <a:rPr lang="en-US" sz="2000" dirty="0" smtClean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</a:t>
            </a:r>
            <a:r>
              <a:rPr lang="en-US" sz="2000" dirty="0" err="1" smtClean="0"/>
              <a:t>resimler</a:t>
            </a:r>
            <a:r>
              <a:rPr lang="en-US" sz="2000" dirty="0" smtClean="0"/>
              <a:t> </a:t>
            </a:r>
            <a:r>
              <a:rPr lang="en-US" sz="2000" dirty="0" err="1" smtClean="0"/>
              <a:t>kullanarak</a:t>
            </a:r>
            <a:r>
              <a:rPr lang="en-US" sz="2000" dirty="0" smtClean="0"/>
              <a:t> </a:t>
            </a:r>
            <a:r>
              <a:rPr lang="en-US" sz="2000" dirty="0" err="1" smtClean="0"/>
              <a:t>kelime</a:t>
            </a:r>
            <a:r>
              <a:rPr lang="en-US" sz="2000" dirty="0" smtClean="0"/>
              <a:t> vb. </a:t>
            </a:r>
            <a:r>
              <a:rPr lang="en-US" sz="2000" dirty="0" err="1" smtClean="0"/>
              <a:t>öğretir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Bir</a:t>
            </a:r>
            <a:r>
              <a:rPr lang="en-US" sz="2000" dirty="0" smtClean="0"/>
              <a:t> </a:t>
            </a:r>
            <a:r>
              <a:rPr lang="en-US" sz="2000" dirty="0" err="1" smtClean="0"/>
              <a:t>yandan</a:t>
            </a:r>
            <a:r>
              <a:rPr lang="en-US" sz="2000" dirty="0" smtClean="0"/>
              <a:t> </a:t>
            </a:r>
            <a:r>
              <a:rPr lang="en-US" sz="2000" dirty="0" err="1" smtClean="0"/>
              <a:t>dinleme</a:t>
            </a:r>
            <a:r>
              <a:rPr lang="en-US" sz="2000" dirty="0" smtClean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</a:t>
            </a:r>
            <a:r>
              <a:rPr lang="en-US" sz="2000" dirty="0" err="1" smtClean="0"/>
              <a:t>konuşma</a:t>
            </a:r>
            <a:r>
              <a:rPr lang="en-US" sz="2000" dirty="0" smtClean="0"/>
              <a:t> </a:t>
            </a:r>
            <a:r>
              <a:rPr lang="en-US" sz="2000" dirty="0" err="1" smtClean="0"/>
              <a:t>yetileri</a:t>
            </a:r>
            <a:r>
              <a:rPr lang="en-US" sz="2000" dirty="0" smtClean="0"/>
              <a:t> </a:t>
            </a:r>
            <a:r>
              <a:rPr lang="en-US" sz="2000" dirty="0" err="1" smtClean="0"/>
              <a:t>gelişirken</a:t>
            </a:r>
            <a:r>
              <a:rPr lang="en-US" sz="2000" dirty="0" smtClean="0"/>
              <a:t>, </a:t>
            </a:r>
            <a:r>
              <a:rPr lang="en-US" sz="2000" dirty="0" err="1" smtClean="0"/>
              <a:t>öğrenciler</a:t>
            </a:r>
            <a:r>
              <a:rPr lang="en-US" sz="2000" dirty="0" smtClean="0"/>
              <a:t> </a:t>
            </a:r>
            <a:r>
              <a:rPr lang="en-US" sz="2000" dirty="0" err="1" smtClean="0"/>
              <a:t>anadillerini</a:t>
            </a:r>
            <a:r>
              <a:rPr lang="en-US" sz="2000" dirty="0" smtClean="0"/>
              <a:t> </a:t>
            </a:r>
            <a:r>
              <a:rPr lang="en-US" sz="2000" dirty="0" err="1" smtClean="0"/>
              <a:t>öğrendikleri</a:t>
            </a:r>
            <a:r>
              <a:rPr lang="en-US" sz="2000" dirty="0" smtClean="0"/>
              <a:t> </a:t>
            </a:r>
            <a:r>
              <a:rPr lang="en-US" sz="2000" dirty="0" err="1" smtClean="0"/>
              <a:t>gibi</a:t>
            </a:r>
            <a:r>
              <a:rPr lang="en-US" sz="2000" dirty="0" smtClean="0"/>
              <a:t> </a:t>
            </a:r>
            <a:r>
              <a:rPr lang="en-US" sz="2000" dirty="0" err="1" smtClean="0"/>
              <a:t>Çince</a:t>
            </a:r>
            <a:r>
              <a:rPr lang="en-US" sz="2000" dirty="0" smtClean="0"/>
              <a:t> </a:t>
            </a:r>
            <a:r>
              <a:rPr lang="en-US" sz="2000" dirty="0" err="1" smtClean="0"/>
              <a:t>öğrenirler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Bu </a:t>
            </a:r>
            <a:r>
              <a:rPr lang="en-US" sz="2000" dirty="0" err="1" smtClean="0"/>
              <a:t>yöntemin</a:t>
            </a:r>
            <a:r>
              <a:rPr lang="en-US" sz="2000" dirty="0" smtClean="0"/>
              <a:t> </a:t>
            </a:r>
            <a:r>
              <a:rPr lang="en-US" sz="2000" dirty="0" err="1" smtClean="0"/>
              <a:t>en</a:t>
            </a:r>
            <a:r>
              <a:rPr lang="en-US" sz="2000" dirty="0" smtClean="0"/>
              <a:t> </a:t>
            </a:r>
            <a:r>
              <a:rPr lang="en-US" sz="2000" dirty="0" err="1" smtClean="0"/>
              <a:t>büyük</a:t>
            </a:r>
            <a:r>
              <a:rPr lang="en-US" sz="2000" dirty="0" smtClean="0"/>
              <a:t> </a:t>
            </a:r>
            <a:r>
              <a:rPr lang="en-US" sz="2000" dirty="0" err="1" smtClean="0"/>
              <a:t>zararı</a:t>
            </a:r>
            <a:r>
              <a:rPr lang="en-US" sz="2000" dirty="0" smtClean="0"/>
              <a:t>, </a:t>
            </a:r>
            <a:r>
              <a:rPr lang="en-US" sz="2000" dirty="0" err="1" smtClean="0"/>
              <a:t>dilbilgisi</a:t>
            </a:r>
            <a:r>
              <a:rPr lang="en-US" sz="2000" dirty="0" smtClean="0"/>
              <a:t> </a:t>
            </a:r>
            <a:r>
              <a:rPr lang="en-US" sz="2000" dirty="0" err="1" smtClean="0"/>
              <a:t>yapıları</a:t>
            </a:r>
            <a:r>
              <a:rPr lang="en-US" sz="2000" dirty="0" smtClean="0"/>
              <a:t> </a:t>
            </a:r>
            <a:r>
              <a:rPr lang="en-US" sz="2000" dirty="0" err="1" smtClean="0"/>
              <a:t>öğretilirken</a:t>
            </a:r>
            <a:r>
              <a:rPr lang="en-US" sz="2000" dirty="0" smtClean="0"/>
              <a:t>, </a:t>
            </a:r>
            <a:r>
              <a:rPr lang="en-US" sz="2000" dirty="0" err="1" smtClean="0"/>
              <a:t>öğrencinin</a:t>
            </a:r>
            <a:r>
              <a:rPr lang="en-US" sz="2000" dirty="0" smtClean="0"/>
              <a:t> tam </a:t>
            </a:r>
            <a:r>
              <a:rPr lang="en-US" sz="2000" dirty="0" err="1" smtClean="0"/>
              <a:t>olarak</a:t>
            </a:r>
            <a:r>
              <a:rPr lang="en-US" sz="2000" dirty="0" smtClean="0"/>
              <a:t> </a:t>
            </a:r>
            <a:r>
              <a:rPr lang="en-US" sz="2000" dirty="0" err="1" smtClean="0"/>
              <a:t>yapıyı</a:t>
            </a:r>
            <a:r>
              <a:rPr lang="en-US" sz="2000" dirty="0" smtClean="0"/>
              <a:t> </a:t>
            </a:r>
            <a:r>
              <a:rPr lang="en-US" sz="2000" dirty="0" err="1" smtClean="0"/>
              <a:t>anlayamaması</a:t>
            </a:r>
            <a:r>
              <a:rPr lang="en-US" sz="2000" dirty="0" smtClean="0"/>
              <a:t> </a:t>
            </a:r>
            <a:r>
              <a:rPr lang="en-US" sz="2000" dirty="0" err="1" smtClean="0"/>
              <a:t>sonucu</a:t>
            </a:r>
            <a:r>
              <a:rPr lang="en-US" sz="2000" dirty="0" smtClean="0"/>
              <a:t> </a:t>
            </a:r>
            <a:r>
              <a:rPr lang="en-US" sz="2000" dirty="0" err="1" smtClean="0"/>
              <a:t>kurduğu</a:t>
            </a:r>
            <a:r>
              <a:rPr lang="en-US" sz="2000" dirty="0" smtClean="0"/>
              <a:t> </a:t>
            </a:r>
            <a:r>
              <a:rPr lang="en-US" sz="2000" dirty="0" err="1" smtClean="0"/>
              <a:t>cümlelerde</a:t>
            </a:r>
            <a:r>
              <a:rPr lang="en-US" sz="2000" dirty="0" smtClean="0"/>
              <a:t> </a:t>
            </a:r>
            <a:r>
              <a:rPr lang="en-US" sz="2000" dirty="0" err="1" smtClean="0"/>
              <a:t>yanlışlık</a:t>
            </a:r>
            <a:r>
              <a:rPr lang="en-US" sz="2000" dirty="0" smtClean="0"/>
              <a:t> </a:t>
            </a:r>
            <a:r>
              <a:rPr lang="en-US" sz="2000" dirty="0" err="1" smtClean="0"/>
              <a:t>olmasıdır</a:t>
            </a:r>
            <a:r>
              <a:rPr lang="en-US" sz="2000" dirty="0" smtClean="0"/>
              <a:t>.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87771125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36</TotalTime>
  <Words>320</Words>
  <Application>Microsoft Macintosh PowerPoint</Application>
  <PresentationFormat>Widescreen</PresentationFormat>
  <Paragraphs>33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Gill Sans MT</vt:lpstr>
      <vt:lpstr>Songti SC</vt:lpstr>
      <vt:lpstr>Wingdings 2</vt:lpstr>
      <vt:lpstr>华文中宋</vt:lpstr>
      <vt:lpstr>Dividend</vt:lpstr>
      <vt:lpstr>Çİnce Öğretİm Teknİklerİ</vt:lpstr>
      <vt:lpstr>语法教学方法 </vt:lpstr>
      <vt:lpstr>情景法</vt:lpstr>
      <vt:lpstr>听说法</vt:lpstr>
      <vt:lpstr>翻译法</vt:lpstr>
      <vt:lpstr>直接法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Çİnce Öğretİm Teknİklerİ</dc:title>
  <dc:creator>Pınar Altay</dc:creator>
  <cp:lastModifiedBy>Pınar Altay</cp:lastModifiedBy>
  <cp:revision>4</cp:revision>
  <dcterms:created xsi:type="dcterms:W3CDTF">2018-10-16T18:59:10Z</dcterms:created>
  <dcterms:modified xsi:type="dcterms:W3CDTF">2018-10-16T19:35:57Z</dcterms:modified>
</cp:coreProperties>
</file>