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52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71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61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4438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34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7581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654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231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866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609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18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50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86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65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21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63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35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593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7954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seyinsari.net.tr/dersnotlari-fzm207-bolum2.pdf" TargetMode="External"/><Relationship Id="rId2" Type="http://schemas.openxmlformats.org/officeDocument/2006/relationships/hyperlink" Target="http://ehm.kocaeli.edu.tr/web/files/176_Ders-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762" y="1002029"/>
            <a:ext cx="26219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4669" y="2232406"/>
            <a:ext cx="40951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 Yöntemi</a:t>
            </a:r>
            <a:r>
              <a:rPr sz="2000" spc="-1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(DGY)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4933315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DÜĞÜM</a:t>
            </a:r>
            <a:r>
              <a:rPr sz="4000" b="1" spc="-50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0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GERİLİMLERİ  </a:t>
            </a:r>
            <a:r>
              <a:rPr sz="4000" b="1" spc="-10" dirty="0">
                <a:solidFill>
                  <a:srgbClr val="EBEBEB"/>
                </a:solidFill>
                <a:latin typeface="TeXGyreAdventor"/>
                <a:cs typeface="TeXGyreAdventor"/>
              </a:rPr>
              <a:t>YÖNTEMİ</a:t>
            </a:r>
            <a:r>
              <a:rPr sz="40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 (DGY)</a:t>
            </a:r>
            <a:endParaRPr sz="4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876" y="1956473"/>
            <a:ext cx="6516370" cy="381762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885"/>
              </a:spcBef>
              <a:tabLst>
                <a:tab pos="367665" algn="l"/>
              </a:tabLst>
            </a:pPr>
            <a:r>
              <a:rPr sz="1350" spc="23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Bu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yöntem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Kirchoff akımlar yasasının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bir</a:t>
            </a:r>
            <a:r>
              <a:rPr sz="17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uygulamasıdır.</a:t>
            </a:r>
            <a:endParaRPr sz="1700">
              <a:latin typeface="TeXGyreAdventor"/>
              <a:cs typeface="TeXGyreAdventor"/>
            </a:endParaRPr>
          </a:p>
          <a:p>
            <a:pPr marL="25400">
              <a:lnSpc>
                <a:spcPts val="1939"/>
              </a:lnSpc>
              <a:spcBef>
                <a:spcPts val="795"/>
              </a:spcBef>
              <a:tabLst>
                <a:tab pos="367665" algn="l"/>
              </a:tabLst>
            </a:pPr>
            <a:r>
              <a:rPr sz="1350" spc="24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Çözüm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aşamasında gerilimi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sıfır kabul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edilen</a:t>
            </a:r>
            <a:r>
              <a:rPr sz="1700" spc="-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düğüme</a:t>
            </a:r>
            <a:endParaRPr sz="1700">
              <a:latin typeface="TeXGyreAdventor"/>
              <a:cs typeface="TeXGyreAdventor"/>
            </a:endParaRPr>
          </a:p>
          <a:p>
            <a:pPr marL="368300">
              <a:lnSpc>
                <a:spcPts val="1939"/>
              </a:lnSpc>
            </a:pP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referans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düğümü</a:t>
            </a:r>
            <a:r>
              <a:rPr sz="17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denir.</a:t>
            </a:r>
            <a:endParaRPr sz="1700">
              <a:latin typeface="TeXGyreAdventor"/>
              <a:cs typeface="TeXGyreAdventor"/>
            </a:endParaRPr>
          </a:p>
          <a:p>
            <a:pPr marL="368300" marR="56515" indent="-342900">
              <a:lnSpc>
                <a:spcPts val="1839"/>
              </a:lnSpc>
              <a:spcBef>
                <a:spcPts val="1020"/>
              </a:spcBef>
              <a:tabLst>
                <a:tab pos="367665" algn="l"/>
              </a:tabLst>
            </a:pPr>
            <a:r>
              <a:rPr sz="1350" spc="23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Gerilim kaynağının olmadığı </a:t>
            </a:r>
            <a:r>
              <a:rPr sz="1700" spc="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𝑛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düğümlü bir devrede 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gerilimleri yöntemi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aşağıdaki üç adımda</a:t>
            </a:r>
            <a:r>
              <a:rPr sz="17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uygulanır.</a:t>
            </a:r>
            <a:endParaRPr sz="1700">
              <a:latin typeface="TeXGyreAdventor"/>
              <a:cs typeface="TeXGyreAdventor"/>
            </a:endParaRPr>
          </a:p>
          <a:p>
            <a:pPr marL="25400" marR="656590">
              <a:lnSpc>
                <a:spcPct val="90100"/>
              </a:lnSpc>
              <a:spcBef>
                <a:spcPts val="969"/>
              </a:spcBef>
              <a:buAutoNum type="arabicPeriod"/>
              <a:tabLst>
                <a:tab pos="264795" algn="l"/>
              </a:tabLst>
            </a:pP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düğümü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referans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seç.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Geriye kalan </a:t>
            </a:r>
            <a:r>
              <a:rPr sz="1700" spc="5" dirty="0">
                <a:solidFill>
                  <a:srgbClr val="FFFFFF"/>
                </a:solidFill>
                <a:latin typeface="TeXGyreAdventor"/>
                <a:cs typeface="TeXGyreAdventor"/>
              </a:rPr>
              <a:t>n-1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düğüm için  referans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düğümüne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göre </a:t>
            </a:r>
            <a:r>
              <a:rPr sz="1700" spc="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𝑣</a:t>
            </a:r>
            <a:r>
              <a:rPr sz="1875" spc="7" baseline="-15555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r>
              <a:rPr sz="1700" spc="5" dirty="0">
                <a:solidFill>
                  <a:srgbClr val="FFFFFF"/>
                </a:solidFill>
                <a:latin typeface="TeXGyreAdventor"/>
                <a:cs typeface="TeXGyreAdventor"/>
              </a:rPr>
              <a:t>, </a:t>
            </a:r>
            <a:r>
              <a:rPr sz="1700" spc="1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𝑣</a:t>
            </a:r>
            <a:r>
              <a:rPr sz="1875" spc="15" baseline="-15555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r>
              <a:rPr sz="1700" spc="10" dirty="0">
                <a:solidFill>
                  <a:srgbClr val="FFFFFF"/>
                </a:solidFill>
                <a:latin typeface="TeXGyreAdventor"/>
                <a:cs typeface="TeXGyreAdventor"/>
              </a:rPr>
              <a:t>,…</a:t>
            </a:r>
            <a:r>
              <a:rPr sz="1700" spc="1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𝑣</a:t>
            </a:r>
            <a:r>
              <a:rPr sz="1875" spc="15" baseline="-155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𝑛</a:t>
            </a:r>
            <a:r>
              <a:rPr sz="1700" spc="10" dirty="0">
                <a:solidFill>
                  <a:srgbClr val="FFFFFF"/>
                </a:solidFill>
                <a:latin typeface="TeXGyreAdventor"/>
                <a:cs typeface="TeXGyreAdventor"/>
              </a:rPr>
              <a:t>düğüm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gerilimlerini  hesapla.</a:t>
            </a:r>
            <a:endParaRPr sz="1700">
              <a:latin typeface="TeXGyreAdventor"/>
              <a:cs typeface="TeXGyreAdventor"/>
            </a:endParaRPr>
          </a:p>
          <a:p>
            <a:pPr marL="25400" marR="17780">
              <a:lnSpc>
                <a:spcPts val="1839"/>
              </a:lnSpc>
              <a:spcBef>
                <a:spcPts val="1019"/>
              </a:spcBef>
              <a:buAutoNum type="arabicPeriod"/>
              <a:tabLst>
                <a:tab pos="264795" algn="l"/>
              </a:tabLst>
            </a:pP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Referans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düğümü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harici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tüm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düğümlere K.A.K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uygula. Dal 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akımlarını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gerilimleri cinsinden Ohm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Kanunu kullanarak  tanımla.</a:t>
            </a:r>
            <a:endParaRPr sz="1700">
              <a:latin typeface="TeXGyreAdventor"/>
              <a:cs typeface="TeXGyreAdventor"/>
            </a:endParaRPr>
          </a:p>
          <a:p>
            <a:pPr marL="25400" marR="952500">
              <a:lnSpc>
                <a:spcPts val="1839"/>
              </a:lnSpc>
              <a:spcBef>
                <a:spcPts val="990"/>
              </a:spcBef>
              <a:buAutoNum type="arabicPeriod"/>
              <a:tabLst>
                <a:tab pos="264795" algn="l"/>
              </a:tabLst>
            </a:pP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Elde edilen </a:t>
            </a:r>
            <a:r>
              <a:rPr sz="1700" spc="-10" dirty="0">
                <a:solidFill>
                  <a:srgbClr val="FFFFFF"/>
                </a:solidFill>
                <a:latin typeface="TeXGyreAdventor"/>
                <a:cs typeface="TeXGyreAdventor"/>
              </a:rPr>
              <a:t>(n-1)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bağımsız eşitlik </a:t>
            </a:r>
            <a:r>
              <a:rPr sz="1700" spc="-5" dirty="0">
                <a:solidFill>
                  <a:srgbClr val="FFFFFF"/>
                </a:solidFill>
                <a:latin typeface="TeXGyreAdventor"/>
                <a:cs typeface="TeXGyreAdventor"/>
              </a:rPr>
              <a:t>kullanılarak düğüm  gerilimleri</a:t>
            </a:r>
            <a:r>
              <a:rPr sz="17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700" dirty="0">
                <a:solidFill>
                  <a:srgbClr val="FFFFFF"/>
                </a:solidFill>
                <a:latin typeface="TeXGyreAdventor"/>
                <a:cs typeface="TeXGyreAdventor"/>
              </a:rPr>
              <a:t>çözülür.</a:t>
            </a:r>
            <a:endParaRPr sz="17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139" y="572770"/>
            <a:ext cx="8319134" cy="4881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51815" marR="30480" indent="-4572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551815" algn="l"/>
                <a:tab pos="552450" algn="l"/>
              </a:tabLst>
            </a:pPr>
            <a:r>
              <a:rPr sz="2900" dirty="0">
                <a:solidFill>
                  <a:srgbClr val="EBEBEB"/>
                </a:solidFill>
                <a:latin typeface="TeXGyreAdventor"/>
                <a:cs typeface="TeXGyreAdventor"/>
              </a:rPr>
              <a:t>Referans </a:t>
            </a:r>
            <a:r>
              <a:rPr sz="2900" spc="-5" dirty="0">
                <a:solidFill>
                  <a:srgbClr val="EBEBEB"/>
                </a:solidFill>
                <a:latin typeface="TeXGyreAdventor"/>
                <a:cs typeface="TeXGyreAdventor"/>
              </a:rPr>
              <a:t>düğümü </a:t>
            </a:r>
            <a:r>
              <a:rPr sz="2900" dirty="0">
                <a:solidFill>
                  <a:srgbClr val="EBEBEB"/>
                </a:solidFill>
                <a:latin typeface="TeXGyreAdventor"/>
                <a:cs typeface="TeXGyreAdventor"/>
              </a:rPr>
              <a:t>genelde toprak</a:t>
            </a:r>
            <a:r>
              <a:rPr sz="2900" spc="-105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2900" dirty="0">
                <a:solidFill>
                  <a:srgbClr val="EBEBEB"/>
                </a:solidFill>
                <a:latin typeface="TeXGyreAdventor"/>
                <a:cs typeface="TeXGyreAdventor"/>
              </a:rPr>
              <a:t>(ground)  </a:t>
            </a:r>
            <a:r>
              <a:rPr sz="2900" spc="-5" dirty="0">
                <a:solidFill>
                  <a:srgbClr val="EBEBEB"/>
                </a:solidFill>
                <a:latin typeface="TeXGyreAdventor"/>
                <a:cs typeface="TeXGyreAdventor"/>
              </a:rPr>
              <a:t>olarak isimlendirilir </a:t>
            </a:r>
            <a:r>
              <a:rPr sz="2900" dirty="0">
                <a:solidFill>
                  <a:srgbClr val="EBEBEB"/>
                </a:solidFill>
                <a:latin typeface="TeXGyreAdventor"/>
                <a:cs typeface="TeXGyreAdventor"/>
              </a:rPr>
              <a:t>ve </a:t>
            </a:r>
            <a:r>
              <a:rPr sz="2900" spc="-5" dirty="0">
                <a:solidFill>
                  <a:srgbClr val="EBEBEB"/>
                </a:solidFill>
                <a:latin typeface="TeXGyreAdventor"/>
                <a:cs typeface="TeXGyreAdventor"/>
              </a:rPr>
              <a:t>sıfır potansiyelli kabul  </a:t>
            </a:r>
            <a:r>
              <a:rPr sz="2900" dirty="0">
                <a:solidFill>
                  <a:srgbClr val="EBEBEB"/>
                </a:solidFill>
                <a:latin typeface="TeXGyreAdventor"/>
                <a:cs typeface="TeXGyreAdventor"/>
              </a:rPr>
              <a:t>edilir.</a:t>
            </a:r>
            <a:endParaRPr sz="2900">
              <a:latin typeface="TeXGyreAdventor"/>
              <a:cs typeface="TeXGyreAdventor"/>
            </a:endParaRPr>
          </a:p>
          <a:p>
            <a:pPr marL="101600">
              <a:lnSpc>
                <a:spcPts val="2190"/>
              </a:lnSpc>
              <a:tabLst>
                <a:tab pos="4445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Örnek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elektrik devresinde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DGY’yi</a:t>
            </a:r>
            <a:endParaRPr sz="2000">
              <a:latin typeface="TeXGyreAdventor"/>
              <a:cs typeface="TeXGyreAdventor"/>
            </a:endParaRPr>
          </a:p>
          <a:p>
            <a:pPr marL="4445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uygulayalım.</a:t>
            </a:r>
            <a:endParaRPr sz="2000">
              <a:latin typeface="TeXGyreAdventor"/>
              <a:cs typeface="TeXGyreAdventor"/>
            </a:endParaRPr>
          </a:p>
          <a:p>
            <a:pPr marL="616585" marR="4368165" indent="-515620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000"/>
              <a:buAutoNum type="arabicPeriod"/>
              <a:tabLst>
                <a:tab pos="616585" algn="l"/>
                <a:tab pos="617220" algn="l"/>
              </a:tabLst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Önce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devredeki</a:t>
            </a:r>
            <a:r>
              <a:rPr sz="2000" spc="-9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düğümleri  belirleyelim.</a:t>
            </a:r>
            <a:endParaRPr sz="2000">
              <a:latin typeface="TeXGyreAdventor"/>
              <a:cs typeface="TeXGyreAdventor"/>
            </a:endParaRPr>
          </a:p>
          <a:p>
            <a:pPr marL="616585" marR="4527550" indent="-51562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000"/>
              <a:buFont typeface="TeXGyreAdventor"/>
              <a:buAutoNum type="arabicPeriod"/>
              <a:tabLst>
                <a:tab pos="686435" algn="l"/>
                <a:tab pos="687705" algn="l"/>
              </a:tabLst>
            </a:pPr>
            <a:r>
              <a:rPr dirty="0"/>
              <a:t>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2. 0.düğüm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toprak  düğümünü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seçeceğiz.</a:t>
            </a:r>
            <a:endParaRPr sz="2000">
              <a:latin typeface="TeXGyreAdventor"/>
              <a:cs typeface="TeXGyreAdventor"/>
            </a:endParaRPr>
          </a:p>
          <a:p>
            <a:pPr marL="616585" marR="3550920" indent="-515620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000"/>
              <a:buAutoNum type="arabicPeriod"/>
              <a:tabLst>
                <a:tab pos="616585" algn="l"/>
                <a:tab pos="617220" algn="l"/>
              </a:tabLst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3.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Kalan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düğüm, 1.düğüm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r>
              <a:rPr sz="2000" spc="-1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2.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olarak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gerilimleri </a:t>
            </a:r>
            <a:r>
              <a:rPr sz="2000" spc="-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𝑣</a:t>
            </a:r>
            <a:r>
              <a:rPr sz="2175" spc="-3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1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𝑣</a:t>
            </a:r>
            <a:r>
              <a:rPr sz="2175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 </a:t>
            </a:r>
            <a:r>
              <a:rPr sz="1450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</a:t>
            </a:r>
            <a:r>
              <a:rPr sz="2000" spc="-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isimlendirilir.</a:t>
            </a:r>
            <a:endParaRPr sz="2000">
              <a:latin typeface="TeXGyreAdventor"/>
              <a:cs typeface="TeXGyreAdventor"/>
            </a:endParaRPr>
          </a:p>
          <a:p>
            <a:pPr marL="101600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düğümde KAK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uygulanır.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003291" y="1484375"/>
            <a:ext cx="4032504" cy="4079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140" y="305409"/>
            <a:ext cx="7725409" cy="40900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43535" indent="-280670">
              <a:lnSpc>
                <a:spcPct val="100000"/>
              </a:lnSpc>
              <a:spcBef>
                <a:spcPts val="1095"/>
              </a:spcBef>
              <a:buAutoNum type="arabicPeriod"/>
              <a:tabLst>
                <a:tab pos="344170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düğümde;</a:t>
            </a:r>
            <a:endParaRPr sz="2000">
              <a:latin typeface="TeXGyreAdventor"/>
              <a:cs typeface="TeXGyreAdventor"/>
            </a:endParaRPr>
          </a:p>
          <a:p>
            <a:pPr marL="63500">
              <a:lnSpc>
                <a:spcPct val="100000"/>
              </a:lnSpc>
              <a:spcBef>
                <a:spcPts val="1000"/>
              </a:spcBef>
            </a:pPr>
            <a:r>
              <a:rPr sz="2000" spc="-2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359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1 </a:t>
            </a: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=</a:t>
            </a:r>
            <a:r>
              <a:rPr sz="2000" spc="-65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spc="-14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21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-14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21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-14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21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endParaRPr sz="2175" baseline="-15325">
              <a:latin typeface="DejaVu Sans Condensed"/>
              <a:cs typeface="DejaVu Sans Condensed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50">
              <a:latin typeface="DejaVu Sans Condensed"/>
              <a:cs typeface="DejaVu Sans Condensed"/>
            </a:endParaRPr>
          </a:p>
          <a:p>
            <a:pPr marL="343535" indent="-280670">
              <a:lnSpc>
                <a:spcPct val="100000"/>
              </a:lnSpc>
              <a:buAutoNum type="arabicPeriod" startAt="2"/>
              <a:tabLst>
                <a:tab pos="344170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düğümde;</a:t>
            </a:r>
            <a:endParaRPr sz="2000">
              <a:latin typeface="TeXGyreAdventor"/>
              <a:cs typeface="TeXGyreAdventor"/>
            </a:endParaRPr>
          </a:p>
          <a:p>
            <a:pPr marL="63500">
              <a:lnSpc>
                <a:spcPct val="100000"/>
              </a:lnSpc>
              <a:spcBef>
                <a:spcPts val="994"/>
              </a:spcBef>
            </a:pPr>
            <a:r>
              <a:rPr sz="2000" spc="-21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32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 </a:t>
            </a: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+</a:t>
            </a:r>
            <a:r>
              <a:rPr sz="2000" spc="-185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spc="-1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23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r>
              <a:rPr sz="2000" spc="-155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1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23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</a:t>
            </a:r>
            <a:endParaRPr sz="2175" baseline="-15325">
              <a:latin typeface="DejaVu Sans Condensed"/>
              <a:cs typeface="DejaVu Sans Condensed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50">
              <a:latin typeface="DejaVu Sans Condensed"/>
              <a:cs typeface="DejaVu Sans Condensed"/>
            </a:endParaRPr>
          </a:p>
          <a:p>
            <a:pPr marL="63500">
              <a:lnSpc>
                <a:spcPct val="100000"/>
              </a:lnSpc>
              <a:tabLst>
                <a:tab pos="4762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Ohm kanunu kullanarak </a:t>
            </a:r>
            <a:r>
              <a:rPr sz="2000" spc="-13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20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r>
              <a:rPr sz="2000" spc="-135" dirty="0">
                <a:solidFill>
                  <a:srgbClr val="FFFFFF"/>
                </a:solidFill>
                <a:latin typeface="TeXGyreAdventor"/>
                <a:cs typeface="TeXGyreAdventor"/>
              </a:rPr>
              <a:t>, </a:t>
            </a:r>
            <a:r>
              <a:rPr sz="2000" spc="-114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17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r>
              <a:rPr sz="2000" spc="-114" dirty="0">
                <a:solidFill>
                  <a:srgbClr val="FFFFFF"/>
                </a:solidFill>
                <a:latin typeface="TeXGyreAdventor"/>
                <a:cs typeface="TeXGyreAdventor"/>
              </a:rPr>
              <a:t>,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-21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32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akımlarını</a:t>
            </a:r>
            <a:r>
              <a:rPr sz="2000" spc="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</a:t>
            </a:r>
            <a:endParaRPr sz="2000">
              <a:latin typeface="TeXGyreAdventor"/>
              <a:cs typeface="TeXGyreAdventor"/>
            </a:endParaRPr>
          </a:p>
          <a:p>
            <a:pPr marL="4064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gerilimleri cinsinden yazılması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gerek.</a:t>
            </a:r>
            <a:endParaRPr sz="2000">
              <a:latin typeface="TeXGyreAdventor"/>
              <a:cs typeface="TeXGyreAdventor"/>
            </a:endParaRPr>
          </a:p>
          <a:p>
            <a:pPr marL="406400" marR="43180" indent="-343535">
              <a:lnSpc>
                <a:spcPct val="100000"/>
              </a:lnSpc>
              <a:spcBef>
                <a:spcPts val="994"/>
              </a:spcBef>
              <a:tabLst>
                <a:tab pos="4762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işlemi yapılırken akımın yüksek gerilimden-düşük</a:t>
            </a:r>
            <a:r>
              <a:rPr sz="2000" spc="-2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gerilime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doğru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hareket ettiğini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unutulmamalı.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40284"/>
            <a:ext cx="213106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EBEBEB"/>
                </a:solidFill>
                <a:latin typeface="TeXGyreAdventor"/>
                <a:cs typeface="TeXGyreAdventor"/>
              </a:rPr>
              <a:t>ÖRNEK</a:t>
            </a:r>
            <a:endParaRPr sz="42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3240" y="1008126"/>
            <a:ext cx="806069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0" marR="43180" indent="-343535">
              <a:lnSpc>
                <a:spcPct val="100000"/>
              </a:lnSpc>
              <a:spcBef>
                <a:spcPts val="105"/>
              </a:spcBef>
              <a:tabLst>
                <a:tab pos="3683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noktası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yöntemi kullanarak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aşağıda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verilen  devredeki gerilimleri bulunuz.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Ayrıca </a:t>
            </a:r>
            <a:r>
              <a:rPr sz="2000" spc="-21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2175" spc="-32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akımını da</a:t>
            </a:r>
            <a:r>
              <a:rPr sz="2000" spc="-9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hesaplayınız.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3088" y="2781300"/>
            <a:ext cx="8103108" cy="3995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57301"/>
            <a:ext cx="7852409" cy="60515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355600" marR="5080" indent="-343535">
              <a:lnSpc>
                <a:spcPts val="2160"/>
              </a:lnSpc>
              <a:spcBef>
                <a:spcPts val="37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Önce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noktalarını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ilmekleri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tanımlayalım.</a:t>
            </a:r>
            <a:r>
              <a:rPr sz="2000" spc="-2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noktası referans noktası olarak</a:t>
            </a:r>
            <a:r>
              <a:rPr sz="2000" spc="-1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belirlenebilir.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545329"/>
            <a:ext cx="7717790" cy="115443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40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Daha sonra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 akım kaynağını bulalım. A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düğüm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noktaları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arasına bağlanan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56 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V,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2 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Ω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kaynağı, akım kaynağı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ona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paralel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iletkene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(1/R)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dönüştürerek devreyi yeniden  çizmemiz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gerekir.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3088" y="1341119"/>
            <a:ext cx="8173211" cy="2807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447366"/>
            <a:ext cx="46107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Düğüm noktaları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ifadeleri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3616666"/>
            <a:ext cx="4928870" cy="132080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0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A:</a:t>
            </a:r>
            <a:r>
              <a:rPr sz="2000" spc="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(0,5+0,5+0,1)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-(0,5)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-(0,1)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=28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B:</a:t>
            </a:r>
            <a:r>
              <a:rPr sz="2000" spc="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-(0,5)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+(0,5+0,2+1,0)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-(1,0)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=0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C: 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-(0,1) </a:t>
            </a:r>
            <a:r>
              <a:rPr sz="2000" spc="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+(1,0)</a:t>
            </a:r>
            <a:r>
              <a:rPr sz="2000" spc="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</a:t>
            </a:r>
            <a:r>
              <a:rPr sz="2000" spc="25" dirty="0">
                <a:solidFill>
                  <a:srgbClr val="FFFFFF"/>
                </a:solidFill>
                <a:latin typeface="TeXGyreAdventor"/>
                <a:cs typeface="TeXGyreAdventor"/>
              </a:rPr>
              <a:t>+(0,1+1,0+0,25)</a:t>
            </a:r>
            <a:r>
              <a:rPr sz="2000" spc="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3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</a:t>
            </a:r>
            <a:r>
              <a:rPr sz="2000" spc="25" dirty="0">
                <a:solidFill>
                  <a:srgbClr val="FFFFFF"/>
                </a:solidFill>
                <a:latin typeface="TeXGyreAdventor"/>
                <a:cs typeface="TeXGyreAdventor"/>
              </a:rPr>
              <a:t>=-2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9495" y="260604"/>
            <a:ext cx="7848600" cy="2663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449935"/>
            <a:ext cx="3063240" cy="39630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5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A:</a:t>
            </a:r>
            <a:r>
              <a:rPr sz="20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1,1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-0,5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-0,1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=28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B: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-0,5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+1,7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-0,1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=0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C: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0,1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-1,0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+1,35</a:t>
            </a:r>
            <a:r>
              <a:rPr sz="20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6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=-2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</a:pPr>
            <a:r>
              <a:rPr sz="2000" spc="7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104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 </a:t>
            </a: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= </a:t>
            </a:r>
            <a:r>
              <a:rPr sz="2000" spc="-40" dirty="0">
                <a:solidFill>
                  <a:srgbClr val="FFFFFF"/>
                </a:solidFill>
                <a:latin typeface="DejaVu Sans Condensed"/>
                <a:cs typeface="DejaVu Sans Condensed"/>
              </a:rPr>
              <a:t>36</a:t>
            </a:r>
            <a:r>
              <a:rPr sz="2000" spc="-50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DejaVu Sans Condensed"/>
                <a:cs typeface="DejaVu Sans Condensed"/>
              </a:rPr>
              <a:t>V</a:t>
            </a:r>
            <a:endParaRPr sz="2000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</a:pPr>
            <a:r>
              <a:rPr sz="2000" spc="13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195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𝐵 </a:t>
            </a: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= </a:t>
            </a:r>
            <a:r>
              <a:rPr sz="2000" spc="-40" dirty="0">
                <a:solidFill>
                  <a:srgbClr val="FFFFFF"/>
                </a:solidFill>
                <a:latin typeface="DejaVu Sans Condensed"/>
                <a:cs typeface="DejaVu Sans Condensed"/>
              </a:rPr>
              <a:t>20</a:t>
            </a:r>
            <a:r>
              <a:rPr sz="2000" spc="-75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DejaVu Sans Condensed"/>
                <a:cs typeface="DejaVu Sans Condensed"/>
              </a:rPr>
              <a:t>V</a:t>
            </a:r>
            <a:endParaRPr sz="2000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</a:pPr>
            <a:r>
              <a:rPr sz="2000" spc="8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120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𝐶 </a:t>
            </a: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= </a:t>
            </a:r>
            <a:r>
              <a:rPr sz="2000" spc="-40" dirty="0">
                <a:solidFill>
                  <a:srgbClr val="FFFFFF"/>
                </a:solidFill>
                <a:latin typeface="DejaVu Sans Condensed"/>
                <a:cs typeface="DejaVu Sans Condensed"/>
              </a:rPr>
              <a:t>16</a:t>
            </a:r>
            <a:r>
              <a:rPr sz="2000" spc="-10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DejaVu Sans Condensed"/>
                <a:cs typeface="DejaVu Sans Condensed"/>
              </a:rPr>
              <a:t>V</a:t>
            </a:r>
            <a:endParaRPr sz="2000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56A-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TeXGyreAdventor"/>
                <a:cs typeface="TeXGyreAdventor"/>
              </a:rPr>
              <a:t>2</a:t>
            </a:r>
            <a:r>
              <a:rPr sz="2000" spc="-3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44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</a:t>
            </a:r>
            <a:r>
              <a:rPr sz="2000" spc="-3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3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𝐸</a:t>
            </a:r>
            <a:r>
              <a:rPr sz="2175" spc="-44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𝐴</a:t>
            </a:r>
            <a:endParaRPr sz="2175" baseline="-15325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56-36 =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2</a:t>
            </a:r>
            <a:r>
              <a:rPr sz="2000" spc="-14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217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</a:t>
            </a:r>
            <a:endParaRPr sz="2175" baseline="-15325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</a:pP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20=2</a:t>
            </a:r>
            <a:r>
              <a:rPr sz="2000" spc="-7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104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</a:t>
            </a:r>
            <a:endParaRPr sz="2175" baseline="-15325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-11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𝐼</a:t>
            </a:r>
            <a:r>
              <a:rPr sz="2175" spc="-165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</a:t>
            </a:r>
            <a:r>
              <a:rPr sz="2000" spc="-11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10</a:t>
            </a:r>
            <a:r>
              <a:rPr sz="2000" spc="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  <a:latin typeface="TeXGyreAdventor"/>
                <a:cs typeface="TeXGyreAdventor"/>
              </a:rPr>
              <a:t>KAYNAKÇA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294120" cy="1372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http://ehm.kocaeli.edu.tr/web/files/176_Ders-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4.pdf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http://www.huseyinsari.net.tr/dersnotlari-fzm207-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3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bolum2.pdf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208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DejaVu Sans Condensed</vt:lpstr>
      <vt:lpstr>TeXGyreAdventor</vt:lpstr>
      <vt:lpstr>Wingdings 3</vt:lpstr>
      <vt:lpstr>Dilim</vt:lpstr>
      <vt:lpstr>PowerPoint Sunusu</vt:lpstr>
      <vt:lpstr>DÜĞÜM GERİLİMLERİ  YÖNTEMİ (DGY)</vt:lpstr>
      <vt:lpstr>PowerPoint Sunusu</vt:lpstr>
      <vt:lpstr>PowerPoint Sunusu</vt:lpstr>
      <vt:lpstr>ÖRNEK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DÜĞÜM GERİLİMLERİ YÖNTEMİ (DGY)</dc:title>
  <dc:creator>HP</dc:creator>
  <cp:lastModifiedBy>Windows Kullanıcısı</cp:lastModifiedBy>
  <cp:revision>2</cp:revision>
  <dcterms:created xsi:type="dcterms:W3CDTF">2020-01-24T12:17:37Z</dcterms:created>
  <dcterms:modified xsi:type="dcterms:W3CDTF">2020-01-28T19:00:02Z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