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256" r:id="rId2"/>
    <p:sldId id="266" r:id="rId3"/>
    <p:sldId id="267" r:id="rId4"/>
    <p:sldId id="268" r:id="rId5"/>
    <p:sldId id="270" r:id="rId6"/>
    <p:sldId id="272" r:id="rId7"/>
    <p:sldId id="265"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8" d="100"/>
          <a:sy n="88" d="100"/>
        </p:scale>
        <p:origin x="49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EA56F85-F7CB-4827-8195-499BE9593B63}" type="datetimeFigureOut">
              <a:rPr lang="tr-TR" smtClean="0"/>
              <a:t>1.05.2019</a:t>
            </a:fld>
            <a:endParaRPr lang="tr-TR"/>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E6172DA-0131-443B-98BC-476B5A974148}" type="slidenum">
              <a:rPr lang="tr-TR" smtClean="0"/>
              <a:t>‹#›</a:t>
            </a:fld>
            <a:endParaRPr lang="tr-TR"/>
          </a:p>
        </p:txBody>
      </p:sp>
    </p:spTree>
    <p:extLst>
      <p:ext uri="{BB962C8B-B14F-4D97-AF65-F5344CB8AC3E}">
        <p14:creationId xmlns:p14="http://schemas.microsoft.com/office/powerpoint/2010/main" val="12608029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762D71-F3D5-4F1B-B9EC-C65E6EB4EFFC}" type="datetimeFigureOut">
              <a:rPr lang="tr-TR" smtClean="0"/>
              <a:t>1.05.2019</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71E20E-082F-40E1-A456-6CA86F7A8EE9}" type="slidenum">
              <a:rPr lang="tr-TR" smtClean="0"/>
              <a:t>‹#›</a:t>
            </a:fld>
            <a:endParaRPr lang="tr-TR"/>
          </a:p>
        </p:txBody>
      </p:sp>
    </p:spTree>
    <p:extLst>
      <p:ext uri="{BB962C8B-B14F-4D97-AF65-F5344CB8AC3E}">
        <p14:creationId xmlns:p14="http://schemas.microsoft.com/office/powerpoint/2010/main" val="25661954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aşlık Slaydı">
    <p:spTree>
      <p:nvGrpSpPr>
        <p:cNvPr id="1" name=""/>
        <p:cNvGrpSpPr/>
        <p:nvPr/>
      </p:nvGrpSpPr>
      <p:grpSpPr>
        <a:xfrm>
          <a:off x="0" y="0"/>
          <a:ext cx="0" cy="0"/>
          <a:chOff x="0" y="0"/>
          <a:chExt cx="0" cy="0"/>
        </a:xfrm>
      </p:grpSpPr>
      <p:sp>
        <p:nvSpPr>
          <p:cNvPr id="7" name="Unvan 1"/>
          <p:cNvSpPr txBox="1">
            <a:spLocks/>
          </p:cNvSpPr>
          <p:nvPr userDrawn="1"/>
        </p:nvSpPr>
        <p:spPr>
          <a:xfrm rot="19943020">
            <a:off x="-241085" y="2704036"/>
            <a:ext cx="13088960" cy="1376998"/>
          </a:xfrm>
          <a:prstGeom prst="rect">
            <a:avLst/>
          </a:prstGeom>
          <a:noFill/>
          <a:ln>
            <a:noFill/>
          </a:ln>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tr-TR" sz="8800" b="0" cap="none"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b="0" cap="none"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7227335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4204432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3593612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230450271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320132541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415459507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1368132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161894834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1342681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1471083821"/>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1910938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6E5D39-106A-4E4F-A1C0-1B1EA557D354}" type="slidenum">
              <a:rPr lang="tr-TR" smtClean="0"/>
              <a:t>‹#›</a:t>
            </a:fld>
            <a:endParaRPr lang="tr-TR"/>
          </a:p>
        </p:txBody>
      </p:sp>
    </p:spTree>
    <p:extLst>
      <p:ext uri="{BB962C8B-B14F-4D97-AF65-F5344CB8AC3E}">
        <p14:creationId xmlns:p14="http://schemas.microsoft.com/office/powerpoint/2010/main" val="19458654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Resim 6"/>
          <p:cNvPicPr>
            <a:picLocks noChangeAspect="1"/>
          </p:cNvPicPr>
          <p:nvPr/>
        </p:nvPicPr>
        <p:blipFill>
          <a:blip r:embed="rId2"/>
          <a:stretch>
            <a:fillRect/>
          </a:stretch>
        </p:blipFill>
        <p:spPr>
          <a:xfrm>
            <a:off x="2899524" y="1453557"/>
            <a:ext cx="7458075" cy="4171950"/>
          </a:xfrm>
          <a:prstGeom prst="rect">
            <a:avLst/>
          </a:prstGeom>
        </p:spPr>
      </p:pic>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88800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1018902" y="1901208"/>
            <a:ext cx="9527177" cy="3970318"/>
          </a:xfrm>
          <a:prstGeom prst="rect">
            <a:avLst/>
          </a:prstGeom>
        </p:spPr>
        <p:txBody>
          <a:bodyPr wrap="square">
            <a:spAutoFit/>
          </a:bodyPr>
          <a:lstStyle/>
          <a:p>
            <a:pPr algn="ctr"/>
            <a:r>
              <a:rPr lang="tr-TR" sz="2800" dirty="0">
                <a:latin typeface="Times New Roman" panose="02020603050405020304" pitchFamily="18" charset="0"/>
                <a:ea typeface="Calibri" panose="020F0502020204030204" pitchFamily="34" charset="0"/>
              </a:rPr>
              <a:t>Turizm ve çevre ortak bir ilişkiyi simgeleyen kavramlardır. Çevre bir turizm kaynağı olma özelliğini taşırken turizmin en önemli etkileri de çevre olmaktır. Bu ilişkilerin yaşamsal nitelikte olduğu turizmin var olması için çevrenin yaşaması gerektiği ortadadır. Turizm bir yandan turizm verilerini yoğun bir şekilde kullanan bir yandan da korumak zorunda olan bir endüstridir. Özellikle doğal ve ekolojik veriler için yargı daha da önem taşımaktadır. Çünkü turizm faaliyeti toplumsal verilerden çok doğal verilere gereksinim duymaktadır.</a:t>
            </a:r>
            <a:endParaRPr lang="tr-TR" sz="2800" dirty="0"/>
          </a:p>
        </p:txBody>
      </p:sp>
    </p:spTree>
    <p:extLst>
      <p:ext uri="{BB962C8B-B14F-4D97-AF65-F5344CB8AC3E}">
        <p14:creationId xmlns:p14="http://schemas.microsoft.com/office/powerpoint/2010/main" val="26487127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170154" y="2001969"/>
            <a:ext cx="11464498" cy="3681008"/>
          </a:xfrm>
          <a:prstGeom prst="rect">
            <a:avLst/>
          </a:prstGeom>
        </p:spPr>
        <p:txBody>
          <a:bodyPr wrap="square">
            <a:spAutoFit/>
          </a:bodyPr>
          <a:lstStyle/>
          <a:p>
            <a:pPr algn="ctr">
              <a:lnSpc>
                <a:spcPct val="105000"/>
              </a:lnSpc>
              <a:spcAft>
                <a:spcPts val="800"/>
              </a:spcAft>
            </a:pPr>
            <a:r>
              <a:rPr lang="tr-TR" sz="2800" dirty="0">
                <a:latin typeface="Times New Roman" panose="02020603050405020304" pitchFamily="18" charset="0"/>
                <a:ea typeface="Calibri" panose="020F0502020204030204" pitchFamily="34" charset="0"/>
                <a:cs typeface="Times New Roman" panose="02020603050405020304" pitchFamily="18" charset="0"/>
              </a:rPr>
              <a:t>Turizm ve çevre arasında 3 önemli unsur bulunmaktadır. Bunlar</a:t>
            </a:r>
            <a:r>
              <a:rPr lang="tr-TR" sz="2800" dirty="0" smtClean="0">
                <a:latin typeface="Times New Roman" panose="02020603050405020304" pitchFamily="18" charset="0"/>
                <a:ea typeface="Calibri" panose="020F0502020204030204" pitchFamily="34" charset="0"/>
                <a:cs typeface="Times New Roman" panose="02020603050405020304" pitchFamily="18" charset="0"/>
              </a:rPr>
              <a:t>:</a:t>
            </a:r>
          </a:p>
          <a:p>
            <a:pPr algn="ctr">
              <a:lnSpc>
                <a:spcPct val="105000"/>
              </a:lnSpc>
              <a:spcAft>
                <a:spcPts val="800"/>
              </a:spcAft>
            </a:pPr>
            <a:endParaRPr lang="tr-TR" sz="2400" dirty="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5000"/>
              </a:lnSpc>
              <a:spcAft>
                <a:spcPts val="800"/>
              </a:spcAft>
            </a:pPr>
            <a:r>
              <a:rPr lang="tr-TR" sz="2800" dirty="0">
                <a:latin typeface="Times New Roman" panose="02020603050405020304" pitchFamily="18" charset="0"/>
                <a:ea typeface="Calibri" panose="020F0502020204030204" pitchFamily="34" charset="0"/>
                <a:cs typeface="Times New Roman" panose="02020603050405020304" pitchFamily="18" charset="0"/>
              </a:rPr>
              <a:t>1)Fiziksel çevrenin birçok unsuru turistler için çekim kaynağıdır</a:t>
            </a:r>
            <a:r>
              <a:rPr lang="tr-TR" sz="2800" dirty="0" smtClean="0">
                <a:latin typeface="Times New Roman" panose="02020603050405020304" pitchFamily="18" charset="0"/>
                <a:ea typeface="Calibri" panose="020F0502020204030204" pitchFamily="34" charset="0"/>
                <a:cs typeface="Times New Roman" panose="02020603050405020304" pitchFamily="18" charset="0"/>
              </a:rPr>
              <a:t>.</a:t>
            </a:r>
          </a:p>
          <a:p>
            <a:pPr algn="ctr">
              <a:lnSpc>
                <a:spcPct val="105000"/>
              </a:lnSpc>
              <a:spcAft>
                <a:spcPts val="800"/>
              </a:spcAft>
            </a:pPr>
            <a:endParaRPr lang="tr-TR" sz="2400" dirty="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5000"/>
              </a:lnSpc>
              <a:spcAft>
                <a:spcPts val="800"/>
              </a:spcAft>
            </a:pPr>
            <a:r>
              <a:rPr lang="tr-TR" sz="2800" dirty="0">
                <a:latin typeface="Times New Roman" panose="02020603050405020304" pitchFamily="18" charset="0"/>
                <a:ea typeface="Calibri" panose="020F0502020204030204" pitchFamily="34" charset="0"/>
                <a:cs typeface="Times New Roman" panose="02020603050405020304" pitchFamily="18" charset="0"/>
              </a:rPr>
              <a:t>2)Turizm tesisleri ve alt yapısı çevrenin bir yönünü teşkil eder</a:t>
            </a:r>
            <a:r>
              <a:rPr lang="tr-TR" sz="2800" dirty="0" smtClean="0">
                <a:latin typeface="Times New Roman" panose="02020603050405020304" pitchFamily="18" charset="0"/>
                <a:ea typeface="Calibri" panose="020F0502020204030204" pitchFamily="34" charset="0"/>
                <a:cs typeface="Times New Roman" panose="02020603050405020304" pitchFamily="18" charset="0"/>
              </a:rPr>
              <a:t>.</a:t>
            </a:r>
          </a:p>
          <a:p>
            <a:pPr algn="ctr">
              <a:lnSpc>
                <a:spcPct val="105000"/>
              </a:lnSpc>
              <a:spcAft>
                <a:spcPts val="800"/>
              </a:spcAft>
            </a:pPr>
            <a:endParaRPr lang="tr-TR" sz="2400" dirty="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5000"/>
              </a:lnSpc>
              <a:spcAft>
                <a:spcPts val="800"/>
              </a:spcAft>
            </a:pPr>
            <a:r>
              <a:rPr lang="tr-TR" sz="2800" dirty="0">
                <a:latin typeface="Times New Roman" panose="02020603050405020304" pitchFamily="18" charset="0"/>
                <a:ea typeface="Calibri" panose="020F0502020204030204" pitchFamily="34" charset="0"/>
                <a:cs typeface="Times New Roman" panose="02020603050405020304" pitchFamily="18" charset="0"/>
              </a:rPr>
              <a:t>3)Turizmin gelişmesi ve bir alanın çevresel kullanımı çevresel etkiler yaratır.</a:t>
            </a:r>
            <a:endParaRPr lang="tr-TR"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697438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2011679" y="2655712"/>
            <a:ext cx="8577943" cy="2354491"/>
          </a:xfrm>
          <a:prstGeom prst="rect">
            <a:avLst/>
          </a:prstGeom>
        </p:spPr>
        <p:txBody>
          <a:bodyPr wrap="square">
            <a:spAutoFit/>
          </a:bodyPr>
          <a:lstStyle/>
          <a:p>
            <a:pPr algn="just">
              <a:lnSpc>
                <a:spcPct val="105000"/>
              </a:lnSpc>
              <a:spcAft>
                <a:spcPts val="800"/>
              </a:spcAft>
            </a:pPr>
            <a:r>
              <a:rPr lang="tr-TR" sz="2800" dirty="0">
                <a:latin typeface="Times New Roman" panose="02020603050405020304" pitchFamily="18" charset="0"/>
                <a:ea typeface="Calibri" panose="020F0502020204030204" pitchFamily="34" charset="0"/>
                <a:cs typeface="Times New Roman" panose="02020603050405020304" pitchFamily="18" charset="0"/>
              </a:rPr>
              <a:t>Turizmin çevresel etkilerinin değerlendirilmesi ve anlaşılması sektörün sağlıklı gelişmesi açısından oldukça önemlidir. Kaynak kullanımında temel olumsuzlukların ve çevresel etkilerin önlenebilmesi için yaşam tarzında ve sisteminde temel değişiklikler yapılması gerekmektedir.</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97549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1506582" y="2160256"/>
            <a:ext cx="8891451" cy="2986074"/>
          </a:xfrm>
          <a:prstGeom prst="rect">
            <a:avLst/>
          </a:prstGeom>
        </p:spPr>
        <p:txBody>
          <a:bodyPr wrap="square">
            <a:spAutoFit/>
          </a:bodyPr>
          <a:lstStyle/>
          <a:p>
            <a:pPr algn="ctr">
              <a:lnSpc>
                <a:spcPct val="105000"/>
              </a:lnSpc>
              <a:spcAft>
                <a:spcPts val="800"/>
              </a:spcAft>
            </a:pPr>
            <a:r>
              <a:rPr lang="tr-TR" sz="2000" dirty="0">
                <a:latin typeface="Times New Roman" panose="02020603050405020304" pitchFamily="18" charset="0"/>
                <a:ea typeface="Calibri" panose="020F0502020204030204" pitchFamily="34" charset="0"/>
                <a:cs typeface="Times New Roman" panose="02020603050405020304" pitchFamily="18" charset="0"/>
              </a:rPr>
              <a:t>Turizm ve rekreasyon faaliyetleri aynı zamanda biyolojik çeşitliliği tehdit eder. Eko turizm gibi ekolojik olarak sürdürülebilir. Aktiviteleri bile dikkatli bir şekilde yönetilmezlerse olumsuz çevresel etki bırakmaları olasıdır. İyi yönetilmeyen bir turizm faaliyeti doğal çevrenin tahribi, manzaranın bayağılaşması, hava, su, toprak kirlenmesi gibi kamu sağlığını tehdit edici şekilde olumsuz etkiler yaratabilir. Yaşanılan doğal çevreyi bugün ve gelecekte çekici kılabilen turistik yöreler bir yönden beşeri yapısını, diğer yandan turistik tesislerini, doğal peyzaj ile birlikte mimari yapı özellikleriyle dengeli bir şekilde bir araya getirdiklerinde turizmin ekonomik yanlarından daha fazla pay alabileceklerdir.</a:t>
            </a:r>
            <a:endParaRPr lang="tr-TR"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16228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1602377" y="2335272"/>
            <a:ext cx="8647611" cy="3177088"/>
          </a:xfrm>
          <a:prstGeom prst="rect">
            <a:avLst/>
          </a:prstGeom>
        </p:spPr>
        <p:txBody>
          <a:bodyPr wrap="square">
            <a:spAutoFit/>
          </a:bodyPr>
          <a:lstStyle/>
          <a:p>
            <a:pPr algn="ctr">
              <a:lnSpc>
                <a:spcPct val="105000"/>
              </a:lnSpc>
              <a:spcAft>
                <a:spcPts val="800"/>
              </a:spcAft>
            </a:pPr>
            <a:r>
              <a:rPr lang="tr-TR" sz="2400" dirty="0">
                <a:latin typeface="Times New Roman" panose="02020603050405020304" pitchFamily="18" charset="0"/>
                <a:ea typeface="Calibri" panose="020F0502020204030204" pitchFamily="34" charset="0"/>
                <a:cs typeface="Times New Roman" panose="02020603050405020304" pitchFamily="18" charset="0"/>
              </a:rPr>
              <a:t>Turizm ve çevre arasındaki ilişkiler çevrenin turizmin yaratıcı elemanlarını oluşturduğu bununla birlikte turizmin çevrenin tahrip edici bir elemanı olduğunu da göstermektedir. Bunun yanı sıra turizm çevrenin koruyucu bir vasıtasını da oluşturmaktadır. Bu durum turizm ve çevre ilişkilerinde bir çelişkinin varlığını ortaya koymakla birlikte aynı olayın tamamlayıcı özelliğinden kaynaklanan turizmin iyi organize edilmesiyle çevreyi koruyucu fonksiyonlara da etkinlik kazandırmaktadır.</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731126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5" name="Dikdörtgen 4"/>
          <p:cNvSpPr/>
          <p:nvPr/>
        </p:nvSpPr>
        <p:spPr>
          <a:xfrm>
            <a:off x="858799" y="1872192"/>
            <a:ext cx="1970989" cy="461665"/>
          </a:xfrm>
          <a:prstGeom prst="rect">
            <a:avLst/>
          </a:prstGeom>
        </p:spPr>
        <p:txBody>
          <a:bodyPr wrap="none">
            <a:spAutoFit/>
          </a:bodyPr>
          <a:lstStyle/>
          <a:p>
            <a:r>
              <a:rPr lang="tr-TR" sz="2400" b="1" dirty="0" smtClean="0">
                <a:latin typeface="Times New Roman" panose="02020603050405020304" pitchFamily="18" charset="0"/>
              </a:rPr>
              <a:t>KAYNAKÇA</a:t>
            </a:r>
            <a:endParaRPr lang="tr-TR" sz="2400" dirty="0"/>
          </a:p>
        </p:txBody>
      </p:sp>
      <p:sp>
        <p:nvSpPr>
          <p:cNvPr id="4" name="Dikdörtgen 3"/>
          <p:cNvSpPr/>
          <p:nvPr/>
        </p:nvSpPr>
        <p:spPr>
          <a:xfrm>
            <a:off x="522515" y="3217922"/>
            <a:ext cx="9953896" cy="1892826"/>
          </a:xfrm>
          <a:prstGeom prst="rect">
            <a:avLst/>
          </a:prstGeom>
        </p:spPr>
        <p:txBody>
          <a:bodyPr wrap="square">
            <a:spAutoFit/>
          </a:bodyPr>
          <a:lstStyle/>
          <a:p>
            <a:pPr marL="274320" indent="-182880" algn="just">
              <a:spcBef>
                <a:spcPts val="100"/>
              </a:spcBef>
              <a:spcAft>
                <a:spcPts val="100"/>
              </a:spcAft>
            </a:pPr>
            <a:r>
              <a:rPr lang="tr-TR" sz="2800" dirty="0" err="1">
                <a:latin typeface="Times New Roman" panose="02020603050405020304" pitchFamily="18" charset="0"/>
                <a:ea typeface="Times New Roman" panose="02020603050405020304" pitchFamily="18" charset="0"/>
                <a:cs typeface="Times New Roman" panose="02020603050405020304" pitchFamily="18" charset="0"/>
              </a:rPr>
              <a:t>Nüzhet</a:t>
            </a:r>
            <a:r>
              <a:rPr lang="tr-TR" sz="2800" dirty="0">
                <a:latin typeface="Times New Roman" panose="02020603050405020304" pitchFamily="18" charset="0"/>
                <a:ea typeface="Times New Roman" panose="02020603050405020304" pitchFamily="18" charset="0"/>
                <a:cs typeface="Times New Roman" panose="02020603050405020304" pitchFamily="18" charset="0"/>
              </a:rPr>
              <a:t> Kahraman-Oğuz Türkay- Turizm Ve Çevre</a:t>
            </a:r>
          </a:p>
          <a:p>
            <a:pPr marL="274320" indent="-182880" algn="just">
              <a:spcBef>
                <a:spcPts val="100"/>
              </a:spcBef>
              <a:spcAft>
                <a:spcPts val="100"/>
              </a:spcAft>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Cengiz Demir-Aydın Çevirgen-Turizm ve Çevre Yönetimi</a:t>
            </a:r>
          </a:p>
          <a:p>
            <a:pPr marL="274320" indent="-182880" algn="just">
              <a:spcBef>
                <a:spcPts val="100"/>
              </a:spcBef>
              <a:spcAft>
                <a:spcPts val="100"/>
              </a:spcAft>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Cengiz Demir-Aydın Çevirgen-Eko Turizm Yönetimi</a:t>
            </a:r>
          </a:p>
          <a:p>
            <a:pPr marL="274320" indent="-182880" algn="just">
              <a:spcBef>
                <a:spcPts val="100"/>
              </a:spcBef>
              <a:spcAft>
                <a:spcPts val="100"/>
              </a:spcAft>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Muammer Tuna- Turizm, Çevre ve Toplum</a:t>
            </a:r>
          </a:p>
        </p:txBody>
      </p:sp>
    </p:spTree>
    <p:extLst>
      <p:ext uri="{BB962C8B-B14F-4D97-AF65-F5344CB8AC3E}">
        <p14:creationId xmlns:p14="http://schemas.microsoft.com/office/powerpoint/2010/main" val="170168297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TotalTime>
  <Words>358</Words>
  <Application>Microsoft Office PowerPoint</Application>
  <PresentationFormat>Geniş ekran</PresentationFormat>
  <Paragraphs>23</Paragraphs>
  <Slides>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7</vt:i4>
      </vt:variant>
    </vt:vector>
  </HeadingPairs>
  <TitlesOfParts>
    <vt:vector size="12" baseType="lpstr">
      <vt:lpstr>Arial</vt:lpstr>
      <vt:lpstr>Calibri</vt:lpstr>
      <vt:lpstr>Calibri Light</vt:lpstr>
      <vt:lpstr>Times New Roman</vt:lpstr>
      <vt:lpstr>Office Teması</vt:lpstr>
      <vt:lpstr>Turizm ve Çevre</vt:lpstr>
      <vt:lpstr>Turizm ve Çevre</vt:lpstr>
      <vt:lpstr>Turizm ve Çevre</vt:lpstr>
      <vt:lpstr>Turizm ve Çevre</vt:lpstr>
      <vt:lpstr>Turizm ve Çevre</vt:lpstr>
      <vt:lpstr>Turizm ve Çevre</vt:lpstr>
      <vt:lpstr>Turizm ve Çevre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ve Çevre</dc:title>
  <dc:creator>Fuat Atasoy</dc:creator>
  <cp:lastModifiedBy>Fuat Atasoy</cp:lastModifiedBy>
  <cp:revision>15</cp:revision>
  <dcterms:created xsi:type="dcterms:W3CDTF">2019-05-01T09:15:26Z</dcterms:created>
  <dcterms:modified xsi:type="dcterms:W3CDTF">2019-05-01T11:18:05Z</dcterms:modified>
</cp:coreProperties>
</file>