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99F4C9-BD1D-4CD2-8466-6359303711F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ECA66B-E7E3-4953-89A3-42DF691FAC3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99F4C9-BD1D-4CD2-8466-6359303711F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ECA66B-E7E3-4953-89A3-42DF691FAC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99F4C9-BD1D-4CD2-8466-6359303711F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ECA66B-E7E3-4953-89A3-42DF691FAC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99F4C9-BD1D-4CD2-8466-6359303711F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ECA66B-E7E3-4953-89A3-42DF691FAC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99F4C9-BD1D-4CD2-8466-6359303711F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ECA66B-E7E3-4953-89A3-42DF691FAC3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99F4C9-BD1D-4CD2-8466-6359303711F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ECA66B-E7E3-4953-89A3-42DF691FAC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99F4C9-BD1D-4CD2-8466-6359303711F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ECA66B-E7E3-4953-89A3-42DF691FAC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99F4C9-BD1D-4CD2-8466-6359303711F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ECA66B-E7E3-4953-89A3-42DF691FAC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99F4C9-BD1D-4CD2-8466-6359303711F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ECA66B-E7E3-4953-89A3-42DF691FAC3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99F4C9-BD1D-4CD2-8466-6359303711F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ECA66B-E7E3-4953-89A3-42DF691FAC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99F4C9-BD1D-4CD2-8466-6359303711F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ECA66B-E7E3-4953-89A3-42DF691FAC3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B99F4C9-BD1D-4CD2-8466-6359303711F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9ECA66B-E7E3-4953-89A3-42DF691FAC3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ctrTitle"/>
          </p:nvPr>
        </p:nvSpPr>
        <p:spPr>
          <a:xfrm>
            <a:off x="1331640" y="1052736"/>
            <a:ext cx="7406640" cy="504056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İSP 221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err="1" smtClean="0"/>
              <a:t>Ortograf</a:t>
            </a:r>
            <a:r>
              <a:rPr lang="es-ES_tradnl" b="1" dirty="0" smtClean="0"/>
              <a:t>ía y Fonética</a:t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>						</a:t>
            </a:r>
            <a:r>
              <a:rPr lang="es-ES_tradnl" dirty="0" smtClean="0"/>
              <a:t>Clase 4</a:t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03648" y="1124744"/>
            <a:ext cx="7498080" cy="4680520"/>
          </a:xfrm>
        </p:spPr>
        <p:txBody>
          <a:bodyPr/>
          <a:lstStyle/>
          <a:p>
            <a:pPr marL="596646" indent="-514350">
              <a:buFont typeface="+mj-lt"/>
              <a:buAutoNum type="arabicPeriod" startAt="5"/>
            </a:pPr>
            <a:r>
              <a:rPr lang="es-ES_tradnl" dirty="0" smtClean="0"/>
              <a:t>No se fue ni aun cuando el tiempo era de locos.</a:t>
            </a:r>
          </a:p>
          <a:p>
            <a:pPr marL="596646" indent="-514350">
              <a:buFont typeface="+mj-lt"/>
              <a:buAutoNum type="arabicPeriod" startAt="5"/>
            </a:pPr>
            <a:r>
              <a:rPr lang="es-ES_tradnl" dirty="0" smtClean="0"/>
              <a:t>- Mira, este es mas grande aun.</a:t>
            </a:r>
          </a:p>
          <a:p>
            <a:pPr marL="596646" indent="-514350">
              <a:buFont typeface="+mj-lt"/>
              <a:buAutoNum type="arabicPeriod" startAt="5"/>
            </a:pPr>
            <a:r>
              <a:rPr lang="es-ES_tradnl" dirty="0" smtClean="0"/>
              <a:t>- Lo se, aun no domino las reglas mas aun asi lo sigo intentando. </a:t>
            </a:r>
            <a:endParaRPr lang="tr-TR" dirty="0" smtClean="0"/>
          </a:p>
          <a:p>
            <a:pPr marL="596646" indent="-514350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Repaso. Divide en sílabas e identifica la sílaba tónica.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03648" y="1708448"/>
            <a:ext cx="7498080" cy="4960912"/>
          </a:xfrm>
        </p:spPr>
        <p:txBody>
          <a:bodyPr>
            <a:normAutofit fontScale="92500" lnSpcReduction="10000"/>
          </a:bodyPr>
          <a:lstStyle/>
          <a:p>
            <a:r>
              <a:rPr lang="es-ES_tradnl" dirty="0" smtClean="0"/>
              <a:t> misterioso</a:t>
            </a:r>
          </a:p>
          <a:p>
            <a:r>
              <a:rPr lang="es-ES_tradnl" dirty="0" smtClean="0"/>
              <a:t> cuentista</a:t>
            </a:r>
          </a:p>
          <a:p>
            <a:r>
              <a:rPr lang="es-ES_tradnl" dirty="0" smtClean="0"/>
              <a:t> camión</a:t>
            </a:r>
          </a:p>
          <a:p>
            <a:r>
              <a:rPr lang="es-ES_tradnl" dirty="0" smtClean="0"/>
              <a:t> oasis</a:t>
            </a:r>
          </a:p>
          <a:p>
            <a:r>
              <a:rPr lang="es-ES_tradnl" dirty="0" smtClean="0"/>
              <a:t> concentrado</a:t>
            </a:r>
          </a:p>
          <a:p>
            <a:r>
              <a:rPr lang="es-ES_tradnl" dirty="0" smtClean="0"/>
              <a:t> bolígrafo</a:t>
            </a:r>
          </a:p>
          <a:p>
            <a:r>
              <a:rPr lang="es-ES_tradnl" dirty="0" smtClean="0"/>
              <a:t> siempre</a:t>
            </a:r>
          </a:p>
          <a:p>
            <a:r>
              <a:rPr lang="es-ES_tradnl" dirty="0" smtClean="0"/>
              <a:t> requesón</a:t>
            </a:r>
          </a:p>
          <a:p>
            <a:r>
              <a:rPr lang="es-ES_tradnl" dirty="0" smtClean="0"/>
              <a:t> carrera</a:t>
            </a:r>
          </a:p>
          <a:p>
            <a:r>
              <a:rPr lang="es-ES_tradnl" dirty="0" smtClean="0"/>
              <a:t> correos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620688"/>
            <a:ext cx="7498080" cy="5976664"/>
          </a:xfrm>
        </p:spPr>
        <p:txBody>
          <a:bodyPr>
            <a:normAutofit fontScale="92500" lnSpcReduction="10000"/>
          </a:bodyPr>
          <a:lstStyle/>
          <a:p>
            <a:r>
              <a:rPr lang="es-ES_tradnl" dirty="0" smtClean="0"/>
              <a:t> zapatilla</a:t>
            </a:r>
          </a:p>
          <a:p>
            <a:r>
              <a:rPr lang="es-ES_tradnl" dirty="0" smtClean="0"/>
              <a:t> aeropuerto</a:t>
            </a:r>
          </a:p>
          <a:p>
            <a:r>
              <a:rPr lang="es-ES_tradnl" dirty="0" smtClean="0"/>
              <a:t> ordenador</a:t>
            </a:r>
          </a:p>
          <a:p>
            <a:r>
              <a:rPr lang="es-ES_tradnl" dirty="0" smtClean="0"/>
              <a:t> programación</a:t>
            </a:r>
          </a:p>
          <a:p>
            <a:r>
              <a:rPr lang="es-ES_tradnl" dirty="0" smtClean="0"/>
              <a:t> problema</a:t>
            </a:r>
          </a:p>
          <a:p>
            <a:r>
              <a:rPr lang="es-ES_tradnl" dirty="0" smtClean="0"/>
              <a:t> agraciado</a:t>
            </a:r>
          </a:p>
          <a:p>
            <a:r>
              <a:rPr lang="es-ES_tradnl" dirty="0" smtClean="0"/>
              <a:t> callejón</a:t>
            </a:r>
          </a:p>
          <a:p>
            <a:r>
              <a:rPr lang="es-ES_tradnl" dirty="0" smtClean="0"/>
              <a:t> constitución</a:t>
            </a:r>
          </a:p>
          <a:p>
            <a:r>
              <a:rPr lang="es-ES_tradnl" dirty="0" smtClean="0"/>
              <a:t> encorsetado</a:t>
            </a:r>
          </a:p>
          <a:p>
            <a:r>
              <a:rPr lang="es-ES_tradnl" dirty="0" smtClean="0"/>
              <a:t> acecho</a:t>
            </a:r>
          </a:p>
          <a:p>
            <a:r>
              <a:rPr lang="es-ES_tradnl" dirty="0" smtClean="0"/>
              <a:t> inercia</a:t>
            </a:r>
          </a:p>
          <a:p>
            <a:r>
              <a:rPr lang="es-ES_tradnl" dirty="0" smtClean="0"/>
              <a:t> coetáneo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Reglas de acentuación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717504"/>
          </a:xfrm>
        </p:spPr>
        <p:txBody>
          <a:bodyPr/>
          <a:lstStyle/>
          <a:p>
            <a:r>
              <a:rPr lang="es-ES_tradnl" dirty="0" smtClean="0"/>
              <a:t> Según la posición de la sílaba tónica se determinará el tipo de palabra y su tipo de acentuación.</a:t>
            </a:r>
          </a:p>
          <a:p>
            <a:pPr>
              <a:buNone/>
            </a:pPr>
            <a:endParaRPr lang="es-ES_tradnl" dirty="0" smtClean="0"/>
          </a:p>
          <a:p>
            <a:r>
              <a:rPr lang="es-ES_tradnl" dirty="0" smtClean="0"/>
              <a:t> Se decidirá entonces si esa palabra lleva o no tilde (acento ortográfico)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87624" y="2420888"/>
            <a:ext cx="7498080" cy="1143000"/>
          </a:xfrm>
        </p:spPr>
        <p:txBody>
          <a:bodyPr/>
          <a:lstStyle/>
          <a:p>
            <a:r>
              <a:rPr lang="es-ES_tradnl" b="1" dirty="0" smtClean="0"/>
              <a:t>Tipos de palabras</a:t>
            </a:r>
            <a:endParaRPr lang="tr-TR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498178"/>
          </a:xfrm>
        </p:spPr>
        <p:txBody>
          <a:bodyPr>
            <a:normAutofit/>
          </a:bodyPr>
          <a:lstStyle/>
          <a:p>
            <a:r>
              <a:rPr lang="es-ES_tradnl" dirty="0" smtClean="0"/>
              <a:t>Palabras de 1 sílaba: MONOSÍLABOS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132856"/>
            <a:ext cx="7498080" cy="411554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s-ES_tradnl" dirty="0" smtClean="0"/>
              <a:t> en este tipo de palabras no se aplican las reglas generales de acentuación.</a:t>
            </a:r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la regla general es que </a:t>
            </a:r>
            <a:r>
              <a:rPr lang="es-ES_tradnl" b="1" dirty="0" smtClean="0"/>
              <a:t>NO</a:t>
            </a:r>
            <a:r>
              <a:rPr lang="es-ES_tradnl" dirty="0" smtClean="0"/>
              <a:t> llevan tilde.</a:t>
            </a:r>
          </a:p>
          <a:p>
            <a:pPr>
              <a:buNone/>
            </a:pPr>
            <a:endParaRPr lang="es-ES_tradnl" dirty="0" smtClean="0"/>
          </a:p>
          <a:p>
            <a:pPr>
              <a:buNone/>
            </a:pPr>
            <a:r>
              <a:rPr lang="es-ES_tradnl" dirty="0" smtClean="0"/>
              <a:t>		Ej. </a:t>
            </a:r>
            <a:r>
              <a:rPr lang="tr-TR" dirty="0" smtClean="0"/>
              <a:t>s</a:t>
            </a:r>
            <a:r>
              <a:rPr lang="es-ES_tradnl" dirty="0" smtClean="0"/>
              <a:t>ol</a:t>
            </a:r>
            <a:r>
              <a:rPr lang="es-ES_tradnl" dirty="0" smtClean="0"/>
              <a:t>, ven, con, la, pan, etc.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620688"/>
            <a:ext cx="7498080" cy="5904656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s-ES_tradnl" dirty="0" smtClean="0"/>
              <a:t> Solamente llevan tilde cuando es necesario diferenciar palabras que se pronuncian igual pero que tienen diferente significado dependiendo de si llevan tilde o no.</a:t>
            </a:r>
          </a:p>
          <a:p>
            <a:pPr>
              <a:buNone/>
            </a:pPr>
            <a:endParaRPr lang="es-ES_tradnl" dirty="0" smtClean="0"/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 En ese caso la tilde se denomina </a:t>
            </a:r>
          </a:p>
          <a:p>
            <a:pPr>
              <a:buNone/>
            </a:pPr>
            <a:r>
              <a:rPr lang="es-ES_tradnl" b="1" dirty="0" smtClean="0"/>
              <a:t>TILDE DIACRÍTICA</a:t>
            </a:r>
          </a:p>
          <a:p>
            <a:pPr>
              <a:buNone/>
            </a:pPr>
            <a:endParaRPr lang="es-ES_tradnl" b="1" dirty="0" smtClean="0"/>
          </a:p>
          <a:p>
            <a:pPr>
              <a:buNone/>
            </a:pPr>
            <a:r>
              <a:rPr lang="es-ES_tradnl" dirty="0" smtClean="0"/>
              <a:t>Ej. Para diferenciar el monosílabo </a:t>
            </a:r>
          </a:p>
          <a:p>
            <a:pPr>
              <a:buNone/>
            </a:pPr>
            <a:r>
              <a:rPr lang="es-ES_tradnl" b="1" dirty="0" smtClean="0"/>
              <a:t>el</a:t>
            </a:r>
            <a:r>
              <a:rPr lang="es-ES_tradnl" dirty="0" smtClean="0"/>
              <a:t> (función de artículo) y </a:t>
            </a:r>
            <a:r>
              <a:rPr lang="es-ES_tradnl" b="1" dirty="0" smtClean="0"/>
              <a:t>él </a:t>
            </a:r>
            <a:r>
              <a:rPr lang="es-ES_tradnl" dirty="0" smtClean="0"/>
              <a:t>(pronombre)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62074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PARES CON TILDE DIACRÍTICA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980728"/>
            <a:ext cx="7498080" cy="5616624"/>
          </a:xfrm>
        </p:spPr>
        <p:txBody>
          <a:bodyPr>
            <a:normAutofit fontScale="92500" lnSpcReduction="10000"/>
          </a:bodyPr>
          <a:lstStyle/>
          <a:p>
            <a:pPr lvl="1" indent="-274320">
              <a:buFont typeface="Wingdings 2"/>
              <a:buChar char=""/>
              <a:defRPr/>
            </a:pPr>
            <a:r>
              <a:rPr lang="es-ES_tradnl" b="1" dirty="0" smtClean="0"/>
              <a:t> él </a:t>
            </a:r>
            <a:r>
              <a:rPr lang="es-ES_tradnl" dirty="0" smtClean="0"/>
              <a:t>(pronombre personal) // </a:t>
            </a:r>
            <a:r>
              <a:rPr lang="es-ES_tradnl" b="1" dirty="0" smtClean="0"/>
              <a:t>el</a:t>
            </a:r>
            <a:r>
              <a:rPr lang="es-ES_tradnl" dirty="0" smtClean="0"/>
              <a:t> (artículo)</a:t>
            </a:r>
          </a:p>
          <a:p>
            <a:pPr lvl="1" indent="-274320">
              <a:buFont typeface="Wingdings 2"/>
              <a:buChar char=""/>
              <a:defRPr/>
            </a:pPr>
            <a:r>
              <a:rPr lang="es-ES_tradnl" dirty="0" smtClean="0"/>
              <a:t> </a:t>
            </a:r>
            <a:r>
              <a:rPr lang="es-ES_tradnl" b="1" dirty="0" smtClean="0"/>
              <a:t>aún</a:t>
            </a:r>
            <a:r>
              <a:rPr lang="es-ES_tradnl" dirty="0" smtClean="0"/>
              <a:t> (“todavía”) // </a:t>
            </a:r>
            <a:r>
              <a:rPr lang="es-ES_tradnl" b="1" dirty="0" smtClean="0"/>
              <a:t>aun</a:t>
            </a:r>
            <a:r>
              <a:rPr lang="es-ES_tradnl" dirty="0" smtClean="0"/>
              <a:t> (en otros casos)</a:t>
            </a:r>
          </a:p>
          <a:p>
            <a:pPr lvl="1" indent="-274320">
              <a:buFont typeface="Wingdings 2"/>
              <a:buChar char=""/>
              <a:defRPr/>
            </a:pPr>
            <a:r>
              <a:rPr lang="es-ES_tradnl" dirty="0" smtClean="0"/>
              <a:t> sólo (“solamente”) // solo (“sin compañía”). Desde el año 2010 ya no se hace distinción.</a:t>
            </a:r>
          </a:p>
          <a:p>
            <a:pPr lvl="1" indent="-274320">
              <a:buFont typeface="Wingdings 2"/>
              <a:buChar char=""/>
              <a:defRPr/>
            </a:pPr>
            <a:r>
              <a:rPr lang="es-ES_tradnl" dirty="0" smtClean="0"/>
              <a:t> </a:t>
            </a:r>
            <a:r>
              <a:rPr lang="es-ES_tradnl" b="1" dirty="0" smtClean="0"/>
              <a:t>dé</a:t>
            </a:r>
            <a:r>
              <a:rPr lang="es-ES_tradnl" dirty="0" smtClean="0"/>
              <a:t> (del verbo dar) // </a:t>
            </a:r>
            <a:r>
              <a:rPr lang="es-ES_tradnl" b="1" dirty="0" smtClean="0"/>
              <a:t>de</a:t>
            </a:r>
            <a:r>
              <a:rPr lang="es-ES_tradnl" dirty="0" smtClean="0"/>
              <a:t> (preposición)</a:t>
            </a:r>
          </a:p>
          <a:p>
            <a:pPr lvl="1" indent="-274320">
              <a:buFont typeface="Wingdings 2"/>
              <a:buChar char=""/>
              <a:defRPr/>
            </a:pPr>
            <a:r>
              <a:rPr lang="es-ES_tradnl" dirty="0" smtClean="0"/>
              <a:t> </a:t>
            </a:r>
            <a:r>
              <a:rPr lang="es-ES_tradnl" b="1" dirty="0" smtClean="0"/>
              <a:t>más</a:t>
            </a:r>
            <a:r>
              <a:rPr lang="es-ES_tradnl" dirty="0" smtClean="0"/>
              <a:t> (adverbio de cantidad) // </a:t>
            </a:r>
            <a:r>
              <a:rPr lang="es-ES_tradnl" b="1" dirty="0" smtClean="0"/>
              <a:t>mas</a:t>
            </a:r>
            <a:r>
              <a:rPr lang="es-ES_tradnl" dirty="0" smtClean="0"/>
              <a:t>  (“pero”)</a:t>
            </a:r>
          </a:p>
          <a:p>
            <a:pPr lvl="1" indent="-274320">
              <a:buFont typeface="Wingdings 2"/>
              <a:buChar char=""/>
              <a:defRPr/>
            </a:pPr>
            <a:r>
              <a:rPr lang="es-ES_tradnl" b="1" dirty="0" smtClean="0"/>
              <a:t> sí </a:t>
            </a:r>
            <a:r>
              <a:rPr lang="es-ES_tradnl" dirty="0" smtClean="0"/>
              <a:t>(afirmación) // </a:t>
            </a:r>
            <a:r>
              <a:rPr lang="es-ES_tradnl" b="1" dirty="0" smtClean="0"/>
              <a:t>si </a:t>
            </a:r>
            <a:r>
              <a:rPr lang="es-ES_tradnl" dirty="0" smtClean="0"/>
              <a:t>(condicional)</a:t>
            </a:r>
          </a:p>
          <a:p>
            <a:pPr lvl="1" indent="-274320">
              <a:buFont typeface="Wingdings 2"/>
              <a:buChar char=""/>
              <a:defRPr/>
            </a:pPr>
            <a:r>
              <a:rPr lang="es-ES_tradnl" dirty="0" smtClean="0"/>
              <a:t> </a:t>
            </a:r>
            <a:r>
              <a:rPr lang="es-ES_tradnl" b="1" dirty="0" smtClean="0"/>
              <a:t>tú</a:t>
            </a:r>
            <a:r>
              <a:rPr lang="es-ES_tradnl" dirty="0" smtClean="0"/>
              <a:t> (pronombre personal) // </a:t>
            </a:r>
            <a:r>
              <a:rPr lang="es-ES_tradnl" b="1" dirty="0" smtClean="0"/>
              <a:t>tu</a:t>
            </a:r>
            <a:r>
              <a:rPr lang="es-ES_tradnl" dirty="0" smtClean="0"/>
              <a:t> (posesivo)</a:t>
            </a:r>
          </a:p>
          <a:p>
            <a:pPr lvl="1" indent="-274320">
              <a:buFont typeface="Wingdings 2"/>
              <a:buChar char=""/>
              <a:defRPr/>
            </a:pPr>
            <a:r>
              <a:rPr lang="es-ES_tradnl" dirty="0" smtClean="0"/>
              <a:t> </a:t>
            </a:r>
            <a:r>
              <a:rPr lang="es-ES_tradnl" b="1" dirty="0" smtClean="0"/>
              <a:t>mí</a:t>
            </a:r>
            <a:r>
              <a:rPr lang="es-ES_tradnl" dirty="0" smtClean="0"/>
              <a:t> (pronombre) // </a:t>
            </a:r>
            <a:r>
              <a:rPr lang="es-ES_tradnl" b="1" dirty="0" smtClean="0"/>
              <a:t>mi </a:t>
            </a:r>
            <a:r>
              <a:rPr lang="es-ES_tradnl" dirty="0" smtClean="0"/>
              <a:t>(posesivo)</a:t>
            </a:r>
          </a:p>
          <a:p>
            <a:pPr lvl="1" indent="-274320">
              <a:buFont typeface="Wingdings 2"/>
              <a:buChar char=""/>
              <a:defRPr/>
            </a:pPr>
            <a:r>
              <a:rPr lang="es-ES_tradnl" dirty="0" smtClean="0"/>
              <a:t> </a:t>
            </a:r>
            <a:r>
              <a:rPr lang="es-ES_tradnl" b="1" dirty="0" smtClean="0"/>
              <a:t>sé</a:t>
            </a:r>
            <a:r>
              <a:rPr lang="es-ES_tradnl" dirty="0" smtClean="0"/>
              <a:t> (del verbo saber) //</a:t>
            </a:r>
            <a:r>
              <a:rPr lang="es-ES_tradnl" b="1" dirty="0" smtClean="0"/>
              <a:t> se </a:t>
            </a:r>
            <a:r>
              <a:rPr lang="es-ES_tradnl" dirty="0" smtClean="0"/>
              <a:t>(reflexivo, impersonal)</a:t>
            </a:r>
          </a:p>
          <a:p>
            <a:pPr lvl="1" indent="-274320">
              <a:buFont typeface="Wingdings 2"/>
              <a:buChar char=""/>
              <a:defRPr/>
            </a:pPr>
            <a:r>
              <a:rPr lang="es-ES_tradnl" dirty="0" smtClean="0"/>
              <a:t> </a:t>
            </a:r>
            <a:r>
              <a:rPr lang="es-ES_tradnl" b="1" dirty="0" smtClean="0"/>
              <a:t>té</a:t>
            </a:r>
            <a:r>
              <a:rPr lang="es-ES_tradnl" dirty="0" smtClean="0"/>
              <a:t> (infusión) // </a:t>
            </a:r>
            <a:r>
              <a:rPr lang="es-ES_tradnl" b="1" dirty="0" smtClean="0"/>
              <a:t>te</a:t>
            </a:r>
            <a:r>
              <a:rPr lang="es-ES_tradnl" dirty="0" smtClean="0"/>
              <a:t> (reflexivo)</a:t>
            </a:r>
          </a:p>
          <a:p>
            <a:pPr lvl="1" indent="-274320">
              <a:buFont typeface="Wingdings 2"/>
              <a:buChar char=""/>
              <a:defRPr/>
            </a:pPr>
            <a:r>
              <a:rPr lang="es-ES_tradnl" dirty="0" smtClean="0"/>
              <a:t> qué, quién, cuál, cómo, cuándo (función interrogativa)  //   sin tilde (relativos)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75656" y="476672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Ejercicios. Pon tildes donde sea necesario.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59632" y="1988840"/>
            <a:ext cx="7498080" cy="4032448"/>
          </a:xfrm>
        </p:spPr>
        <p:txBody>
          <a:bodyPr>
            <a:normAutofit fontScale="92500" lnSpcReduction="1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es-ES_tradnl" dirty="0" smtClean="0"/>
              <a:t>Mi madre dice que te de tu regalo mas yo lo quiero para mi.</a:t>
            </a:r>
          </a:p>
          <a:p>
            <a:pPr marL="596646" indent="-514350">
              <a:buFont typeface="+mj-lt"/>
              <a:buAutoNum type="arabicPeriod"/>
            </a:pPr>
            <a:r>
              <a:rPr lang="es-ES_tradnl" dirty="0" smtClean="0"/>
              <a:t>Se lo que tu sabes.  Aun no me pusieron el te porque lo quiero con un poco mas de leche.</a:t>
            </a:r>
          </a:p>
          <a:p>
            <a:pPr marL="596646" indent="-514350">
              <a:buFont typeface="+mj-lt"/>
              <a:buAutoNum type="arabicPeriod"/>
            </a:pPr>
            <a:r>
              <a:rPr lang="es-ES_tradnl" dirty="0" smtClean="0"/>
              <a:t>¿Que que me dijo el? Que cuando iba a salir.</a:t>
            </a:r>
          </a:p>
          <a:p>
            <a:pPr marL="596646" indent="-514350">
              <a:buFont typeface="+mj-lt"/>
              <a:buAutoNum type="arabicPeriod"/>
            </a:pPr>
            <a:r>
              <a:rPr lang="es-ES_tradnl" dirty="0" smtClean="0"/>
              <a:t>Pues si que te lo dijo. Si no lo escuchaste, no es mi problema.</a:t>
            </a:r>
          </a:p>
          <a:p>
            <a:pPr marL="596646" indent="-514350">
              <a:buFont typeface="+mj-lt"/>
              <a:buAutoNum type="arabicPeriod"/>
            </a:pPr>
            <a:endParaRPr lang="es-ES_tradnl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55</TotalTime>
  <Words>441</Words>
  <Application>Microsoft Office PowerPoint</Application>
  <PresentationFormat>Ekran Gösterisi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Gündönümü</vt:lpstr>
      <vt:lpstr>İSP 221  Ortografía y Fonética         Clase 4  </vt:lpstr>
      <vt:lpstr>Repaso. Divide en sílabas e identifica la sílaba tónica.</vt:lpstr>
      <vt:lpstr>Slayt 3</vt:lpstr>
      <vt:lpstr>Reglas de acentuación</vt:lpstr>
      <vt:lpstr>Tipos de palabras</vt:lpstr>
      <vt:lpstr>Palabras de 1 sílaba: MONOSÍLABOS</vt:lpstr>
      <vt:lpstr>Slayt 7</vt:lpstr>
      <vt:lpstr>PARES CON TILDE DIACRÍTICA</vt:lpstr>
      <vt:lpstr>Ejercicios. Pon tildes donde sea necesario.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İSP 221  Ortografía y Fonética         Clase 4  </dc:title>
  <dc:creator>reşat</dc:creator>
  <cp:lastModifiedBy>reşat</cp:lastModifiedBy>
  <cp:revision>9</cp:revision>
  <dcterms:created xsi:type="dcterms:W3CDTF">2019-03-20T12:15:35Z</dcterms:created>
  <dcterms:modified xsi:type="dcterms:W3CDTF">2019-03-25T21:08:34Z</dcterms:modified>
</cp:coreProperties>
</file>