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207" r:id="rId1"/>
  </p:sldMasterIdLst>
  <p:sldIdLst>
    <p:sldId id="256" r:id="rId2"/>
    <p:sldId id="267" r:id="rId3"/>
    <p:sldId id="268" r:id="rId4"/>
    <p:sldId id="269" r:id="rId5"/>
    <p:sldId id="272" r:id="rId6"/>
    <p:sldId id="271" r:id="rId7"/>
    <p:sldId id="270" r:id="rId8"/>
    <p:sldId id="265" r:id="rId9"/>
    <p:sldId id="266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85" d="100"/>
          <a:sy n="85" d="100"/>
        </p:scale>
        <p:origin x="-152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interSettings" Target="printerSettings/printerSettings1.bin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8ACDB3CC-F982-40F9-8DD6-BCC9AFBF44BD}" type="datetime1">
              <a:rPr lang="en-US" smtClean="0"/>
              <a:pPr/>
              <a:t>12.01.18</a:t>
            </a:fld>
            <a:endParaRPr lang="en-US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C5B1FEA-406A-7749-A5C3-DDCB5F67A4C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61895A-832A-4167-BE9B-7448CA062309}" type="datetime1">
              <a:rPr lang="en-US" smtClean="0"/>
              <a:pPr/>
              <a:t>12.01.18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DD0FD-55B0-48C4-8AF2-8A69533EDFC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227571FF-D602-4BB6-9683-7A1E909D4296}" type="datetime1">
              <a:rPr lang="en-US" smtClean="0"/>
              <a:pPr/>
              <a:t>12.01.18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F36DD0FD-55B0-48C4-8AF2-8A69533EDFC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392BEB-5202-498C-89F7-BBD3BEE1B887}" type="datetime1">
              <a:rPr lang="en-US" smtClean="0"/>
              <a:pPr/>
              <a:t>12.01.18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36DD0FD-55B0-48C4-8AF2-8A69533EDFC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DDAE5B-B07C-441A-8026-C23A427A74DC}" type="datetime1">
              <a:rPr lang="en-US" smtClean="0"/>
              <a:pPr/>
              <a:t>12.01.18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AC5B1FEA-406A-7749-A5C3-DDCB5F67A4C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C2847B31-A4E1-4FCE-8661-5EC33A675437}" type="datetime1">
              <a:rPr lang="en-US" smtClean="0"/>
              <a:pPr/>
              <a:t>12.01.18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F36DD0FD-55B0-48C4-8AF2-8A69533EDFC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7CAD832D-B7F8-4A85-B115-3F84BE9AC26D}" type="datetime1">
              <a:rPr lang="en-US" smtClean="0"/>
              <a:pPr/>
              <a:t>12.01.18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F36DD0FD-55B0-48C4-8AF2-8A69533EDFC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tr-TR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tr-TR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B34F3-05F7-41C1-B84E-68CE2E00C83C}" type="datetime1">
              <a:rPr lang="en-US" smtClean="0"/>
              <a:pPr/>
              <a:t>12.01.18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36DD0FD-55B0-48C4-8AF2-8A69533EDFC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47F82-2B2E-4837-B3AB-C94C672FBECB}" type="datetime1">
              <a:rPr lang="en-US" smtClean="0"/>
              <a:pPr/>
              <a:t>12.01.18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36DD0FD-55B0-48C4-8AF2-8A69533EDFC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E57738-F4B0-48EA-9B71-E0F723F8BF6C}" type="datetime1">
              <a:rPr lang="en-US" smtClean="0"/>
              <a:pPr/>
              <a:t>12.01.18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B37D5FE-740C-46F5-801A-FA5477D9711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E600D5EF-7D26-425F-8C45-B9312ACE18BC}" type="datetime1">
              <a:rPr lang="en-US" smtClean="0"/>
              <a:pPr/>
              <a:t>12.01.18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F36DD0FD-55B0-48C4-8AF2-8A69533EDFC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 smtClean="0"/>
              <a:t>Drag picture to placeholder or click icon to add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Click to edit Master text styles</a:t>
            </a:r>
          </a:p>
          <a:p>
            <a:pPr lvl="1" eaLnBrk="1" latinLnBrk="0" hangingPunct="1"/>
            <a:r>
              <a:rPr kumimoji="0" lang="tr-TR" smtClean="0"/>
              <a:t>Second level</a:t>
            </a:r>
          </a:p>
          <a:p>
            <a:pPr lvl="2" eaLnBrk="1" latinLnBrk="0" hangingPunct="1"/>
            <a:r>
              <a:rPr kumimoji="0" lang="tr-TR" smtClean="0"/>
              <a:t>Third level</a:t>
            </a:r>
          </a:p>
          <a:p>
            <a:pPr lvl="3" eaLnBrk="1" latinLnBrk="0" hangingPunct="1"/>
            <a:r>
              <a:rPr kumimoji="0" lang="tr-TR" smtClean="0"/>
              <a:t>Fourth level</a:t>
            </a:r>
          </a:p>
          <a:p>
            <a:pPr lvl="4" eaLnBrk="1" latinLnBrk="0" hangingPunct="1"/>
            <a:r>
              <a:rPr kumimoji="0" lang="tr-TR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F1909345-DEE0-4B07-8E32-441AC9DA095E}" type="datetime1">
              <a:rPr lang="en-US" smtClean="0"/>
              <a:pPr/>
              <a:t>12.01.18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F36DD0FD-55B0-48C4-8AF2-8A69533EDFC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08" r:id="rId1"/>
    <p:sldLayoutId id="2147484209" r:id="rId2"/>
    <p:sldLayoutId id="2147484210" r:id="rId3"/>
    <p:sldLayoutId id="2147484211" r:id="rId4"/>
    <p:sldLayoutId id="2147484212" r:id="rId5"/>
    <p:sldLayoutId id="2147484213" r:id="rId6"/>
    <p:sldLayoutId id="2147484214" r:id="rId7"/>
    <p:sldLayoutId id="2147484215" r:id="rId8"/>
    <p:sldLayoutId id="2147484216" r:id="rId9"/>
    <p:sldLayoutId id="2147484217" r:id="rId10"/>
    <p:sldLayoutId id="2147484218" r:id="rId11"/>
  </p:sldLayoutIdLst>
  <p:hf sldNum="0" hdr="0" ftr="0" dt="0"/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dx.doi.org/10.7596/taksad.v6i3.895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99357" y="1988467"/>
            <a:ext cx="6726336" cy="1828800"/>
          </a:xfrm>
        </p:spPr>
        <p:txBody>
          <a:bodyPr>
            <a:normAutofit fontScale="90000"/>
          </a:bodyPr>
          <a:lstStyle/>
          <a:p>
            <a:pPr algn="ctr"/>
            <a:r>
              <a:rPr lang="en-US" u="sng" dirty="0" smtClean="0"/>
              <a:t/>
            </a:r>
            <a:br>
              <a:rPr lang="en-US" u="sng" dirty="0" smtClean="0"/>
            </a:br>
            <a:r>
              <a:rPr lang="en-US" u="sng" dirty="0"/>
              <a:t>Religion </a:t>
            </a:r>
            <a:r>
              <a:rPr lang="en-US" u="sng" dirty="0" smtClean="0"/>
              <a:t>&amp; Violence</a:t>
            </a:r>
            <a:r>
              <a:rPr lang="en-US" u="sng" dirty="0" smtClean="0"/>
              <a:t/>
            </a:r>
            <a:br>
              <a:rPr lang="en-US" u="sng" dirty="0" smtClean="0"/>
            </a:br>
            <a:r>
              <a:rPr lang="en-US" sz="1800" dirty="0" smtClean="0"/>
              <a:t>Week 10 </a:t>
            </a:r>
            <a:br>
              <a:rPr lang="en-US" sz="1800" dirty="0" smtClean="0"/>
            </a:br>
            <a:r>
              <a:rPr lang="en-US" sz="1800" dirty="0" smtClean="0"/>
              <a:t>Course </a:t>
            </a:r>
            <a:r>
              <a:rPr lang="en-US" sz="1800" dirty="0" smtClean="0"/>
              <a:t>Materials </a:t>
            </a:r>
            <a:endParaRPr lang="en-US" sz="1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r"/>
            <a:r>
              <a:rPr lang="en-US" dirty="0" smtClean="0"/>
              <a:t>By Asst. Prof. Dr. Selman Yılmaz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16911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Definition: What is it?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S</a:t>
            </a:r>
            <a:r>
              <a:rPr lang="en-US" dirty="0" smtClean="0"/>
              <a:t>ymbolic </a:t>
            </a:r>
            <a:r>
              <a:rPr lang="en-US" dirty="0"/>
              <a:t>images or actual acts of violence? </a:t>
            </a:r>
            <a:endParaRPr lang="en-US" dirty="0" smtClean="0"/>
          </a:p>
          <a:p>
            <a:r>
              <a:rPr lang="en-US" dirty="0"/>
              <a:t>P</a:t>
            </a:r>
            <a:r>
              <a:rPr lang="en-US" dirty="0" smtClean="0"/>
              <a:t>rotracted </a:t>
            </a:r>
            <a:r>
              <a:rPr lang="en-US" dirty="0"/>
              <a:t>warfare or single terrorist events? </a:t>
            </a:r>
            <a:endParaRPr lang="en-US" dirty="0" smtClean="0"/>
          </a:p>
          <a:p>
            <a:r>
              <a:rPr lang="en-US" dirty="0"/>
              <a:t>C</a:t>
            </a:r>
            <a:r>
              <a:rPr lang="en-US" dirty="0" smtClean="0"/>
              <a:t>ontemporary </a:t>
            </a:r>
            <a:r>
              <a:rPr lang="en-US" dirty="0"/>
              <a:t>incidents or historical memories? </a:t>
            </a:r>
            <a:endParaRPr lang="en-US" dirty="0" smtClean="0"/>
          </a:p>
          <a:p>
            <a:r>
              <a:rPr lang="en-US" dirty="0"/>
              <a:t>S</a:t>
            </a:r>
            <a:r>
              <a:rPr lang="en-US" dirty="0" smtClean="0"/>
              <a:t>olely </a:t>
            </a:r>
            <a:r>
              <a:rPr lang="en-US" dirty="0"/>
              <a:t>religious </a:t>
            </a:r>
            <a:r>
              <a:rPr lang="en-US" dirty="0" smtClean="0"/>
              <a:t>images and </a:t>
            </a:r>
            <a:r>
              <a:rPr lang="en-US" dirty="0"/>
              <a:t>events, or </a:t>
            </a:r>
            <a:r>
              <a:rPr lang="en-US" dirty="0" smtClean="0"/>
              <a:t>incidents </a:t>
            </a:r>
            <a:r>
              <a:rPr lang="en-US" dirty="0"/>
              <a:t>that are largely for </a:t>
            </a:r>
            <a:r>
              <a:rPr lang="en-US" dirty="0" smtClean="0"/>
              <a:t>social or </a:t>
            </a:r>
            <a:r>
              <a:rPr lang="en-US" dirty="0"/>
              <a:t>political purposes?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17983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Definition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C</a:t>
            </a:r>
            <a:r>
              <a:rPr lang="en-US" dirty="0" smtClean="0"/>
              <a:t>ontemporary </a:t>
            </a:r>
            <a:r>
              <a:rPr lang="en-US" dirty="0"/>
              <a:t>acts of </a:t>
            </a:r>
            <a:r>
              <a:rPr lang="en-US" dirty="0" smtClean="0"/>
              <a:t>terrorism undertaken </a:t>
            </a:r>
            <a:r>
              <a:rPr lang="en-US" dirty="0"/>
              <a:t>for religious motives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69606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Theological Justifications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Islam</a:t>
            </a:r>
          </a:p>
          <a:p>
            <a:r>
              <a:rPr lang="en-US" dirty="0" smtClean="0"/>
              <a:t>Christianity</a:t>
            </a:r>
          </a:p>
          <a:p>
            <a:r>
              <a:rPr lang="en-US" dirty="0" smtClean="0"/>
              <a:t>Judaism</a:t>
            </a:r>
          </a:p>
          <a:p>
            <a:r>
              <a:rPr lang="en-US" dirty="0" smtClean="0"/>
              <a:t>Others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37755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Crime &amp; Religion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  <a:p>
            <a:r>
              <a:rPr lang="en-US" dirty="0" smtClean="0"/>
              <a:t>Offenses against </a:t>
            </a:r>
            <a:r>
              <a:rPr lang="en-US" dirty="0"/>
              <a:t>life and body </a:t>
            </a:r>
            <a:r>
              <a:rPr lang="en-US" dirty="0" smtClean="0"/>
              <a:t>immunity</a:t>
            </a:r>
          </a:p>
          <a:p>
            <a:pPr lvl="2"/>
            <a:r>
              <a:rPr lang="en-US" dirty="0" smtClean="0"/>
              <a:t>Convicted people are more religious</a:t>
            </a:r>
          </a:p>
          <a:p>
            <a:r>
              <a:rPr lang="en-US" dirty="0" smtClean="0"/>
              <a:t>Offenses against property</a:t>
            </a:r>
          </a:p>
          <a:p>
            <a:pPr lvl="2"/>
            <a:r>
              <a:rPr lang="en-US" dirty="0" smtClean="0"/>
              <a:t>Convicted people are less religious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42765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Displaced Violence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Symbolic </a:t>
            </a:r>
            <a:r>
              <a:rPr lang="en-US" dirty="0" err="1" smtClean="0"/>
              <a:t>atcs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11595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Utilization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Religious leaders</a:t>
            </a:r>
          </a:p>
          <a:p>
            <a:r>
              <a:rPr lang="en-US" dirty="0" smtClean="0"/>
              <a:t>Political agenda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25854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Any further comments and questions?</a:t>
            </a:r>
          </a:p>
          <a:p>
            <a:endParaRPr lang="en-US" dirty="0"/>
          </a:p>
          <a:p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715322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References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sz="2400" dirty="0" err="1" smtClean="0"/>
              <a:t>Juergensmeyer</a:t>
            </a:r>
            <a:r>
              <a:rPr lang="en-US" sz="2400" dirty="0" smtClean="0"/>
              <a:t>, Mark (2011). Religious Violence. In Peter B. Clarke (ed.). The Oxford Handbook of the Sociology of Religion.</a:t>
            </a:r>
          </a:p>
          <a:p>
            <a:r>
              <a:rPr lang="en-US" sz="2400" dirty="0" err="1" smtClean="0"/>
              <a:t>Kenevir</a:t>
            </a:r>
            <a:r>
              <a:rPr lang="en-US" sz="2400" dirty="0" smtClean="0"/>
              <a:t>, </a:t>
            </a:r>
            <a:r>
              <a:rPr lang="en-US" sz="2400" dirty="0" err="1" smtClean="0"/>
              <a:t>Fatma</a:t>
            </a:r>
            <a:r>
              <a:rPr lang="en-US" sz="2400" dirty="0" smtClean="0"/>
              <a:t> (2017)</a:t>
            </a:r>
            <a:r>
              <a:rPr lang="en-US" sz="2400" dirty="0"/>
              <a:t>. </a:t>
            </a:r>
            <a:r>
              <a:rPr lang="en-US" sz="2400" dirty="0" err="1"/>
              <a:t>Hayata</a:t>
            </a:r>
            <a:r>
              <a:rPr lang="en-US" sz="2400" dirty="0"/>
              <a:t> </a:t>
            </a:r>
            <a:r>
              <a:rPr lang="en-US" sz="2400" dirty="0" err="1"/>
              <a:t>ve</a:t>
            </a:r>
            <a:r>
              <a:rPr lang="en-US" sz="2400" dirty="0"/>
              <a:t> </a:t>
            </a:r>
            <a:r>
              <a:rPr lang="en-US" sz="2400" dirty="0" err="1"/>
              <a:t>Vücut</a:t>
            </a:r>
            <a:r>
              <a:rPr lang="en-US" sz="2400" dirty="0"/>
              <a:t> </a:t>
            </a:r>
            <a:r>
              <a:rPr lang="en-US" sz="2400" dirty="0" err="1"/>
              <a:t>Dokunulmazlığına</a:t>
            </a:r>
            <a:r>
              <a:rPr lang="en-US" sz="2400" dirty="0"/>
              <a:t> </a:t>
            </a:r>
            <a:r>
              <a:rPr lang="en-US" sz="2400" dirty="0" err="1"/>
              <a:t>Karşı</a:t>
            </a:r>
            <a:r>
              <a:rPr lang="en-US" sz="2400" dirty="0"/>
              <a:t> </a:t>
            </a:r>
            <a:r>
              <a:rPr lang="en-US" sz="2400" dirty="0" err="1"/>
              <a:t>İşlenen</a:t>
            </a:r>
            <a:r>
              <a:rPr lang="en-US" sz="2400" dirty="0"/>
              <a:t> </a:t>
            </a:r>
            <a:r>
              <a:rPr lang="en-US" sz="2400" dirty="0" err="1"/>
              <a:t>Suçlarda</a:t>
            </a:r>
            <a:r>
              <a:rPr lang="en-US" sz="2400" dirty="0"/>
              <a:t> </a:t>
            </a:r>
            <a:r>
              <a:rPr lang="en-US" sz="2400" dirty="0" err="1"/>
              <a:t>Kadın</a:t>
            </a:r>
            <a:r>
              <a:rPr lang="en-US" sz="2400" dirty="0"/>
              <a:t> </a:t>
            </a:r>
            <a:r>
              <a:rPr lang="en-US" sz="2400" dirty="0" err="1"/>
              <a:t>Suçluluğu</a:t>
            </a:r>
            <a:r>
              <a:rPr lang="en-US" sz="2400" dirty="0"/>
              <a:t> </a:t>
            </a:r>
            <a:r>
              <a:rPr lang="en-US" sz="2400" dirty="0" err="1"/>
              <a:t>ve</a:t>
            </a:r>
            <a:r>
              <a:rPr lang="en-US" sz="2400" dirty="0"/>
              <a:t> </a:t>
            </a:r>
            <a:r>
              <a:rPr lang="en-US" sz="2400" dirty="0" err="1"/>
              <a:t>Dindarlık</a:t>
            </a:r>
            <a:r>
              <a:rPr lang="en-US" sz="2400" dirty="0"/>
              <a:t> </a:t>
            </a:r>
            <a:r>
              <a:rPr lang="en-US" sz="2400" dirty="0" err="1"/>
              <a:t>İlişkisi</a:t>
            </a:r>
            <a:r>
              <a:rPr lang="en-US" sz="2400" dirty="0"/>
              <a:t> / Female Criminality and Religiosity in the Homicide and Assault </a:t>
            </a:r>
            <a:r>
              <a:rPr lang="en-US" sz="2400" dirty="0" smtClean="0"/>
              <a:t>Crimes. Journal of History Culture and Art Research, 6(3), </a:t>
            </a:r>
            <a:r>
              <a:rPr lang="de-DE" sz="2400" dirty="0"/>
              <a:t>781-802</a:t>
            </a:r>
            <a:r>
              <a:rPr lang="de-DE" sz="2400" dirty="0" smtClean="0"/>
              <a:t>.</a:t>
            </a:r>
            <a:r>
              <a:rPr lang="de-DE" sz="2400" dirty="0"/>
              <a:t> </a:t>
            </a:r>
            <a:r>
              <a:rPr lang="de-DE" sz="2400" dirty="0" smtClean="0">
                <a:hlinkClick r:id="rId2"/>
              </a:rPr>
              <a:t>http</a:t>
            </a:r>
            <a:r>
              <a:rPr lang="de-DE" sz="2400" dirty="0">
                <a:hlinkClick r:id="rId2"/>
              </a:rPr>
              <a:t>://dx.doi.org/10.7596/</a:t>
            </a:r>
            <a:r>
              <a:rPr lang="de-DE" sz="2400" dirty="0" smtClean="0">
                <a:hlinkClick r:id="rId2"/>
              </a:rPr>
              <a:t>taksad.v6i3.895</a:t>
            </a:r>
            <a:endParaRPr lang="de-DE" sz="2400" dirty="0" smtClean="0"/>
          </a:p>
          <a:p>
            <a:endParaRPr lang="de-DE" sz="2400" dirty="0" smtClean="0"/>
          </a:p>
        </p:txBody>
      </p:sp>
    </p:spTree>
    <p:extLst>
      <p:ext uri="{BB962C8B-B14F-4D97-AF65-F5344CB8AC3E}">
        <p14:creationId xmlns:p14="http://schemas.microsoft.com/office/powerpoint/2010/main" val="71164288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Median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ＭＳ Ｐゴシック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ＭＳ Ｐゴシック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Median.thmx</Template>
  <TotalTime>66</TotalTime>
  <Words>193</Words>
  <Application>Microsoft Macintosh PowerPoint</Application>
  <PresentationFormat>On-screen Show (4:3)</PresentationFormat>
  <Paragraphs>31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Median</vt:lpstr>
      <vt:lpstr> Religion &amp; Violence Week 10  Course Materials </vt:lpstr>
      <vt:lpstr>Definition: What is it?</vt:lpstr>
      <vt:lpstr>Definition</vt:lpstr>
      <vt:lpstr>Theological Justifications</vt:lpstr>
      <vt:lpstr>Crime &amp; Religion</vt:lpstr>
      <vt:lpstr>Displaced Violence</vt:lpstr>
      <vt:lpstr>Utilization</vt:lpstr>
      <vt:lpstr>Review</vt:lpstr>
      <vt:lpstr>References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deneme</dc:title>
  <dc:creator>S Y</dc:creator>
  <cp:lastModifiedBy>S Y</cp:lastModifiedBy>
  <cp:revision>35</cp:revision>
  <dcterms:created xsi:type="dcterms:W3CDTF">2018-01-09T17:49:12Z</dcterms:created>
  <dcterms:modified xsi:type="dcterms:W3CDTF">2018-01-12T16:59:53Z</dcterms:modified>
</cp:coreProperties>
</file>