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3" r:id="rId1"/>
  </p:sldMasterIdLst>
  <p:notesMasterIdLst>
    <p:notesMasterId r:id="rId14"/>
  </p:notesMasterIdLst>
  <p:sldIdLst>
    <p:sldId id="264" r:id="rId2"/>
    <p:sldId id="260" r:id="rId3"/>
    <p:sldId id="262" r:id="rId4"/>
    <p:sldId id="261" r:id="rId5"/>
    <p:sldId id="257" r:id="rId6"/>
    <p:sldId id="270" r:id="rId7"/>
    <p:sldId id="258" r:id="rId8"/>
    <p:sldId id="271" r:id="rId9"/>
    <p:sldId id="269" r:id="rId10"/>
    <p:sldId id="267" r:id="rId11"/>
    <p:sldId id="272"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F02795-F4A5-46CB-8365-91A5456EBA1B}" type="datetimeFigureOut">
              <a:rPr lang="tr-TR" smtClean="0"/>
              <a:t>3.12.2017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695323-389B-4EC9-B27B-0C6F3B679053}" type="slidenum">
              <a:rPr lang="tr-TR" smtClean="0"/>
              <a:t>‹#›</a:t>
            </a:fld>
            <a:endParaRPr lang="tr-TR"/>
          </a:p>
        </p:txBody>
      </p:sp>
    </p:spTree>
    <p:extLst>
      <p:ext uri="{BB962C8B-B14F-4D97-AF65-F5344CB8AC3E}">
        <p14:creationId xmlns:p14="http://schemas.microsoft.com/office/powerpoint/2010/main" val="542304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2695323-389B-4EC9-B27B-0C6F3B679053}" type="slidenum">
              <a:rPr lang="tr-TR" smtClean="0"/>
              <a:t>2</a:t>
            </a:fld>
            <a:endParaRPr lang="tr-TR"/>
          </a:p>
        </p:txBody>
      </p:sp>
    </p:spTree>
    <p:extLst>
      <p:ext uri="{BB962C8B-B14F-4D97-AF65-F5344CB8AC3E}">
        <p14:creationId xmlns:p14="http://schemas.microsoft.com/office/powerpoint/2010/main" val="1915072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2695323-389B-4EC9-B27B-0C6F3B679053}" type="slidenum">
              <a:rPr lang="tr-TR" smtClean="0"/>
              <a:t>3</a:t>
            </a:fld>
            <a:endParaRPr lang="tr-TR"/>
          </a:p>
        </p:txBody>
      </p:sp>
    </p:spTree>
    <p:extLst>
      <p:ext uri="{BB962C8B-B14F-4D97-AF65-F5344CB8AC3E}">
        <p14:creationId xmlns:p14="http://schemas.microsoft.com/office/powerpoint/2010/main" val="3962575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2695323-389B-4EC9-B27B-0C6F3B679053}" type="slidenum">
              <a:rPr lang="tr-TR" smtClean="0"/>
              <a:t>4</a:t>
            </a:fld>
            <a:endParaRPr lang="tr-TR"/>
          </a:p>
        </p:txBody>
      </p:sp>
    </p:spTree>
    <p:extLst>
      <p:ext uri="{BB962C8B-B14F-4D97-AF65-F5344CB8AC3E}">
        <p14:creationId xmlns:p14="http://schemas.microsoft.com/office/powerpoint/2010/main" val="1745657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99309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24069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2D3359E-B02E-4A87-A174-6374C2B9504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5772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3090745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2D3359E-B02E-4A87-A174-6374C2B9504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9906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4231176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873845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532098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42200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DDD5F3-1C86-45E9-9150-9356042EA985}"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3283792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53043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3DDD5F3-1C86-45E9-9150-9356042EA985}"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79719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3DDD5F3-1C86-45E9-9150-9356042EA985}"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246283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DDD5F3-1C86-45E9-9150-9356042EA985}"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24727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4040485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DDD5F3-1C86-45E9-9150-9356042EA985}"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2D3359E-B02E-4A87-A174-6374C2B95046}" type="slidenum">
              <a:rPr lang="tr-TR" smtClean="0"/>
              <a:t>‹#›</a:t>
            </a:fld>
            <a:endParaRPr lang="tr-TR"/>
          </a:p>
        </p:txBody>
      </p:sp>
    </p:spTree>
    <p:extLst>
      <p:ext uri="{BB962C8B-B14F-4D97-AF65-F5344CB8AC3E}">
        <p14:creationId xmlns:p14="http://schemas.microsoft.com/office/powerpoint/2010/main" val="3609161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3DDD5F3-1C86-45E9-9150-9356042EA985}"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2D3359E-B02E-4A87-A174-6374C2B95046}" type="slidenum">
              <a:rPr lang="tr-TR" smtClean="0"/>
              <a:t>‹#›</a:t>
            </a:fld>
            <a:endParaRPr lang="tr-TR"/>
          </a:p>
        </p:txBody>
      </p:sp>
    </p:spTree>
    <p:extLst>
      <p:ext uri="{BB962C8B-B14F-4D97-AF65-F5344CB8AC3E}">
        <p14:creationId xmlns:p14="http://schemas.microsoft.com/office/powerpoint/2010/main" val="1963324858"/>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887" r:id="rId14"/>
    <p:sldLayoutId id="2147483888" r:id="rId15"/>
    <p:sldLayoutId id="214748388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837709" y="477150"/>
            <a:ext cx="3740727" cy="900546"/>
          </a:xfrm>
        </p:spPr>
        <p:txBody>
          <a:bodyPr>
            <a:normAutofit fontScale="90000"/>
          </a:bodyPr>
          <a:lstStyle/>
          <a:p>
            <a:pPr algn="ctr"/>
            <a:r>
              <a:rPr lang="tr-TR" dirty="0" smtClean="0"/>
              <a:t/>
            </a:r>
            <a:br>
              <a:rPr lang="tr-TR" dirty="0" smtClean="0"/>
            </a:br>
            <a:r>
              <a:rPr lang="tr-TR" dirty="0"/>
              <a:t/>
            </a:r>
            <a:br>
              <a:rPr lang="tr-TR" dirty="0"/>
            </a:br>
            <a:r>
              <a:rPr lang="tr-TR" dirty="0" smtClean="0"/>
              <a:t/>
            </a:r>
            <a:br>
              <a:rPr lang="tr-TR" dirty="0" smtClean="0"/>
            </a:br>
            <a:r>
              <a:rPr lang="tr-TR" sz="4400" dirty="0" smtClean="0">
                <a:solidFill>
                  <a:schemeClr val="tx1">
                    <a:lumMod val="65000"/>
                    <a:lumOff val="35000"/>
                  </a:schemeClr>
                </a:solidFill>
                <a:latin typeface="Arial" panose="020B0604020202020204" pitchFamily="34" charset="0"/>
                <a:cs typeface="Arial" panose="020B0604020202020204" pitchFamily="34" charset="0"/>
              </a:rPr>
              <a:t>Giriş</a:t>
            </a:r>
            <a:endParaRPr lang="tr-TR" sz="44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a:xfrm>
            <a:off x="1655034" y="1470918"/>
            <a:ext cx="10009985" cy="4239491"/>
          </a:xfrm>
        </p:spPr>
        <p:txBody>
          <a:bodyPr>
            <a:normAutofit/>
          </a:bodyPr>
          <a:lstStyle/>
          <a:p>
            <a:pPr marL="342900" indent="-342900">
              <a:buClr>
                <a:srgbClr val="A53010"/>
              </a:buClr>
              <a:buFont typeface="Wingdings 3" charset="2"/>
              <a:buChar char=""/>
            </a:pPr>
            <a:endParaRPr lang="tr-TR" dirty="0" smtClean="0">
              <a:latin typeface="Arial" panose="020B0604020202020204" pitchFamily="34" charset="0"/>
              <a:cs typeface="Arial" panose="020B0604020202020204" pitchFamily="34" charset="0"/>
            </a:endParaRPr>
          </a:p>
          <a:p>
            <a:pPr marL="342900" indent="-342900" algn="just">
              <a:buClr>
                <a:srgbClr val="A53010"/>
              </a:buClr>
              <a:buFont typeface="Wingdings 3" charset="2"/>
              <a:buChar char=""/>
            </a:pPr>
            <a:r>
              <a:rPr lang="tr-TR" dirty="0" smtClean="0">
                <a:latin typeface="Arial" panose="020B0604020202020204" pitchFamily="34" charset="0"/>
                <a:cs typeface="Arial" panose="020B0604020202020204" pitchFamily="34" charset="0"/>
              </a:rPr>
              <a:t>Usul hukuku; hukuki uyuşmazlıkların çözümü / yargılama sürecinde uygulanacak </a:t>
            </a:r>
            <a:r>
              <a:rPr lang="tr-TR" dirty="0">
                <a:latin typeface="Arial" panose="020B0604020202020204" pitchFamily="34" charset="0"/>
                <a:cs typeface="Arial" panose="020B0604020202020204" pitchFamily="34" charset="0"/>
              </a:rPr>
              <a:t>kuralları </a:t>
            </a:r>
            <a:r>
              <a:rPr lang="tr-TR" dirty="0" smtClean="0">
                <a:latin typeface="Arial" panose="020B0604020202020204" pitchFamily="34" charset="0"/>
                <a:cs typeface="Arial" panose="020B0604020202020204" pitchFamily="34" charset="0"/>
              </a:rPr>
              <a:t>inceleyen </a:t>
            </a:r>
            <a:r>
              <a:rPr lang="tr-TR" dirty="0">
                <a:latin typeface="Arial" panose="020B0604020202020204" pitchFamily="34" charset="0"/>
                <a:cs typeface="Arial" panose="020B0604020202020204" pitchFamily="34" charset="0"/>
              </a:rPr>
              <a:t>hukuk </a:t>
            </a:r>
            <a:r>
              <a:rPr lang="tr-TR" dirty="0" smtClean="0">
                <a:latin typeface="Arial" panose="020B0604020202020204" pitchFamily="34" charset="0"/>
                <a:cs typeface="Arial" panose="020B0604020202020204" pitchFamily="34" charset="0"/>
              </a:rPr>
              <a:t>dalı. </a:t>
            </a:r>
          </a:p>
          <a:p>
            <a:pPr marL="342900" indent="-342900" algn="just">
              <a:buClr>
                <a:srgbClr val="A53010"/>
              </a:buClr>
              <a:buFont typeface="Wingdings 3" charset="2"/>
              <a:buChar char=""/>
            </a:pPr>
            <a:r>
              <a:rPr lang="tr-TR" dirty="0" smtClean="0">
                <a:latin typeface="Arial" panose="020B0604020202020204" pitchFamily="34" charset="0"/>
                <a:cs typeface="Arial" panose="020B0604020202020204" pitchFamily="34" charset="0"/>
              </a:rPr>
              <a:t>Maddi </a:t>
            </a:r>
            <a:r>
              <a:rPr lang="tr-TR" dirty="0">
                <a:latin typeface="Arial" panose="020B0604020202020204" pitchFamily="34" charset="0"/>
                <a:cs typeface="Arial" panose="020B0604020202020204" pitchFamily="34" charset="0"/>
              </a:rPr>
              <a:t>hukuk – şekli hukuk ayrımı bağlamında idare hukuku ve idari yargılama usulü </a:t>
            </a:r>
            <a:r>
              <a:rPr lang="tr-TR" dirty="0" smtClean="0">
                <a:latin typeface="Arial" panose="020B0604020202020204" pitchFamily="34" charset="0"/>
                <a:cs typeface="Arial" panose="020B0604020202020204" pitchFamily="34" charset="0"/>
              </a:rPr>
              <a:t>ilişkisi</a:t>
            </a:r>
          </a:p>
          <a:p>
            <a:pPr algn="just">
              <a:buClr>
                <a:srgbClr val="A53010"/>
              </a:buClr>
            </a:pPr>
            <a:r>
              <a:rPr lang="tr-TR" b="1" dirty="0" smtClean="0">
                <a:latin typeface="Arial" panose="020B0604020202020204" pitchFamily="34" charset="0"/>
                <a:cs typeface="Arial" panose="020B0604020202020204" pitchFamily="34" charset="0"/>
              </a:rPr>
              <a:t>(AYM, E. 1990/40, K. 1991/33, T. 1.10.1992) : </a:t>
            </a:r>
            <a:r>
              <a:rPr lang="tr-TR" i="1" dirty="0" smtClean="0">
                <a:latin typeface="Arial" panose="020B0604020202020204" pitchFamily="34" charset="0"/>
                <a:cs typeface="Arial" panose="020B0604020202020204" pitchFamily="34" charset="0"/>
              </a:rPr>
              <a:t>«Yöntem kuralları, maddi hukukun uygulanmasını sağlayan araçlardır. Yargı çalışmalarıyla ilgili yöntem hükümleri bu alandaki çalışma ve ilişkileri düzenledikleri için başlı başına bir hukuk dalı oluşturmakta, bu bakımdan salt bir biçim ve araç sayılmamaktadırlar. Yargılamanın işlerliği ve etkinliği yöntem kurallarıyla geçerli olmaktadır.»</a:t>
            </a:r>
          </a:p>
          <a:p>
            <a:pPr marL="342900" indent="-342900" algn="just">
              <a:buClr>
                <a:srgbClr val="A53010"/>
              </a:buClr>
              <a:buFont typeface="Wingdings 3" charset="2"/>
              <a:buChar char=""/>
            </a:pPr>
            <a:r>
              <a:rPr lang="tr-TR" dirty="0" smtClean="0">
                <a:latin typeface="Arial" panose="020B0604020202020204" pitchFamily="34" charset="0"/>
                <a:cs typeface="Arial" panose="020B0604020202020204" pitchFamily="34" charset="0"/>
              </a:rPr>
              <a:t>İdarî </a:t>
            </a:r>
            <a:r>
              <a:rPr lang="tr-TR" dirty="0">
                <a:latin typeface="Arial" panose="020B0604020202020204" pitchFamily="34" charset="0"/>
                <a:cs typeface="Arial" panose="020B0604020202020204" pitchFamily="34" charset="0"/>
              </a:rPr>
              <a:t>yargı yerlerinde muhakeme yöntemini düzenleyen temel </a:t>
            </a:r>
            <a:r>
              <a:rPr lang="tr-TR" dirty="0" smtClean="0">
                <a:latin typeface="Arial" panose="020B0604020202020204" pitchFamily="34" charset="0"/>
                <a:cs typeface="Arial" panose="020B0604020202020204" pitchFamily="34" charset="0"/>
              </a:rPr>
              <a:t>kanun</a:t>
            </a:r>
          </a:p>
          <a:p>
            <a:pPr algn="just">
              <a:buClr>
                <a:srgbClr val="A53010"/>
              </a:buClr>
            </a:pPr>
            <a:r>
              <a:rPr lang="tr-TR" b="1" dirty="0" smtClean="0">
                <a:latin typeface="Arial" panose="020B0604020202020204" pitchFamily="34" charset="0"/>
                <a:cs typeface="Arial" panose="020B0604020202020204" pitchFamily="34" charset="0"/>
              </a:rPr>
              <a:t>İdari Yargılama Usulü Kanunu (İYUK)</a:t>
            </a:r>
            <a:r>
              <a:rPr lang="tr-TR" b="1" dirty="0">
                <a:latin typeface="Arial" panose="020B0604020202020204" pitchFamily="34" charset="0"/>
                <a:cs typeface="Arial" panose="020B0604020202020204" pitchFamily="34" charset="0"/>
              </a:rPr>
              <a:t> Madde 1 </a:t>
            </a:r>
            <a:r>
              <a:rPr lang="tr-TR" b="1" i="1" dirty="0">
                <a:latin typeface="Arial" panose="020B0604020202020204" pitchFamily="34" charset="0"/>
                <a:cs typeface="Arial" panose="020B0604020202020204" pitchFamily="34" charset="0"/>
              </a:rPr>
              <a:t>–</a:t>
            </a:r>
            <a:r>
              <a:rPr lang="tr-TR" i="1" dirty="0">
                <a:latin typeface="Arial" panose="020B0604020202020204" pitchFamily="34" charset="0"/>
                <a:cs typeface="Arial" panose="020B0604020202020204" pitchFamily="34" charset="0"/>
              </a:rPr>
              <a:t> 1. Danıştay, bölge idare mahkemeleri, idare mahkemeleri ve vergi mahkemelerinin görevine giren uyuşmazlıkların çözümü, bu Kanunda gösterilen usullere tabidir. </a:t>
            </a:r>
          </a:p>
          <a:p>
            <a:pPr lvl="0">
              <a:buClr>
                <a:srgbClr val="A53010"/>
              </a:buClr>
            </a:pPr>
            <a:endParaRPr lang="tr-TR" dirty="0" smtClean="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13474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373" y="866178"/>
            <a:ext cx="10586627" cy="5765976"/>
          </a:xfrm>
        </p:spPr>
        <p:txBody>
          <a:bodyPr>
            <a:normAutofit fontScale="92500"/>
          </a:bodyPr>
          <a:lstStyle/>
          <a:p>
            <a:pPr>
              <a:buFont typeface="Wingdings 3" panose="05040102010807070707" pitchFamily="18"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Yasama Kısıntısı (Anayasa Kısıntısı) - I</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Anayasa </a:t>
            </a:r>
            <a:r>
              <a:rPr lang="tr-TR" b="1" dirty="0">
                <a:solidFill>
                  <a:schemeClr val="tx1">
                    <a:lumMod val="65000"/>
                    <a:lumOff val="35000"/>
                  </a:schemeClr>
                </a:solidFill>
                <a:latin typeface="Arial" panose="020B0604020202020204" pitchFamily="34" charset="0"/>
                <a:cs typeface="Arial" panose="020B0604020202020204" pitchFamily="34" charset="0"/>
              </a:rPr>
              <a:t>Madde 125 </a:t>
            </a:r>
            <a:r>
              <a:rPr lang="tr-TR" b="1" dirty="0" smtClean="0">
                <a:solidFill>
                  <a:schemeClr val="tx1">
                    <a:lumMod val="65000"/>
                    <a:lumOff val="35000"/>
                  </a:schemeClr>
                </a:solidFill>
                <a:latin typeface="Arial" panose="020B0604020202020204" pitchFamily="34" charset="0"/>
                <a:cs typeface="Arial" panose="020B0604020202020204" pitchFamily="34" charset="0"/>
              </a:rPr>
              <a:t>/1 - </a:t>
            </a:r>
            <a:r>
              <a:rPr lang="tr-TR" i="1" dirty="0" smtClean="0">
                <a:solidFill>
                  <a:schemeClr val="tx1">
                    <a:lumMod val="65000"/>
                    <a:lumOff val="35000"/>
                  </a:schemeClr>
                </a:solidFill>
                <a:latin typeface="Arial" panose="020B0604020202020204" pitchFamily="34" charset="0"/>
                <a:cs typeface="Arial" panose="020B0604020202020204" pitchFamily="34" charset="0"/>
              </a:rPr>
              <a:t>Cumhurbaşkanının </a:t>
            </a:r>
            <a:r>
              <a:rPr lang="tr-TR" i="1" dirty="0">
                <a:solidFill>
                  <a:schemeClr val="tx1">
                    <a:lumMod val="65000"/>
                    <a:lumOff val="35000"/>
                  </a:schemeClr>
                </a:solidFill>
                <a:latin typeface="Arial" panose="020B0604020202020204" pitchFamily="34" charset="0"/>
                <a:cs typeface="Arial" panose="020B0604020202020204" pitchFamily="34" charset="0"/>
              </a:rPr>
              <a:t>tek başına yapacağı işlemler </a:t>
            </a:r>
            <a:r>
              <a:rPr lang="tr-TR" i="1" dirty="0" smtClean="0">
                <a:solidFill>
                  <a:schemeClr val="tx1">
                    <a:lumMod val="65000"/>
                    <a:lumOff val="35000"/>
                  </a:schemeClr>
                </a:solidFill>
                <a:latin typeface="Arial" panose="020B0604020202020204" pitchFamily="34" charset="0"/>
                <a:cs typeface="Arial" panose="020B0604020202020204" pitchFamily="34" charset="0"/>
              </a:rPr>
              <a:t>(…) yargı </a:t>
            </a:r>
            <a:r>
              <a:rPr lang="tr-TR" i="1" dirty="0">
                <a:solidFill>
                  <a:schemeClr val="tx1">
                    <a:lumMod val="65000"/>
                    <a:lumOff val="35000"/>
                  </a:schemeClr>
                </a:solidFill>
                <a:latin typeface="Arial" panose="020B0604020202020204" pitchFamily="34" charset="0"/>
                <a:cs typeface="Arial" panose="020B0604020202020204" pitchFamily="34" charset="0"/>
              </a:rPr>
              <a:t>denetimi dışındadır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lnSpc>
                <a:spcPct val="110000"/>
              </a:lnSpc>
              <a:buNone/>
            </a:pPr>
            <a:r>
              <a:rPr lang="tr-TR" b="1" i="1" dirty="0" smtClean="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D.İDDK, E. 1994/482, K. 1994/619, T. 4.11.1994): «</a:t>
            </a:r>
            <a:r>
              <a:rPr lang="tr-TR" i="1" dirty="0" smtClean="0">
                <a:solidFill>
                  <a:schemeClr val="tx1">
                    <a:lumMod val="65000"/>
                    <a:lumOff val="35000"/>
                  </a:schemeClr>
                </a:solidFill>
                <a:latin typeface="Arial" panose="020B0604020202020204" pitchFamily="34" charset="0"/>
                <a:cs typeface="Arial" panose="020B0604020202020204" pitchFamily="34" charset="0"/>
              </a:rPr>
              <a:t>2709 </a:t>
            </a:r>
            <a:r>
              <a:rPr lang="tr-TR" i="1" dirty="0">
                <a:solidFill>
                  <a:schemeClr val="tx1">
                    <a:lumMod val="65000"/>
                    <a:lumOff val="35000"/>
                  </a:schemeClr>
                </a:solidFill>
                <a:latin typeface="Arial" panose="020B0604020202020204" pitchFamily="34" charset="0"/>
                <a:cs typeface="Arial" panose="020B0604020202020204" pitchFamily="34" charset="0"/>
              </a:rPr>
              <a:t>sayılı T.C. Anayasasının 105 inci maddesi "Cumhurbaşkanının, Anayasa ve diğer kanunlarda Başbakan ve ilgili bakanın imzalarına gerek olmaksızın tek başına yapabileceği belirtilen işlemleri dışındaki bütün kararları, Başbakan ve ilgili bakanlarca imzalanır; bu kararlardan Başbakan ve ilgili bakan sorumludur. Cumhurbaşkanının </a:t>
            </a:r>
            <a:r>
              <a:rPr lang="tr-TR" i="1" dirty="0" err="1">
                <a:solidFill>
                  <a:schemeClr val="tx1">
                    <a:lumMod val="65000"/>
                    <a:lumOff val="35000"/>
                  </a:schemeClr>
                </a:solidFill>
                <a:latin typeface="Arial" panose="020B0604020202020204" pitchFamily="34" charset="0"/>
                <a:cs typeface="Arial" panose="020B0604020202020204" pitchFamily="34" charset="0"/>
              </a:rPr>
              <a:t>re`sen</a:t>
            </a:r>
            <a:r>
              <a:rPr lang="tr-TR" i="1" dirty="0">
                <a:solidFill>
                  <a:schemeClr val="tx1">
                    <a:lumMod val="65000"/>
                    <a:lumOff val="35000"/>
                  </a:schemeClr>
                </a:solidFill>
                <a:latin typeface="Arial" panose="020B0604020202020204" pitchFamily="34" charset="0"/>
                <a:cs typeface="Arial" panose="020B0604020202020204" pitchFamily="34" charset="0"/>
              </a:rPr>
              <a:t> imzaladığı kararlar ve emirler aleyhine Anayasa Mahkemesi dahil, yargı mercilerine başvurulamaz." hükmünü taşımakta; idarenin eylem ve işlemlerine karşı "yargı yolunu" düzenleyen 125 inci maddesinin, ikinci fıkrasında da "Cumhurbaşkanının tek başına yapacağı işlemler ile Yüksek Askeri Şuranın kararları yargı denetimi dışındadır." hükmüne yer verilmektedir. Aynı yönde bir başka kural 2577 sayılı İdari Yargılama Usulü Kanunu`nun 2. maddesinin 3. fıkrasında yer almakta ve Cumhurbaşkanının doğrudan doğruya yaptığı işlemlerin idari yargı denetimi dışında olduğuna işaret etmektedir. Buna göre, Cumhurbaşkanının bütün işlemleri değil, yalnızca "tek başına" ( "</a:t>
            </a:r>
            <a:r>
              <a:rPr lang="tr-TR" i="1" dirty="0" err="1">
                <a:solidFill>
                  <a:schemeClr val="tx1">
                    <a:lumMod val="65000"/>
                    <a:lumOff val="35000"/>
                  </a:schemeClr>
                </a:solidFill>
                <a:latin typeface="Arial" panose="020B0604020202020204" pitchFamily="34" charset="0"/>
                <a:cs typeface="Arial" panose="020B0604020202020204" pitchFamily="34" charset="0"/>
              </a:rPr>
              <a:t>re`sen</a:t>
            </a:r>
            <a:r>
              <a:rPr lang="tr-TR" i="1" dirty="0">
                <a:solidFill>
                  <a:schemeClr val="tx1">
                    <a:lumMod val="65000"/>
                    <a:lumOff val="35000"/>
                  </a:schemeClr>
                </a:solidFill>
                <a:latin typeface="Arial" panose="020B0604020202020204" pitchFamily="34" charset="0"/>
                <a:cs typeface="Arial" panose="020B0604020202020204" pitchFamily="34" charset="0"/>
              </a:rPr>
              <a:t>" - "doğrudan doğruya" ) yaptığı işlemler yargı denetimi dışında tutulmuş olup; Cumhurbaşkanının başka organ ya da kurumların katkıları sonucu oluşturduğu, dolayısıyla yukarıda belirtilen nitelikleri taşımayan işlemlerin, dava yoluyla yargı denetimine tabi oldukları konusunda herhangi bir duraksamaya yer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b="1" dirty="0">
                <a:solidFill>
                  <a:schemeClr val="tx1">
                    <a:lumMod val="65000"/>
                    <a:lumOff val="35000"/>
                  </a:schemeClr>
                </a:solidFill>
                <a:latin typeface="Arial" panose="020B0604020202020204" pitchFamily="34" charset="0"/>
                <a:cs typeface="Arial" panose="020B0604020202020204" pitchFamily="34" charset="0"/>
              </a:rPr>
              <a:t>Anayasa Madde 125 /1 </a:t>
            </a:r>
            <a:r>
              <a:rPr lang="tr-TR" i="1" dirty="0" smtClean="0">
                <a:solidFill>
                  <a:schemeClr val="tx1">
                    <a:lumMod val="65000"/>
                    <a:lumOff val="35000"/>
                  </a:schemeClr>
                </a:solidFill>
                <a:latin typeface="Arial" panose="020B0604020202020204" pitchFamily="34" charset="0"/>
                <a:cs typeface="Arial" panose="020B0604020202020204" pitchFamily="34" charset="0"/>
              </a:rPr>
              <a:t>- (…) Yüksek </a:t>
            </a:r>
            <a:r>
              <a:rPr lang="tr-TR" i="1" dirty="0">
                <a:solidFill>
                  <a:schemeClr val="tx1">
                    <a:lumMod val="65000"/>
                    <a:lumOff val="35000"/>
                  </a:schemeClr>
                </a:solidFill>
                <a:latin typeface="Arial" panose="020B0604020202020204" pitchFamily="34" charset="0"/>
                <a:cs typeface="Arial" panose="020B0604020202020204" pitchFamily="34" charset="0"/>
              </a:rPr>
              <a:t>Askeri Şuranın kararları yargı denetimi dışındadır. (Ek cümle: 7/5/2010-5982/11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Ancak, Yüksek Askerî Şûranın terfi işlemleri ile kadrosuzluk nedeniyle emekliye ayırma hariç her türlü ilişik kesme kararlarına karşı yargı yolu açıktır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9893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63547" y="881349"/>
            <a:ext cx="10157552" cy="5799867"/>
          </a:xfrm>
        </p:spPr>
        <p:txBody>
          <a:bodyPr>
            <a:normAutofit/>
          </a:bodyPr>
          <a:lstStyle/>
          <a:p>
            <a:pPr>
              <a:buFont typeface="Wingdings 3" panose="05040102010807070707" pitchFamily="18"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Yasama Kısıntısı (Anayasa Kısıntısı) - II</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129 /3 ve Madde 129/4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Değişik üçüncü fıkra: 7/5/2010-5982/13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md.</a:t>
            </a:r>
            <a:r>
              <a:rPr lang="tr-TR" i="1" dirty="0" smtClean="0">
                <a:solidFill>
                  <a:schemeClr val="tx1">
                    <a:lumMod val="65000"/>
                    <a:lumOff val="35000"/>
                  </a:schemeClr>
                </a:solidFill>
                <a:latin typeface="Arial" panose="020B0604020202020204" pitchFamily="34" charset="0"/>
                <a:cs typeface="Arial" panose="020B0604020202020204" pitchFamily="34" charset="0"/>
              </a:rPr>
              <a:t>) Disiplin kararları yargı denetimi dışında bırakılamaz.</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Silahlı Kuvvetler mensupları ile hakimler ve savcılar hakkındaki hükümler saklıdır.»</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159/10-  </a:t>
            </a:r>
            <a:r>
              <a:rPr lang="tr-TR" i="1" dirty="0" smtClean="0">
                <a:solidFill>
                  <a:schemeClr val="tx1">
                    <a:lumMod val="65000"/>
                    <a:lumOff val="35000"/>
                  </a:schemeClr>
                </a:solidFill>
                <a:latin typeface="Arial" panose="020B0604020202020204" pitchFamily="34" charset="0"/>
                <a:cs typeface="Arial" panose="020B0604020202020204" pitchFamily="34" charset="0"/>
              </a:rPr>
              <a:t>Kurulun meslekten çıkarma cezasına ilişkin olanlar dışındaki kararlarına karşı yargı mercilerine başvurulamaz.</a:t>
            </a:r>
            <a:r>
              <a:rPr lang="tr-TR" dirty="0" smtClean="0">
                <a:solidFill>
                  <a:schemeClr val="tx1">
                    <a:lumMod val="65000"/>
                    <a:lumOff val="35000"/>
                  </a:schemeClr>
                </a:solidFill>
                <a:latin typeface="Arial" panose="020B0604020202020204" pitchFamily="34" charset="0"/>
                <a:cs typeface="Arial" panose="020B0604020202020204" pitchFamily="34" charset="0"/>
              </a:rPr>
              <a:t>(HSK Kararları) </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59/3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Spor federasyonlarının spor faaliyetlerinin yönetimine ve disiplinine ilişkin kararlarına karşı ancak zorunlu tahkim yoluna başvurulabilir. Tahkim kurulu kararları kesin olup bu kararlara karşı hiçbir yargı merciine başvurulamaz.</a:t>
            </a:r>
          </a:p>
          <a:p>
            <a:pPr>
              <a:buFont typeface="Wingdings 3" panose="05040102010807070707" pitchFamily="18"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Yargı Kısıntısı (Hükümet Tasarrufları)</a:t>
            </a: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6546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728" y="815247"/>
            <a:ext cx="9790176" cy="5927075"/>
          </a:xfrm>
        </p:spPr>
        <p:txBody>
          <a:bodyPr>
            <a:normAutofit fontScale="85000" lnSpcReduction="10000"/>
          </a:bodyPr>
          <a:lstStyle/>
          <a:p>
            <a:pPr>
              <a:buFont typeface="Wingdings 3" panose="05040102010807070707" pitchFamily="18"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İdari Yargı Denetiminin Sınırları</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a:solidFill>
                  <a:schemeClr val="tx1">
                    <a:lumMod val="65000"/>
                    <a:lumOff val="35000"/>
                  </a:schemeClr>
                </a:solidFill>
                <a:latin typeface="Arial" panose="020B0604020202020204" pitchFamily="34" charset="0"/>
                <a:cs typeface="Arial" panose="020B0604020202020204" pitchFamily="34" charset="0"/>
              </a:rPr>
              <a:t>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2/2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İdari </a:t>
            </a:r>
            <a:r>
              <a:rPr lang="tr-TR" dirty="0">
                <a:solidFill>
                  <a:schemeClr val="tx1">
                    <a:lumMod val="65000"/>
                    <a:lumOff val="35000"/>
                  </a:schemeClr>
                </a:solidFill>
                <a:latin typeface="Arial" panose="020B0604020202020204" pitchFamily="34" charset="0"/>
                <a:cs typeface="Arial" panose="020B0604020202020204" pitchFamily="34" charset="0"/>
              </a:rPr>
              <a:t>yargı yetkisi</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idari </a:t>
            </a:r>
            <a:r>
              <a:rPr lang="tr-TR" dirty="0">
                <a:solidFill>
                  <a:schemeClr val="tx1">
                    <a:lumMod val="65000"/>
                    <a:lumOff val="35000"/>
                  </a:schemeClr>
                </a:solidFill>
                <a:latin typeface="Arial" panose="020B0604020202020204" pitchFamily="34" charset="0"/>
                <a:cs typeface="Arial" panose="020B0604020202020204" pitchFamily="34" charset="0"/>
              </a:rPr>
              <a:t>eylem ve işlemlerin hukuka uygunluğunun denetimi ile sınırlıdır.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İdari </a:t>
            </a:r>
            <a:r>
              <a:rPr lang="tr-TR" dirty="0">
                <a:solidFill>
                  <a:schemeClr val="tx1">
                    <a:lumMod val="65000"/>
                    <a:lumOff val="35000"/>
                  </a:schemeClr>
                </a:solidFill>
                <a:latin typeface="Arial" panose="020B0604020202020204" pitchFamily="34" charset="0"/>
                <a:cs typeface="Arial" panose="020B0604020202020204" pitchFamily="34" charset="0"/>
              </a:rPr>
              <a:t>mahkemeler; yerindelik denetimi yapamazlar,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yürütme </a:t>
            </a:r>
            <a:r>
              <a:rPr lang="tr-TR" dirty="0">
                <a:solidFill>
                  <a:schemeClr val="tx1">
                    <a:lumMod val="65000"/>
                    <a:lumOff val="35000"/>
                  </a:schemeClr>
                </a:solidFill>
                <a:latin typeface="Arial" panose="020B0604020202020204" pitchFamily="34" charset="0"/>
                <a:cs typeface="Arial" panose="020B0604020202020204" pitchFamily="34" charset="0"/>
              </a:rPr>
              <a:t>görevinin kanunlarda gösterilen şekil ve esaslara uygun olarak yerine getirilmesini kısıtlayacak,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idari </a:t>
            </a:r>
            <a:r>
              <a:rPr lang="tr-TR" dirty="0">
                <a:solidFill>
                  <a:schemeClr val="tx1">
                    <a:lumMod val="65000"/>
                    <a:lumOff val="35000"/>
                  </a:schemeClr>
                </a:solidFill>
                <a:latin typeface="Arial" panose="020B0604020202020204" pitchFamily="34" charset="0"/>
                <a:cs typeface="Arial" panose="020B0604020202020204" pitchFamily="34" charset="0"/>
              </a:rPr>
              <a:t>eylem ve işlem niteliğinde veya idarenin takdir yetkisini kaldıracak biçimde yargı </a:t>
            </a:r>
            <a:r>
              <a:rPr lang="tr-TR" dirty="0" smtClean="0">
                <a:solidFill>
                  <a:schemeClr val="tx1">
                    <a:lumMod val="65000"/>
                    <a:lumOff val="35000"/>
                  </a:schemeClr>
                </a:solidFill>
                <a:latin typeface="Arial" panose="020B0604020202020204" pitchFamily="34" charset="0"/>
                <a:cs typeface="Arial" panose="020B0604020202020204" pitchFamily="34" charset="0"/>
              </a:rPr>
              <a:t>kararı veremezler.</a:t>
            </a:r>
          </a:p>
          <a:p>
            <a:pPr marL="0" indent="0" algn="just">
              <a:lnSpc>
                <a:spcPct val="120000"/>
              </a:lnSpc>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(D.17D, E. 2015/6089, K. 2015/5672, T. 7.12.2015):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Kanun'un 2. maddesindeki hükme göre idari yargı yerlerinin denetim yetkisi, kanunların idari makamlara bıraktığı yetkilerin kullanılışının hukuka uygun olup olmadığının araştırılmasını kapsar; yoksa söz konusu yetkilerin idari yargı yerlerince kullanılması sonucunu yaratmaz</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20000"/>
              </a:lnSpc>
              <a:buNone/>
            </a:pPr>
            <a:r>
              <a:rPr lang="tr-TR" i="1" dirty="0">
                <a:solidFill>
                  <a:schemeClr val="tx1">
                    <a:lumMod val="65000"/>
                    <a:lumOff val="35000"/>
                  </a:schemeClr>
                </a:solidFill>
                <a:latin typeface="Arial" panose="020B0604020202020204" pitchFamily="34" charset="0"/>
                <a:cs typeface="Arial" panose="020B0604020202020204" pitchFamily="34" charset="0"/>
              </a:rPr>
              <a:t>Bu bakımdan idari işlemlere (bireysel ya da düzenleyici) yönelik yargı denetimi, bu işlemlerin Anayasa ve hukukun genel ilkelerine, yasa, tüzük ve yönetmelik hükümleri ile yargısal içtihatlara uygun olup olmadığının denetlenmesidir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lnSpc>
                <a:spcPct val="120000"/>
              </a:lnSpc>
              <a:buNone/>
            </a:pPr>
            <a:r>
              <a:rPr lang="tr-TR" i="1" dirty="0">
                <a:solidFill>
                  <a:schemeClr val="tx1">
                    <a:lumMod val="65000"/>
                    <a:lumOff val="35000"/>
                  </a:schemeClr>
                </a:solidFill>
                <a:latin typeface="Arial" panose="020B0604020202020204" pitchFamily="34" charset="0"/>
                <a:cs typeface="Arial" panose="020B0604020202020204" pitchFamily="34" charset="0"/>
              </a:rPr>
              <a:t>İdarelerin belirli bir kamu hizmetinin etkili ve verimli bir biçimde yürütülmesi, kamu yararının somut biçimde ortaya konulması için birden çok seçenekten birisini tercihte takdir yetkisine sahip olmaları halinde yapılacak yargısal denetim, idarenin tercih ettiği seçeneğin ve bunun uygulanmasının hukuka uygun olup olmadığının araştırılması ve saptanması ile sınırlanmıştır. İdari yargının idareyi bu seçeneklerden birisini tercihe zorlayacak ya da belli bir yönde işlem ve eylem tesisine zorunlu kılacak biçimde yargı kararı vermeleri halinde, hukuka uygunluk denetimi aşılarak yerindelik denetimi yapılmış olacaktır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7314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tint val="90000"/>
                <a:satMod val="92000"/>
                <a:lumMod val="120000"/>
              </a:schemeClr>
            </a:gs>
            <a:gs pos="100000">
              <a:schemeClr val="bg2">
                <a:shade val="98000"/>
                <a:satMod val="120000"/>
                <a:lumMod val="9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220715" y="723186"/>
            <a:ext cx="10785285" cy="4718304"/>
          </a:xfrm>
        </p:spPr>
        <p:txBody>
          <a:bodyPr>
            <a:normAutofit/>
          </a:bodyPr>
          <a:lstStyle/>
          <a:p>
            <a:pPr marL="342900" lvl="0" indent="-342900">
              <a:buClr>
                <a:srgbClr val="A53010"/>
              </a:buClr>
              <a:buFont typeface="Wingdings 3" charset="2"/>
              <a:buChar char=""/>
            </a:pPr>
            <a:r>
              <a:rPr lang="tr-TR" dirty="0">
                <a:latin typeface="Arial" panose="020B0604020202020204" pitchFamily="34" charset="0"/>
                <a:cs typeface="Arial" panose="020B0604020202020204" pitchFamily="34" charset="0"/>
              </a:rPr>
              <a:t>İdari yargılama usulünün bağımsızlığı</a:t>
            </a:r>
          </a:p>
          <a:p>
            <a:pPr lvl="0" algn="just">
              <a:buClr>
                <a:srgbClr val="A53010"/>
              </a:buClr>
            </a:pPr>
            <a:r>
              <a:rPr lang="tr-TR" b="1" dirty="0">
                <a:latin typeface="Arial" panose="020B0604020202020204" pitchFamily="34" charset="0"/>
                <a:cs typeface="Arial" panose="020B0604020202020204" pitchFamily="34" charset="0"/>
              </a:rPr>
              <a:t>(AYM, E</a:t>
            </a:r>
            <a:r>
              <a:rPr lang="tr-TR" b="1" dirty="0" smtClean="0">
                <a:latin typeface="Arial" panose="020B0604020202020204" pitchFamily="34" charset="0"/>
                <a:cs typeface="Arial" panose="020B0604020202020204" pitchFamily="34" charset="0"/>
              </a:rPr>
              <a:t>. 2004/103</a:t>
            </a:r>
            <a:r>
              <a:rPr lang="tr-TR" b="1" dirty="0">
                <a:latin typeface="Arial" panose="020B0604020202020204" pitchFamily="34" charset="0"/>
                <a:cs typeface="Arial" panose="020B0604020202020204" pitchFamily="34" charset="0"/>
              </a:rPr>
              <a:t>, K</a:t>
            </a:r>
            <a:r>
              <a:rPr lang="tr-TR" b="1" dirty="0" smtClean="0">
                <a:latin typeface="Arial" panose="020B0604020202020204" pitchFamily="34" charset="0"/>
                <a:cs typeface="Arial" panose="020B0604020202020204" pitchFamily="34" charset="0"/>
              </a:rPr>
              <a:t>. 2008/121</a:t>
            </a:r>
            <a:r>
              <a:rPr lang="tr-TR" b="1" dirty="0">
                <a:latin typeface="Arial" panose="020B0604020202020204" pitchFamily="34" charset="0"/>
                <a:cs typeface="Arial" panose="020B0604020202020204" pitchFamily="34" charset="0"/>
              </a:rPr>
              <a:t>, T</a:t>
            </a:r>
            <a:r>
              <a:rPr lang="tr-TR" b="1" dirty="0" smtClean="0">
                <a:latin typeface="Arial" panose="020B0604020202020204" pitchFamily="34" charset="0"/>
                <a:cs typeface="Arial" panose="020B0604020202020204" pitchFamily="34" charset="0"/>
              </a:rPr>
              <a:t>. 12.06.2008)</a:t>
            </a:r>
            <a:r>
              <a:rPr lang="tr-TR" dirty="0" smtClean="0">
                <a:latin typeface="Arial" panose="020B0604020202020204" pitchFamily="34" charset="0"/>
                <a:cs typeface="Arial" panose="020B0604020202020204" pitchFamily="34" charset="0"/>
              </a:rPr>
              <a:t>: «</a:t>
            </a:r>
            <a:r>
              <a:rPr lang="tr-TR" i="1" dirty="0">
                <a:latin typeface="Arial" panose="020B0604020202020204" pitchFamily="34" charset="0"/>
                <a:cs typeface="Arial" panose="020B0604020202020204" pitchFamily="34" charset="0"/>
              </a:rPr>
              <a:t>İdarî yargı, idare hukuku alanında idare tarafından tesis edilen idarî işlemler ile eylemlerinden doğan uyuşmazlıklara bakan, adli yargının dışında kendine özgü kuralları ve yargılama yöntemleri bulunan ayrı bir yargı düzenidir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a:p>
            <a:pPr lvl="0" algn="just">
              <a:buClr>
                <a:srgbClr val="A53010"/>
              </a:buClr>
            </a:pPr>
            <a:endParaRPr lang="tr-TR" dirty="0">
              <a:latin typeface="Arial" panose="020B0604020202020204" pitchFamily="34" charset="0"/>
              <a:cs typeface="Arial" panose="020B0604020202020204" pitchFamily="34" charset="0"/>
            </a:endParaRPr>
          </a:p>
          <a:p>
            <a:pPr marL="342900" lvl="0" indent="-342900" algn="just">
              <a:buClr>
                <a:srgbClr val="A53010"/>
              </a:buClr>
              <a:buFont typeface="Wingdings 3" charset="2"/>
              <a:buChar char=""/>
            </a:pPr>
            <a:r>
              <a:rPr lang="tr-TR" dirty="0">
                <a:latin typeface="Arial" panose="020B0604020202020204" pitchFamily="34" charset="0"/>
                <a:cs typeface="Arial" panose="020B0604020202020204" pitchFamily="34" charset="0"/>
              </a:rPr>
              <a:t>İdari yargılama usulünün amacı</a:t>
            </a:r>
          </a:p>
          <a:p>
            <a:pPr lvl="0" algn="just">
              <a:buClr>
                <a:srgbClr val="A53010"/>
              </a:buClr>
            </a:pPr>
            <a:r>
              <a:rPr lang="tr-TR" b="1" dirty="0">
                <a:latin typeface="Arial" panose="020B0604020202020204" pitchFamily="34" charset="0"/>
                <a:cs typeface="Arial" panose="020B0604020202020204" pitchFamily="34" charset="0"/>
              </a:rPr>
              <a:t>(AYM, E</a:t>
            </a:r>
            <a:r>
              <a:rPr lang="tr-TR" b="1" dirty="0" smtClean="0">
                <a:latin typeface="Arial" panose="020B0604020202020204" pitchFamily="34" charset="0"/>
                <a:cs typeface="Arial" panose="020B0604020202020204" pitchFamily="34" charset="0"/>
              </a:rPr>
              <a:t>. 1976/1</a:t>
            </a:r>
            <a:r>
              <a:rPr lang="tr-TR" b="1" dirty="0">
                <a:latin typeface="Arial" panose="020B0604020202020204" pitchFamily="34" charset="0"/>
                <a:cs typeface="Arial" panose="020B0604020202020204" pitchFamily="34" charset="0"/>
              </a:rPr>
              <a:t>, K</a:t>
            </a:r>
            <a:r>
              <a:rPr lang="tr-TR" b="1" dirty="0" smtClean="0">
                <a:latin typeface="Arial" panose="020B0604020202020204" pitchFamily="34" charset="0"/>
                <a:cs typeface="Arial" panose="020B0604020202020204" pitchFamily="34" charset="0"/>
              </a:rPr>
              <a:t>. 1976/28</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 25.05.1976): </a:t>
            </a:r>
            <a:r>
              <a:rPr lang="tr-TR" dirty="0" smtClean="0">
                <a:latin typeface="Arial" panose="020B0604020202020204" pitchFamily="34" charset="0"/>
                <a:cs typeface="Arial" panose="020B0604020202020204" pitchFamily="34" charset="0"/>
              </a:rPr>
              <a:t>«</a:t>
            </a:r>
            <a:r>
              <a:rPr lang="tr-TR" i="1" dirty="0">
                <a:latin typeface="Arial" panose="020B0604020202020204" pitchFamily="34" charset="0"/>
                <a:cs typeface="Arial" panose="020B0604020202020204" pitchFamily="34" charset="0"/>
              </a:rPr>
              <a:t>İdarî yargı denetiminin ana ereği, idarenin, idare hukuku alanı ve kanun çerçevesi içinde kalmasını sağlamaktır. Başka bir deyimle idarî yargı denetiminin amacı, idarenin, kanunların verdiği yetkileri asması veya kötüye kullanması, ya da hukuka ve mevzuata aykırı işlem veya eylem, tesis etmesi hallerinde, bu eylem ve işlemleri yetki, şekil, sebep, konu ve maksat yönlerinden iptal etmek suretiyle idareyi hukuk alanı içinde kalmaya zorlamaktır</a:t>
            </a:r>
            <a:r>
              <a:rPr lang="tr-TR" i="1" dirty="0" smtClean="0">
                <a:latin typeface="Arial" panose="020B0604020202020204" pitchFamily="34" charset="0"/>
                <a:cs typeface="Arial" panose="020B0604020202020204" pitchFamily="34" charset="0"/>
              </a:rPr>
              <a:t>.</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a:p>
            <a:pPr lvl="0" algn="just">
              <a:buClr>
                <a:srgbClr val="A53010"/>
              </a:buClr>
            </a:pPr>
            <a:endParaRPr lang="tr-TR" dirty="0">
              <a:latin typeface="Arial" panose="020B0604020202020204" pitchFamily="34" charset="0"/>
              <a:cs typeface="Arial" panose="020B0604020202020204" pitchFamily="34" charset="0"/>
            </a:endParaRPr>
          </a:p>
          <a:p>
            <a:pPr marL="342900" lvl="0" indent="-342900">
              <a:buClr>
                <a:srgbClr val="A53010"/>
              </a:buClr>
              <a:buFont typeface="Wingdings 3" charset="2"/>
              <a:buChar char=""/>
            </a:pPr>
            <a:endParaRPr lang="tr-TR" dirty="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86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40665" y="1377695"/>
            <a:ext cx="10056556" cy="4406159"/>
          </a:xfrm>
        </p:spPr>
        <p:txBody>
          <a:bodyPr>
            <a:normAutofit fontScale="92500" lnSpcReduction="10000"/>
          </a:bodyPr>
          <a:lstStyle/>
          <a:p>
            <a:pPr marL="285750" indent="-285750">
              <a:buFont typeface="Wingdings 3" panose="05040102010807070707" pitchFamily="18" charset="2"/>
              <a:buChar char="´"/>
            </a:pPr>
            <a:r>
              <a:rPr lang="nn-NO" dirty="0">
                <a:latin typeface="Arial" panose="020B0604020202020204" pitchFamily="34" charset="0"/>
                <a:cs typeface="Arial" panose="020B0604020202020204" pitchFamily="34" charset="0"/>
              </a:rPr>
              <a:t>Hukuk devleti ilkesi ve idarenin  yargısal </a:t>
            </a:r>
            <a:r>
              <a:rPr lang="nn-NO" dirty="0" smtClean="0">
                <a:latin typeface="Arial" panose="020B0604020202020204" pitchFamily="34" charset="0"/>
                <a:cs typeface="Arial" panose="020B0604020202020204" pitchFamily="34" charset="0"/>
              </a:rPr>
              <a:t>denetimi</a:t>
            </a:r>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ea typeface="+mj-ea"/>
                <a:cs typeface="Arial" panose="020B0604020202020204" pitchFamily="34" charset="0"/>
              </a:rPr>
              <a:t/>
            </a:r>
            <a:br>
              <a:rPr lang="tr-TR" dirty="0" smtClean="0">
                <a:latin typeface="Arial" panose="020B0604020202020204" pitchFamily="34" charset="0"/>
                <a:ea typeface="+mj-ea"/>
                <a:cs typeface="Arial" panose="020B0604020202020204" pitchFamily="34" charset="0"/>
              </a:rPr>
            </a:br>
            <a:r>
              <a:rPr lang="tr-TR" b="1" dirty="0">
                <a:latin typeface="Arial" panose="020B0604020202020204" pitchFamily="34" charset="0"/>
                <a:cs typeface="Arial" panose="020B0604020202020204" pitchFamily="34" charset="0"/>
              </a:rPr>
              <a:t>(D.12D, E</a:t>
            </a:r>
            <a:r>
              <a:rPr lang="tr-TR" b="1" dirty="0" smtClean="0">
                <a:latin typeface="Arial" panose="020B0604020202020204" pitchFamily="34" charset="0"/>
                <a:cs typeface="Arial" panose="020B0604020202020204" pitchFamily="34" charset="0"/>
              </a:rPr>
              <a:t>. 2008/7485</a:t>
            </a:r>
            <a:r>
              <a:rPr lang="tr-TR" b="1" dirty="0">
                <a:latin typeface="Arial" panose="020B0604020202020204" pitchFamily="34" charset="0"/>
                <a:cs typeface="Arial" panose="020B0604020202020204" pitchFamily="34" charset="0"/>
              </a:rPr>
              <a:t>, K</a:t>
            </a:r>
            <a:r>
              <a:rPr lang="tr-TR" b="1" dirty="0" smtClean="0">
                <a:latin typeface="Arial" panose="020B0604020202020204" pitchFamily="34" charset="0"/>
                <a:cs typeface="Arial" panose="020B0604020202020204" pitchFamily="34" charset="0"/>
              </a:rPr>
              <a:t>. 2010/4338</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 21.09.2010): </a:t>
            </a:r>
            <a:r>
              <a:rPr lang="tr-TR" dirty="0" smtClean="0">
                <a:latin typeface="Arial" panose="020B0604020202020204" pitchFamily="34" charset="0"/>
                <a:ea typeface="+mj-ea"/>
                <a:cs typeface="Arial" panose="020B0604020202020204" pitchFamily="34" charset="0"/>
              </a:rPr>
              <a:t>«</a:t>
            </a:r>
            <a:r>
              <a:rPr lang="tr-TR" i="1" dirty="0" smtClean="0">
                <a:latin typeface="Arial" panose="020B0604020202020204" pitchFamily="34" charset="0"/>
                <a:ea typeface="+mj-ea"/>
                <a:cs typeface="Arial" panose="020B0604020202020204" pitchFamily="34" charset="0"/>
              </a:rPr>
              <a:t>T.C. Anayasasının 2. maddesinde belirtilen Türkiye Cumhuriyeti Devletinin temel niteliklerinden olan "hukuk devleti" ilkesi, vatandaşlarına hukuk güvenliğini sağlayan, idarenin hukuka bağlılığını amaç edinen, buna karşılık kamu gücünün sınırsız, ölçüsüz ve keyfi kullanılmasını önleyen en önemli unsurlardan biridir. Nitekim hukuk devleti ilkesinin yaşama geçirilmesini sağlayacak araçlar arasında, Anayasanın 8. maddesinde, yürütme yetkisi ve görevinin, Anayasa ve kanunlara uygun olarak kullanılacağı ve yerine getirileceği; Anayasanın 125. maddesinde de, idarenin her türlü eylem ve işlemlerine karşı yargı yolunun açık olduğu kuralına yer verilmiştir</a:t>
            </a:r>
            <a:r>
              <a:rPr lang="tr-TR" dirty="0" smtClean="0">
                <a:latin typeface="Arial" panose="020B0604020202020204" pitchFamily="34" charset="0"/>
                <a:ea typeface="+mj-ea"/>
                <a:cs typeface="Arial" panose="020B0604020202020204" pitchFamily="34" charset="0"/>
              </a:rPr>
              <a:t>.» </a:t>
            </a:r>
          </a:p>
          <a:p>
            <a:pPr algn="just"/>
            <a:r>
              <a:rPr lang="tr-TR" b="1" dirty="0">
                <a:latin typeface="Arial" panose="020B0604020202020204" pitchFamily="34" charset="0"/>
                <a:cs typeface="Arial" panose="020B0604020202020204" pitchFamily="34" charset="0"/>
              </a:rPr>
              <a:t>(AYM, E. 1990/40, K. 1991/33, T. 1.10.1992</a:t>
            </a:r>
            <a:r>
              <a:rPr lang="tr-TR" b="1"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t>
            </a:r>
            <a:r>
              <a:rPr lang="tr-TR" i="1" dirty="0" smtClean="0">
                <a:latin typeface="Arial" panose="020B0604020202020204" pitchFamily="34" charset="0"/>
                <a:cs typeface="Arial" panose="020B0604020202020204" pitchFamily="34" charset="0"/>
              </a:rPr>
              <a:t>Hukuk </a:t>
            </a:r>
            <a:r>
              <a:rPr lang="tr-TR" i="1" dirty="0">
                <a:latin typeface="Arial" panose="020B0604020202020204" pitchFamily="34" charset="0"/>
                <a:cs typeface="Arial" panose="020B0604020202020204" pitchFamily="34" charset="0"/>
              </a:rPr>
              <a:t>devletinin başlıca amacı, kamu gücü karşısında kişinin hak ve özgürlüklerini korumaktır. Bu âmâca ulaşabilmek için kullanılan araçlar aynı zamanda hukuk devleti kavramının öğeleridir. Bunlardan en önemlileri, devletin değişik işlevlerinin ayrı organlar eliyle gördürülmesi anlamına gelen "kuvvetler ayrılığı" ilkesi bağlamında idarenin hukuka bağlılığı ile zarar verici işlem ve eylemlerinden sorumlu tutulması ve yargı güvencesidir. Hukuk devletinde, yönetimin tüm eylem ve işlemlerinin hukuka uygunluğu zorunludur. Bu nedenle hukuk devletinin vazgeçilmez koşullarından birisi, "idarenin yargısal denetimi" </a:t>
            </a:r>
            <a:r>
              <a:rPr lang="tr-TR" i="1" dirty="0" err="1">
                <a:latin typeface="Arial" panose="020B0604020202020204" pitchFamily="34" charset="0"/>
                <a:cs typeface="Arial" panose="020B0604020202020204" pitchFamily="34" charset="0"/>
              </a:rPr>
              <a:t>dir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2711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08879" y="682752"/>
            <a:ext cx="10088342" cy="5888736"/>
          </a:xfrm>
        </p:spPr>
        <p:txBody>
          <a:bodyPr>
            <a:normAutofit/>
          </a:bodyPr>
          <a:lstStyle/>
          <a:p>
            <a:pPr marL="342900" indent="-342900">
              <a:buClr>
                <a:srgbClr val="A53010"/>
              </a:buClr>
              <a:buFont typeface="Wingdings 3" charset="2"/>
              <a:buChar char=""/>
            </a:pPr>
            <a:endParaRPr lang="tr-TR" dirty="0" smtClean="0">
              <a:solidFill>
                <a:schemeClr val="tx1"/>
              </a:solidFill>
              <a:latin typeface="Arial" panose="020B0604020202020204" pitchFamily="34" charset="0"/>
              <a:cs typeface="Arial" panose="020B0604020202020204" pitchFamily="34" charset="0"/>
            </a:endParaRPr>
          </a:p>
          <a:p>
            <a:pPr marL="342900" indent="-342900">
              <a:buClr>
                <a:srgbClr val="A53010"/>
              </a:buClr>
              <a:buFont typeface="Wingdings 3" charset="2"/>
              <a:buChar char=""/>
            </a:pPr>
            <a:r>
              <a:rPr lang="tr-TR" dirty="0">
                <a:solidFill>
                  <a:prstClr val="black">
                    <a:lumMod val="75000"/>
                    <a:lumOff val="25000"/>
                  </a:prstClr>
                </a:solidFill>
                <a:latin typeface="Arial" panose="020B0604020202020204" pitchFamily="34" charset="0"/>
                <a:cs typeface="Arial" panose="020B0604020202020204" pitchFamily="34" charset="0"/>
              </a:rPr>
              <a:t>İdarenin yargı dışı denetim </a:t>
            </a:r>
            <a:r>
              <a:rPr lang="tr-TR" dirty="0" smtClean="0">
                <a:solidFill>
                  <a:prstClr val="black">
                    <a:lumMod val="75000"/>
                    <a:lumOff val="25000"/>
                  </a:prstClr>
                </a:solidFill>
                <a:latin typeface="Arial" panose="020B0604020202020204" pitchFamily="34" charset="0"/>
                <a:cs typeface="Arial" panose="020B0604020202020204" pitchFamily="34" charset="0"/>
              </a:rPr>
              <a:t>yolları</a:t>
            </a:r>
            <a:br>
              <a:rPr lang="tr-TR" dirty="0" smtClean="0">
                <a:solidFill>
                  <a:prstClr val="black">
                    <a:lumMod val="75000"/>
                    <a:lumOff val="25000"/>
                  </a:prstClr>
                </a:solidFill>
                <a:latin typeface="Arial" panose="020B0604020202020204" pitchFamily="34" charset="0"/>
                <a:cs typeface="Arial" panose="020B0604020202020204" pitchFamily="34" charset="0"/>
              </a:rPr>
            </a:br>
            <a:r>
              <a:rPr lang="tr-TR" dirty="0">
                <a:solidFill>
                  <a:prstClr val="black">
                    <a:lumMod val="75000"/>
                    <a:lumOff val="25000"/>
                  </a:prstClr>
                </a:solidFill>
                <a:latin typeface="Arial" panose="020B0604020202020204" pitchFamily="34" charset="0"/>
                <a:cs typeface="Arial" panose="020B0604020202020204" pitchFamily="34" charset="0"/>
              </a:rPr>
              <a:t/>
            </a:r>
            <a:br>
              <a:rPr lang="tr-TR" dirty="0">
                <a:solidFill>
                  <a:prstClr val="black">
                    <a:lumMod val="75000"/>
                    <a:lumOff val="25000"/>
                  </a:prstClr>
                </a:solidFill>
                <a:latin typeface="Arial" panose="020B0604020202020204" pitchFamily="34" charset="0"/>
                <a:cs typeface="Arial" panose="020B0604020202020204" pitchFamily="34" charset="0"/>
              </a:rPr>
            </a:br>
            <a:r>
              <a:rPr lang="tr-TR" dirty="0" smtClean="0">
                <a:solidFill>
                  <a:prstClr val="black">
                    <a:lumMod val="75000"/>
                    <a:lumOff val="25000"/>
                  </a:prstClr>
                </a:solidFill>
                <a:latin typeface="Arial" panose="020B0604020202020204" pitchFamily="34" charset="0"/>
                <a:cs typeface="Arial" panose="020B0604020202020204" pitchFamily="34" charset="0"/>
              </a:rPr>
              <a:t>- </a:t>
            </a:r>
            <a:r>
              <a:rPr lang="tr-TR" dirty="0">
                <a:solidFill>
                  <a:prstClr val="black">
                    <a:lumMod val="75000"/>
                    <a:lumOff val="25000"/>
                  </a:prstClr>
                </a:solidFill>
                <a:latin typeface="Arial" panose="020B0604020202020204" pitchFamily="34" charset="0"/>
                <a:cs typeface="Arial" panose="020B0604020202020204" pitchFamily="34" charset="0"/>
              </a:rPr>
              <a:t>İdari denetim</a:t>
            </a:r>
            <a:br>
              <a:rPr lang="tr-TR" dirty="0">
                <a:solidFill>
                  <a:prstClr val="black">
                    <a:lumMod val="75000"/>
                    <a:lumOff val="25000"/>
                  </a:prstClr>
                </a:solidFill>
                <a:latin typeface="Arial" panose="020B0604020202020204" pitchFamily="34" charset="0"/>
                <a:cs typeface="Arial" panose="020B0604020202020204" pitchFamily="34" charset="0"/>
              </a:rPr>
            </a:br>
            <a:r>
              <a:rPr lang="tr-TR" dirty="0">
                <a:solidFill>
                  <a:prstClr val="black">
                    <a:lumMod val="75000"/>
                    <a:lumOff val="25000"/>
                  </a:prstClr>
                </a:solidFill>
                <a:latin typeface="Arial" panose="020B0604020202020204" pitchFamily="34" charset="0"/>
                <a:cs typeface="Arial" panose="020B0604020202020204" pitchFamily="34" charset="0"/>
              </a:rPr>
              <a:t/>
            </a:r>
            <a:br>
              <a:rPr lang="tr-TR" dirty="0">
                <a:solidFill>
                  <a:prstClr val="black">
                    <a:lumMod val="75000"/>
                    <a:lumOff val="25000"/>
                  </a:prstClr>
                </a:solidFill>
                <a:latin typeface="Arial" panose="020B0604020202020204" pitchFamily="34" charset="0"/>
                <a:cs typeface="Arial" panose="020B0604020202020204" pitchFamily="34" charset="0"/>
              </a:rPr>
            </a:br>
            <a:r>
              <a:rPr lang="tr-TR" dirty="0">
                <a:solidFill>
                  <a:prstClr val="black">
                    <a:lumMod val="75000"/>
                    <a:lumOff val="25000"/>
                  </a:prstClr>
                </a:solidFill>
                <a:latin typeface="Arial" panose="020B0604020202020204" pitchFamily="34" charset="0"/>
                <a:cs typeface="Arial" panose="020B0604020202020204" pitchFamily="34" charset="0"/>
              </a:rPr>
              <a:t>- Siyasal denetim</a:t>
            </a:r>
            <a:br>
              <a:rPr lang="tr-TR" dirty="0">
                <a:solidFill>
                  <a:prstClr val="black">
                    <a:lumMod val="75000"/>
                    <a:lumOff val="25000"/>
                  </a:prstClr>
                </a:solidFill>
                <a:latin typeface="Arial" panose="020B0604020202020204" pitchFamily="34" charset="0"/>
                <a:cs typeface="Arial" panose="020B0604020202020204" pitchFamily="34" charset="0"/>
              </a:rPr>
            </a:br>
            <a:r>
              <a:rPr lang="tr-TR" dirty="0">
                <a:solidFill>
                  <a:prstClr val="black">
                    <a:lumMod val="75000"/>
                    <a:lumOff val="25000"/>
                  </a:prstClr>
                </a:solidFill>
                <a:latin typeface="Arial" panose="020B0604020202020204" pitchFamily="34" charset="0"/>
                <a:cs typeface="Arial" panose="020B0604020202020204" pitchFamily="34" charset="0"/>
              </a:rPr>
              <a:t/>
            </a:r>
            <a:br>
              <a:rPr lang="tr-TR" dirty="0">
                <a:solidFill>
                  <a:prstClr val="black">
                    <a:lumMod val="75000"/>
                    <a:lumOff val="25000"/>
                  </a:prstClr>
                </a:solidFill>
                <a:latin typeface="Arial" panose="020B0604020202020204" pitchFamily="34" charset="0"/>
                <a:cs typeface="Arial" panose="020B0604020202020204" pitchFamily="34" charset="0"/>
              </a:rPr>
            </a:br>
            <a:r>
              <a:rPr lang="tr-TR" dirty="0">
                <a:solidFill>
                  <a:prstClr val="black">
                    <a:lumMod val="75000"/>
                    <a:lumOff val="25000"/>
                  </a:prstClr>
                </a:solidFill>
                <a:latin typeface="Arial" panose="020B0604020202020204" pitchFamily="34" charset="0"/>
                <a:cs typeface="Arial" panose="020B0604020202020204" pitchFamily="34" charset="0"/>
              </a:rPr>
              <a:t>- Kamuoyu </a:t>
            </a:r>
            <a:r>
              <a:rPr lang="tr-TR" dirty="0" smtClean="0">
                <a:solidFill>
                  <a:prstClr val="black">
                    <a:lumMod val="75000"/>
                    <a:lumOff val="25000"/>
                  </a:prstClr>
                </a:solidFill>
                <a:latin typeface="Arial" panose="020B0604020202020204" pitchFamily="34" charset="0"/>
                <a:cs typeface="Arial" panose="020B0604020202020204" pitchFamily="34" charset="0"/>
              </a:rPr>
              <a:t>denetimi</a:t>
            </a:r>
          </a:p>
          <a:p>
            <a:pPr>
              <a:buClr>
                <a:srgbClr val="A53010"/>
              </a:buClr>
            </a:pPr>
            <a:endParaRPr lang="tr-TR" dirty="0" smtClean="0">
              <a:solidFill>
                <a:prstClr val="black">
                  <a:lumMod val="75000"/>
                  <a:lumOff val="25000"/>
                </a:prstClr>
              </a:solidFill>
              <a:latin typeface="Arial" panose="020B0604020202020204" pitchFamily="34" charset="0"/>
              <a:cs typeface="Arial" panose="020B0604020202020204" pitchFamily="34" charset="0"/>
            </a:endParaRPr>
          </a:p>
          <a:p>
            <a:pPr marL="342900" indent="-342900">
              <a:buClr>
                <a:srgbClr val="A53010"/>
              </a:buClr>
              <a:buFont typeface="Wingdings 3" charset="2"/>
              <a:buChar char=""/>
            </a:pPr>
            <a:r>
              <a:rPr lang="tr-TR" dirty="0" smtClean="0">
                <a:solidFill>
                  <a:prstClr val="black">
                    <a:lumMod val="75000"/>
                    <a:lumOff val="25000"/>
                  </a:prstClr>
                </a:solidFill>
                <a:latin typeface="Arial" panose="020B0604020202020204" pitchFamily="34" charset="0"/>
                <a:cs typeface="Arial" panose="020B0604020202020204" pitchFamily="34" charset="0"/>
              </a:rPr>
              <a:t>İdarenin </a:t>
            </a:r>
            <a:r>
              <a:rPr lang="tr-TR" dirty="0">
                <a:solidFill>
                  <a:prstClr val="black">
                    <a:lumMod val="75000"/>
                    <a:lumOff val="25000"/>
                  </a:prstClr>
                </a:solidFill>
                <a:latin typeface="Arial" panose="020B0604020202020204" pitchFamily="34" charset="0"/>
                <a:cs typeface="Arial" panose="020B0604020202020204" pitchFamily="34" charset="0"/>
              </a:rPr>
              <a:t>yargı dışı denetim yolları ile yargısal denetimi arasındaki </a:t>
            </a:r>
            <a:r>
              <a:rPr lang="tr-TR" dirty="0" smtClean="0">
                <a:solidFill>
                  <a:prstClr val="black">
                    <a:lumMod val="75000"/>
                    <a:lumOff val="25000"/>
                  </a:prstClr>
                </a:solidFill>
                <a:latin typeface="Arial" panose="020B0604020202020204" pitchFamily="34" charset="0"/>
                <a:cs typeface="Arial" panose="020B0604020202020204" pitchFamily="34" charset="0"/>
              </a:rPr>
              <a:t>farklar</a:t>
            </a:r>
          </a:p>
          <a:p>
            <a:pPr>
              <a:buClr>
                <a:srgbClr val="A53010"/>
              </a:buClr>
            </a:pPr>
            <a:endParaRPr lang="tr-TR" dirty="0" smtClean="0">
              <a:solidFill>
                <a:prstClr val="black">
                  <a:lumMod val="75000"/>
                  <a:lumOff val="25000"/>
                </a:prstClr>
              </a:solidFill>
              <a:latin typeface="Arial" panose="020B0604020202020204" pitchFamily="34" charset="0"/>
              <a:cs typeface="Arial" panose="020B0604020202020204" pitchFamily="34" charset="0"/>
            </a:endParaRPr>
          </a:p>
          <a:p>
            <a:pPr>
              <a:buClr>
                <a:srgbClr val="A53010"/>
              </a:buClr>
            </a:pPr>
            <a:r>
              <a:rPr lang="tr-TR" dirty="0" smtClean="0">
                <a:solidFill>
                  <a:prstClr val="black">
                    <a:lumMod val="75000"/>
                    <a:lumOff val="25000"/>
                  </a:prstClr>
                </a:solidFill>
                <a:latin typeface="Arial" panose="020B0604020202020204" pitchFamily="34" charset="0"/>
                <a:cs typeface="Arial" panose="020B0604020202020204" pitchFamily="34" charset="0"/>
              </a:rPr>
              <a:t>     - Başvuruya bağlı olup olmama</a:t>
            </a:r>
          </a:p>
          <a:p>
            <a:pPr>
              <a:buClr>
                <a:srgbClr val="A53010"/>
              </a:buClr>
            </a:pPr>
            <a:r>
              <a:rPr lang="tr-TR" dirty="0">
                <a:solidFill>
                  <a:prstClr val="black">
                    <a:lumMod val="75000"/>
                    <a:lumOff val="25000"/>
                  </a:prstClr>
                </a:solidFill>
                <a:latin typeface="Arial" panose="020B0604020202020204" pitchFamily="34" charset="0"/>
                <a:cs typeface="Arial" panose="020B0604020202020204" pitchFamily="34" charset="0"/>
              </a:rPr>
              <a:t> </a:t>
            </a:r>
            <a:r>
              <a:rPr lang="tr-TR" dirty="0" smtClean="0">
                <a:solidFill>
                  <a:prstClr val="black">
                    <a:lumMod val="75000"/>
                    <a:lumOff val="25000"/>
                  </a:prstClr>
                </a:solidFill>
                <a:latin typeface="Arial" panose="020B0604020202020204" pitchFamily="34" charset="0"/>
                <a:cs typeface="Arial" panose="020B0604020202020204" pitchFamily="34" charset="0"/>
              </a:rPr>
              <a:t>    - Etkililik</a:t>
            </a:r>
          </a:p>
          <a:p>
            <a:pPr>
              <a:buClr>
                <a:srgbClr val="A53010"/>
              </a:buClr>
            </a:pPr>
            <a:r>
              <a:rPr lang="tr-TR" dirty="0">
                <a:solidFill>
                  <a:prstClr val="black">
                    <a:lumMod val="75000"/>
                    <a:lumOff val="25000"/>
                  </a:prstClr>
                </a:solidFill>
                <a:latin typeface="Arial" panose="020B0604020202020204" pitchFamily="34" charset="0"/>
                <a:cs typeface="Arial" panose="020B0604020202020204" pitchFamily="34" charset="0"/>
              </a:rPr>
              <a:t> </a:t>
            </a:r>
            <a:r>
              <a:rPr lang="tr-TR" dirty="0" smtClean="0">
                <a:solidFill>
                  <a:prstClr val="black">
                    <a:lumMod val="75000"/>
                    <a:lumOff val="25000"/>
                  </a:prstClr>
                </a:solidFill>
                <a:latin typeface="Arial" panose="020B0604020202020204" pitchFamily="34" charset="0"/>
                <a:cs typeface="Arial" panose="020B0604020202020204" pitchFamily="34" charset="0"/>
              </a:rPr>
              <a:t>    - Yaptırım uygulama gücü</a:t>
            </a:r>
          </a:p>
          <a:p>
            <a:pPr>
              <a:buClr>
                <a:srgbClr val="A53010"/>
              </a:buClr>
            </a:pPr>
            <a:r>
              <a:rPr lang="tr-TR" dirty="0">
                <a:solidFill>
                  <a:prstClr val="black">
                    <a:lumMod val="75000"/>
                    <a:lumOff val="25000"/>
                  </a:prstClr>
                </a:solidFill>
                <a:latin typeface="Arial" panose="020B0604020202020204" pitchFamily="34" charset="0"/>
                <a:cs typeface="Arial" panose="020B0604020202020204" pitchFamily="34" charset="0"/>
              </a:rPr>
              <a:t> </a:t>
            </a:r>
            <a:r>
              <a:rPr lang="tr-TR" dirty="0" smtClean="0">
                <a:solidFill>
                  <a:prstClr val="black">
                    <a:lumMod val="75000"/>
                    <a:lumOff val="25000"/>
                  </a:prstClr>
                </a:solidFill>
                <a:latin typeface="Arial" panose="020B0604020202020204" pitchFamily="34" charset="0"/>
                <a:cs typeface="Arial" panose="020B0604020202020204" pitchFamily="34" charset="0"/>
              </a:rPr>
              <a:t>    - Denetimi gerçekleştiren organ</a:t>
            </a:r>
          </a:p>
          <a:p>
            <a:pPr>
              <a:buClr>
                <a:srgbClr val="A53010"/>
              </a:buClr>
            </a:pPr>
            <a:endParaRPr lang="tr-TR" dirty="0" smtClean="0">
              <a:solidFill>
                <a:schemeClr val="tx1"/>
              </a:solidFill>
              <a:latin typeface="Arial" panose="020B0604020202020204" pitchFamily="34" charset="0"/>
              <a:cs typeface="Arial" panose="020B0604020202020204" pitchFamily="34" charset="0"/>
            </a:endParaRPr>
          </a:p>
          <a:p>
            <a:pPr lvl="0">
              <a:buClr>
                <a:srgbClr val="A53010"/>
              </a:buClr>
            </a:pPr>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smtClean="0">
              <a:solidFill>
                <a:schemeClr val="accent1"/>
              </a:solidFill>
              <a:latin typeface="Arial" panose="020B0604020202020204" pitchFamily="34" charset="0"/>
              <a:cs typeface="Arial" panose="020B0604020202020204" pitchFamily="34" charset="0"/>
            </a:endParaRPr>
          </a:p>
          <a:p>
            <a:endParaRPr lang="tr-TR"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7137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3716" y="1101687"/>
            <a:ext cx="9286644" cy="4814204"/>
          </a:xfrm>
        </p:spPr>
        <p:txBody>
          <a:bodyPr>
            <a:normAutofit/>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İdarenin yargısal denetiminde uygulanan sistemler</a:t>
            </a:r>
          </a:p>
          <a:p>
            <a:pPr marL="0" indent="0">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Yargı birliği</a:t>
            </a:r>
          </a:p>
          <a:p>
            <a:pPr marL="0" indent="0">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Yargı ayrılığı</a:t>
            </a:r>
          </a:p>
          <a:p>
            <a:pPr marL="0" indent="0">
              <a:buNone/>
            </a:pPr>
            <a:endParaRPr lang="tr-TR" dirty="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İdari yargı alanındaki modeller</a:t>
            </a:r>
          </a:p>
          <a:p>
            <a:pPr marL="0" indent="0">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Kuruluş yönünden: Danıştay tipi / Mahkeme tipi</a:t>
            </a:r>
          </a:p>
          <a:p>
            <a:pPr marL="0" indent="0">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 Görev yönünden: Dar görevli / Geniş görevli</a:t>
            </a:r>
          </a:p>
          <a:p>
            <a:pPr marL="0" indent="0">
              <a:buNone/>
            </a:pPr>
            <a:endParaRPr lang="tr-TR" dirty="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Türk İdari Yargı Sisteminin Özellikleri</a:t>
            </a:r>
          </a:p>
        </p:txBody>
      </p:sp>
    </p:spTree>
    <p:extLst>
      <p:ext uri="{BB962C8B-B14F-4D97-AF65-F5344CB8AC3E}">
        <p14:creationId xmlns:p14="http://schemas.microsoft.com/office/powerpoint/2010/main" val="937602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29647" y="738131"/>
            <a:ext cx="10088279" cy="5794872"/>
          </a:xfrm>
        </p:spPr>
        <p:txBody>
          <a:bodyPr>
            <a:normAutofit fontScale="92500" lnSpcReduction="20000"/>
          </a:bodyPr>
          <a:lstStyle/>
          <a:p>
            <a:r>
              <a:rPr lang="tr-TR" dirty="0" smtClean="0">
                <a:latin typeface="Arial" panose="020B0604020202020204" pitchFamily="34" charset="0"/>
                <a:cs typeface="Arial" panose="020B0604020202020204" pitchFamily="34" charset="0"/>
              </a:rPr>
              <a:t>Türk İdari Yargı Sisteminin Özellikleri</a:t>
            </a:r>
          </a:p>
          <a:p>
            <a:pPr marL="0" indent="0" algn="just">
              <a:lnSpc>
                <a:spcPct val="120000"/>
              </a:lnSpc>
              <a:buNone/>
            </a:pPr>
            <a:r>
              <a:rPr lang="tr-TR" b="1" dirty="0">
                <a:latin typeface="Arial" panose="020B0604020202020204" pitchFamily="34" charset="0"/>
                <a:cs typeface="Arial" panose="020B0604020202020204" pitchFamily="34" charset="0"/>
              </a:rPr>
              <a:t>(AYM, E. 1988/32, K. 1989/10, T. 28.2.1989</a:t>
            </a:r>
            <a:r>
              <a:rPr lang="tr-TR" b="1" dirty="0" smtClean="0">
                <a:latin typeface="Arial" panose="020B0604020202020204" pitchFamily="34" charset="0"/>
                <a:cs typeface="Arial" panose="020B0604020202020204" pitchFamily="34" charset="0"/>
              </a:rPr>
              <a:t>): «</a:t>
            </a:r>
            <a:r>
              <a:rPr lang="tr-TR" i="1" dirty="0" smtClean="0">
                <a:latin typeface="Arial" panose="020B0604020202020204" pitchFamily="34" charset="0"/>
                <a:cs typeface="Arial" panose="020B0604020202020204" pitchFamily="34" charset="0"/>
              </a:rPr>
              <a:t>Anayasa'nın </a:t>
            </a:r>
            <a:r>
              <a:rPr lang="tr-TR" i="1" dirty="0">
                <a:latin typeface="Arial" panose="020B0604020202020204" pitchFamily="34" charset="0"/>
                <a:cs typeface="Arial" panose="020B0604020202020204" pitchFamily="34" charset="0"/>
              </a:rPr>
              <a:t>140. maddesindeki adlî ve idarî yargı Hakim ve savcıları ayrımının adlî ve idarî yargı ayrımına dayandığı Anayasa'nın yüksek mahkemelerle ilgili 154. maddesinde Yargıtay'ı adliye mahkemeleri; 155. maddesinde de Danıştay'ı idare mahkemeleri için son inceleme mercii olarak göstermesiyle bellidir. Anlaşılmaktadır ki, kuruluş ve yapılanma sürecine göre, ilk derece mahkemelerinden yüksek mahkemelere doğru, adlî ve idarî yargı ayrımı benimsenmiş, korunmuş ve geliştirilmiştir. Bu belirgin oluşumu, Anayasa'nın Uyuşmazlık Mahkemesiyle ilgili 158. maddenin içeriği de doğrulamaktadır. "Hakimler ve Savcılar Yüksek Kurulu" başlıklı 159. maddenin üçüncü fıkrasında da adlî ve idarî yargı Hakim ve savcıları açıklığı yer almaktadır. Kendinden önce yürürlüğe giren kuruluş yasalarıyla uyum içinde Anayasa maddelerinde yinelenen sözcükler, yalnız birer ad ya da sıfatı değil, kurumsal oluşumu gelişen yapısıyla ve ilkeleriyle göstermektedir, idarî yargının adlî yargıdan ayrıldığı, yalnız Danıştay'ın korunmasıyla değil, idare mahkemelerinin kurulmasıyla kesinlik kazanmış bir olgudur</a:t>
            </a:r>
            <a:r>
              <a:rPr lang="tr-TR" i="1" dirty="0" smtClean="0">
                <a:latin typeface="Arial" panose="020B0604020202020204" pitchFamily="34" charset="0"/>
                <a:cs typeface="Arial" panose="020B0604020202020204" pitchFamily="34" charset="0"/>
              </a:rPr>
              <a:t>.</a:t>
            </a:r>
          </a:p>
          <a:p>
            <a:pPr marL="0" indent="0" algn="just">
              <a:lnSpc>
                <a:spcPct val="120000"/>
              </a:lnSpc>
              <a:buNone/>
            </a:pPr>
            <a:r>
              <a:rPr lang="tr-TR" i="1" dirty="0" smtClean="0">
                <a:latin typeface="Arial" panose="020B0604020202020204" pitchFamily="34" charset="0"/>
                <a:cs typeface="Arial" panose="020B0604020202020204" pitchFamily="34" charset="0"/>
              </a:rPr>
              <a:t>	Adlî </a:t>
            </a:r>
            <a:r>
              <a:rPr lang="tr-TR" i="1" dirty="0">
                <a:latin typeface="Arial" panose="020B0604020202020204" pitchFamily="34" charset="0"/>
                <a:cs typeface="Arial" panose="020B0604020202020204" pitchFamily="34" charset="0"/>
              </a:rPr>
              <a:t>ve idarî yargı ayrımı, yasalardaki birlikteliğin etkisiz kılamayacağı biçimde köklü ve yaygındır. İşlevleri kapsamındaki konuların ayrılığı, yargılama düzenlerinin dayandığı esasların değişikliği, kimi özgün kuralların varlığı, bu ayrımı zorunlu kılmış, tarihsel gelişimin sonucu olarak ortaya çıkmış ve Anayasal ilke durumuna gelmiştir. Bu anlayışın </a:t>
            </a:r>
            <a:r>
              <a:rPr lang="tr-TR" i="1" dirty="0" err="1">
                <a:latin typeface="Arial" panose="020B0604020202020204" pitchFamily="34" charset="0"/>
                <a:cs typeface="Arial" panose="020B0604020202020204" pitchFamily="34" charset="0"/>
              </a:rPr>
              <a:t>Yasakoyucu</a:t>
            </a:r>
            <a:r>
              <a:rPr lang="tr-TR" i="1" dirty="0">
                <a:latin typeface="Arial" panose="020B0604020202020204" pitchFamily="34" charset="0"/>
                <a:cs typeface="Arial" panose="020B0604020202020204" pitchFamily="34" charset="0"/>
              </a:rPr>
              <a:t> tarafından da paylaşıldığı yukarda belirtilen 2575 ve 2576 sayılı kuruluş yasalarının içeriklerinden de anlaşılmaktadır. Adlî ve idarî yargı hakim ve savcılarının birbirleri yerine görevlendirilmesi uygun bulunsaydı Anayasa'da bu olanağı tanıyan kurallara yer verilirdi. Bu olgular gözetildiğinde yargı ayrılığı ilkesinin Anayasa'ca benimsendiğinde </a:t>
            </a:r>
            <a:r>
              <a:rPr lang="tr-TR" i="1" dirty="0" err="1">
                <a:latin typeface="Arial" panose="020B0604020202020204" pitchFamily="34" charset="0"/>
                <a:cs typeface="Arial" panose="020B0604020202020204" pitchFamily="34" charset="0"/>
              </a:rPr>
              <a:t>duraksanamaz</a:t>
            </a:r>
            <a:r>
              <a:rPr lang="tr-TR" i="1" dirty="0" smtClean="0">
                <a:latin typeface="Arial" panose="020B0604020202020204" pitchFamily="34" charset="0"/>
                <a:cs typeface="Arial" panose="020B0604020202020204" pitchFamily="34" charset="0"/>
              </a:rPr>
              <a:t>.»</a:t>
            </a:r>
            <a:endParaRPr lang="tr-TR" i="1" dirty="0">
              <a:latin typeface="Arial" panose="020B0604020202020204" pitchFamily="34" charset="0"/>
              <a:cs typeface="Arial" panose="020B0604020202020204" pitchFamily="34" charset="0"/>
            </a:endParaRPr>
          </a:p>
          <a:p>
            <a:pPr marL="0" indent="0" algn="just">
              <a:buNone/>
            </a:pPr>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4394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7824" y="624110"/>
            <a:ext cx="10626787" cy="5532850"/>
          </a:xfrm>
        </p:spPr>
        <p:txBody>
          <a:bodyPr>
            <a:normAutofit/>
          </a:bodyPr>
          <a:lstStyle/>
          <a:p>
            <a:pPr lvl="0">
              <a:spcBef>
                <a:spcPts val="1000"/>
              </a:spcBef>
              <a:buClr>
                <a:srgbClr val="A53010"/>
              </a:buClr>
            </a:pP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endParaRPr lang="tr-TR" sz="1800" dirty="0">
              <a:solidFill>
                <a:srgbClr val="C00000"/>
              </a:solidFill>
            </a:endParaRPr>
          </a:p>
        </p:txBody>
      </p:sp>
      <p:sp>
        <p:nvSpPr>
          <p:cNvPr id="5" name="Dikdörtgen 4"/>
          <p:cNvSpPr/>
          <p:nvPr/>
        </p:nvSpPr>
        <p:spPr>
          <a:xfrm>
            <a:off x="1663546" y="804231"/>
            <a:ext cx="10065157" cy="4867999"/>
          </a:xfrm>
          <a:prstGeom prst="rect">
            <a:avLst/>
          </a:prstGeom>
        </p:spPr>
        <p:txBody>
          <a:bodyPr wrap="square">
            <a:spAutoFit/>
          </a:bodyPr>
          <a:lstStyle/>
          <a:p>
            <a:pPr marL="342900" lvl="0" indent="-342900" defTabSz="457200">
              <a:spcBef>
                <a:spcPts val="1000"/>
              </a:spcBef>
              <a:buClr>
                <a:srgbClr val="A53010"/>
              </a:buClr>
              <a:buFont typeface="Wingdings 3" charset="2"/>
              <a:buChar char=""/>
            </a:pPr>
            <a:r>
              <a:rPr lang="tr-TR" dirty="0" smtClean="0">
                <a:solidFill>
                  <a:prstClr val="black">
                    <a:lumMod val="75000"/>
                    <a:lumOff val="25000"/>
                  </a:prstClr>
                </a:solidFill>
                <a:latin typeface="Arial" panose="020B0604020202020204" pitchFamily="34" charset="0"/>
                <a:cs typeface="Arial" panose="020B0604020202020204" pitchFamily="34" charset="0"/>
              </a:rPr>
              <a:t>İdari yargılama usulüne hakim olan temel ilkeler- I</a:t>
            </a:r>
            <a:endParaRPr lang="tr-TR" dirty="0">
              <a:solidFill>
                <a:prstClr val="black">
                  <a:lumMod val="75000"/>
                  <a:lumOff val="25000"/>
                </a:prstClr>
              </a:solidFill>
              <a:latin typeface="Arial" panose="020B0604020202020204" pitchFamily="34" charset="0"/>
              <a:cs typeface="Arial" panose="020B0604020202020204" pitchFamily="34" charset="0"/>
            </a:endParaRPr>
          </a:p>
          <a:p>
            <a:pPr lvl="0" defTabSz="457200">
              <a:spcBef>
                <a:spcPts val="1000"/>
              </a:spcBef>
              <a:buClr>
                <a:srgbClr val="A53010"/>
              </a:buClr>
            </a:pPr>
            <a:r>
              <a:rPr lang="tr-TR" dirty="0">
                <a:solidFill>
                  <a:prstClr val="black">
                    <a:lumMod val="75000"/>
                    <a:lumOff val="25000"/>
                  </a:prstClr>
                </a:solidFill>
                <a:latin typeface="Arial" panose="020B0604020202020204" pitchFamily="34" charset="0"/>
                <a:cs typeface="Arial" panose="020B0604020202020204" pitchFamily="34" charset="0"/>
              </a:rPr>
              <a:t>	</a:t>
            </a:r>
            <a:r>
              <a:rPr lang="tr-TR" dirty="0" smtClean="0">
                <a:solidFill>
                  <a:prstClr val="black">
                    <a:lumMod val="75000"/>
                    <a:lumOff val="25000"/>
                  </a:prstClr>
                </a:solidFill>
                <a:latin typeface="Arial" panose="020B0604020202020204" pitchFamily="34" charset="0"/>
                <a:cs typeface="Arial" panose="020B0604020202020204" pitchFamily="34" charset="0"/>
              </a:rPr>
              <a:t>- İncelemenin evrak üzerinden yapılması ve yazılılık ilkesi</a:t>
            </a:r>
          </a:p>
          <a:p>
            <a:pPr lvl="0" algn="just" defTabSz="457200">
              <a:spcBef>
                <a:spcPts val="1000"/>
              </a:spcBef>
              <a:buClr>
                <a:srgbClr val="A53010"/>
              </a:buClr>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1/2 </a:t>
            </a:r>
            <a:r>
              <a:rPr lang="tr-TR" b="1" dirty="0" smtClean="0">
                <a:solidFill>
                  <a:prstClr val="black">
                    <a:lumMod val="75000"/>
                    <a:lumOff val="25000"/>
                  </a:prstClr>
                </a:solidFill>
                <a:latin typeface="Arial" panose="020B0604020202020204" pitchFamily="34" charset="0"/>
                <a:cs typeface="Arial" panose="020B0604020202020204" pitchFamily="34" charset="0"/>
              </a:rPr>
              <a:t>– </a:t>
            </a:r>
            <a:r>
              <a:rPr lang="tr-TR" i="1" dirty="0" smtClean="0">
                <a:solidFill>
                  <a:prstClr val="black">
                    <a:lumMod val="75000"/>
                    <a:lumOff val="25000"/>
                  </a:prstClr>
                </a:solidFill>
                <a:latin typeface="Arial" panose="020B0604020202020204" pitchFamily="34" charset="0"/>
                <a:cs typeface="Arial" panose="020B0604020202020204" pitchFamily="34" charset="0"/>
              </a:rPr>
              <a:t>Danıştay, bölge idare mahkemeleri, idare mahkemeleri ve vergi mahkemelerinde yazılı yargılama usulü uygulanır ve inceleme evrak üzerinde yapılır</a:t>
            </a:r>
            <a:r>
              <a:rPr lang="tr-TR" dirty="0" smtClean="0">
                <a:solidFill>
                  <a:prstClr val="black">
                    <a:lumMod val="75000"/>
                    <a:lumOff val="25000"/>
                  </a:prstClr>
                </a:solidFill>
                <a:latin typeface="Arial" panose="020B0604020202020204" pitchFamily="34" charset="0"/>
                <a:cs typeface="Arial" panose="020B0604020202020204" pitchFamily="34" charset="0"/>
              </a:rPr>
              <a:t>.</a:t>
            </a:r>
          </a:p>
          <a:p>
            <a:pPr lvl="0" defTabSz="457200">
              <a:spcBef>
                <a:spcPts val="1000"/>
              </a:spcBef>
              <a:buClr>
                <a:srgbClr val="A53010"/>
              </a:buClr>
            </a:pPr>
            <a:endParaRPr lang="tr-TR" dirty="0">
              <a:solidFill>
                <a:prstClr val="black">
                  <a:lumMod val="75000"/>
                  <a:lumOff val="25000"/>
                </a:prstClr>
              </a:solidFill>
              <a:latin typeface="Arial" panose="020B0604020202020204" pitchFamily="34" charset="0"/>
              <a:cs typeface="Arial" panose="020B0604020202020204" pitchFamily="34" charset="0"/>
            </a:endParaRPr>
          </a:p>
          <a:p>
            <a:pPr lvl="0" defTabSz="457200">
              <a:spcBef>
                <a:spcPts val="1000"/>
              </a:spcBef>
              <a:buClr>
                <a:srgbClr val="A53010"/>
              </a:buClr>
            </a:pPr>
            <a:r>
              <a:rPr lang="tr-TR" dirty="0" smtClean="0">
                <a:solidFill>
                  <a:prstClr val="black">
                    <a:lumMod val="75000"/>
                    <a:lumOff val="25000"/>
                  </a:prstClr>
                </a:solidFill>
                <a:latin typeface="Arial" panose="020B0604020202020204" pitchFamily="34" charset="0"/>
                <a:cs typeface="Arial" panose="020B0604020202020204" pitchFamily="34" charset="0"/>
              </a:rPr>
              <a:t>	- </a:t>
            </a:r>
            <a:r>
              <a:rPr lang="tr-TR" dirty="0" err="1" smtClean="0">
                <a:solidFill>
                  <a:prstClr val="black">
                    <a:lumMod val="75000"/>
                    <a:lumOff val="25000"/>
                  </a:prstClr>
                </a:solidFill>
                <a:latin typeface="Arial" panose="020B0604020202020204" pitchFamily="34" charset="0"/>
                <a:cs typeface="Arial" panose="020B0604020202020204" pitchFamily="34" charset="0"/>
              </a:rPr>
              <a:t>Re’sen</a:t>
            </a:r>
            <a:r>
              <a:rPr lang="tr-TR" dirty="0" smtClean="0">
                <a:solidFill>
                  <a:prstClr val="black">
                    <a:lumMod val="75000"/>
                    <a:lumOff val="25000"/>
                  </a:prstClr>
                </a:solidFill>
                <a:latin typeface="Arial" panose="020B0604020202020204" pitchFamily="34" charset="0"/>
                <a:cs typeface="Arial" panose="020B0604020202020204" pitchFamily="34" charset="0"/>
              </a:rPr>
              <a:t> tahkik ilkesi</a:t>
            </a:r>
          </a:p>
          <a:p>
            <a:pPr lvl="0" defTabSz="457200">
              <a:spcBef>
                <a:spcPts val="1000"/>
              </a:spcBef>
              <a:buClr>
                <a:srgbClr val="A53010"/>
              </a:buClr>
            </a:pPr>
            <a:endParaRPr lang="tr-TR" dirty="0" smtClean="0">
              <a:solidFill>
                <a:prstClr val="black">
                  <a:lumMod val="75000"/>
                  <a:lumOff val="25000"/>
                </a:prstClr>
              </a:solidFill>
              <a:latin typeface="Arial" panose="020B0604020202020204" pitchFamily="34" charset="0"/>
              <a:cs typeface="Arial" panose="020B0604020202020204" pitchFamily="34" charset="0"/>
            </a:endParaRPr>
          </a:p>
          <a:p>
            <a:pPr lvl="0" algn="just" defTabSz="457200">
              <a:spcBef>
                <a:spcPts val="1000"/>
              </a:spcBef>
              <a:buClr>
                <a:srgbClr val="A53010"/>
              </a:buClr>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20 – </a:t>
            </a:r>
            <a:r>
              <a:rPr lang="tr-TR" dirty="0" smtClean="0">
                <a:solidFill>
                  <a:prstClr val="black">
                    <a:lumMod val="75000"/>
                    <a:lumOff val="25000"/>
                  </a:prstClr>
                </a:solidFill>
                <a:latin typeface="Arial" panose="020B0604020202020204" pitchFamily="34" charset="0"/>
                <a:cs typeface="Arial" panose="020B0604020202020204" pitchFamily="34" charset="0"/>
              </a:rPr>
              <a:t>1. </a:t>
            </a:r>
            <a:r>
              <a:rPr lang="tr-TR" i="1" dirty="0" smtClean="0">
                <a:solidFill>
                  <a:prstClr val="black">
                    <a:lumMod val="75000"/>
                    <a:lumOff val="25000"/>
                  </a:prstClr>
                </a:solidFill>
                <a:latin typeface="Arial" panose="020B0604020202020204" pitchFamily="34" charset="0"/>
                <a:cs typeface="Arial" panose="020B0604020202020204" pitchFamily="34" charset="0"/>
              </a:rPr>
              <a:t>(Değişik birinci cümle: 18/6/2014-6545/17 </a:t>
            </a:r>
            <a:r>
              <a:rPr lang="tr-TR" i="1" dirty="0" err="1" smtClean="0">
                <a:solidFill>
                  <a:prstClr val="black">
                    <a:lumMod val="75000"/>
                    <a:lumOff val="25000"/>
                  </a:prstClr>
                </a:solidFill>
                <a:latin typeface="Arial" panose="020B0604020202020204" pitchFamily="34" charset="0"/>
                <a:cs typeface="Arial" panose="020B0604020202020204" pitchFamily="34" charset="0"/>
              </a:rPr>
              <a:t>md.</a:t>
            </a:r>
            <a:r>
              <a:rPr lang="tr-TR" i="1" dirty="0" smtClean="0">
                <a:solidFill>
                  <a:prstClr val="black">
                    <a:lumMod val="75000"/>
                    <a:lumOff val="25000"/>
                  </a:prstClr>
                </a:solidFill>
                <a:latin typeface="Arial" panose="020B0604020202020204" pitchFamily="34" charset="0"/>
                <a:cs typeface="Arial" panose="020B0604020202020204" pitchFamily="34" charset="0"/>
              </a:rPr>
              <a:t>) Danıştay, bölge idare mahkemeleri ile idare ve vergi mahkemeleri, bakmakta oldukları davalara ait her türlü incelemeyi kendiliğinden yapar. Mahkemeler belirlenen süre içinde lüzum gördükleri evrakın gönderilmesini ve her türlü bilgilerin verilmesini taraflardan ve ilgili diğer yerlerden isteyebilirler. Bu husustaki kararların, ilgililerce, süresi içinde yerine getirilmesi mecburidir. Haklı sebeplerin bulunması halinde bu süre, bir defaya mahsus olmak üzere uzatılabilir.</a:t>
            </a:r>
            <a:endParaRPr lang="tr-TR" dirty="0" smtClean="0">
              <a:solidFill>
                <a:prstClr val="black">
                  <a:lumMod val="75000"/>
                  <a:lumOff val="25000"/>
                </a:prstClr>
              </a:solidFill>
              <a:latin typeface="Arial" panose="020B0604020202020204" pitchFamily="34" charset="0"/>
              <a:cs typeface="Arial" panose="020B0604020202020204" pitchFamily="34" charset="0"/>
            </a:endParaRPr>
          </a:p>
          <a:p>
            <a:pPr lvl="0" defTabSz="457200">
              <a:spcBef>
                <a:spcPts val="1000"/>
              </a:spcBef>
              <a:buClr>
                <a:srgbClr val="A53010"/>
              </a:buClr>
            </a:pPr>
            <a:endParaRPr lang="tr-TR" dirty="0">
              <a:solidFill>
                <a:prstClr val="black">
                  <a:lumMod val="75000"/>
                  <a:lumOff val="2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03521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7824" y="624110"/>
            <a:ext cx="10626787" cy="5532850"/>
          </a:xfrm>
        </p:spPr>
        <p:txBody>
          <a:bodyPr>
            <a:normAutofit/>
          </a:bodyPr>
          <a:lstStyle/>
          <a:p>
            <a:pPr lvl="0">
              <a:spcBef>
                <a:spcPts val="1000"/>
              </a:spcBef>
              <a:buClr>
                <a:srgbClr val="A53010"/>
              </a:buClr>
            </a:pP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endParaRPr lang="tr-TR" sz="1800" dirty="0">
              <a:solidFill>
                <a:srgbClr val="C00000"/>
              </a:solidFill>
            </a:endParaRPr>
          </a:p>
        </p:txBody>
      </p:sp>
      <p:sp>
        <p:nvSpPr>
          <p:cNvPr id="5" name="Dikdörtgen 4"/>
          <p:cNvSpPr/>
          <p:nvPr/>
        </p:nvSpPr>
        <p:spPr>
          <a:xfrm>
            <a:off x="1685579" y="903383"/>
            <a:ext cx="10065157" cy="5483552"/>
          </a:xfrm>
          <a:prstGeom prst="rect">
            <a:avLst/>
          </a:prstGeom>
        </p:spPr>
        <p:txBody>
          <a:bodyPr wrap="square">
            <a:spAutoFit/>
          </a:bodyPr>
          <a:lstStyle/>
          <a:p>
            <a:pPr marL="342900" lvl="0" indent="-342900" defTabSz="457200">
              <a:spcBef>
                <a:spcPts val="1000"/>
              </a:spcBef>
              <a:buClr>
                <a:srgbClr val="A53010"/>
              </a:buClr>
              <a:buFont typeface="Wingdings 3"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İdari yargılama usulüne hakim olan temel ilkeler- II</a:t>
            </a:r>
            <a:endParaRPr lang="tr-TR" dirty="0">
              <a:solidFill>
                <a:schemeClr val="tx1">
                  <a:lumMod val="65000"/>
                  <a:lumOff val="35000"/>
                </a:schemeClr>
              </a:solidFill>
              <a:latin typeface="Arial" panose="020B0604020202020204" pitchFamily="34" charset="0"/>
              <a:cs typeface="Arial" panose="020B0604020202020204" pitchFamily="34" charset="0"/>
            </a:endParaRPr>
          </a:p>
          <a:p>
            <a:pPr algn="just"/>
            <a:endParaRPr lang="tr-TR" dirty="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a:t>
            </a:r>
            <a:r>
              <a:rPr lang="it-IT" b="1" dirty="0" smtClean="0">
                <a:solidFill>
                  <a:schemeClr val="tx1">
                    <a:lumMod val="65000"/>
                    <a:lumOff val="35000"/>
                  </a:schemeClr>
                </a:solidFill>
                <a:latin typeface="Arial" panose="020B0604020202020204" pitchFamily="34" charset="0"/>
                <a:cs typeface="Arial" panose="020B0604020202020204" pitchFamily="34" charset="0"/>
              </a:rPr>
              <a:t>3D</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E</a:t>
            </a:r>
            <a:r>
              <a:rPr lang="it-IT" b="1" dirty="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1989/3460</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K</a:t>
            </a:r>
            <a:r>
              <a:rPr lang="it-IT" b="1" dirty="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1990/3569</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T</a:t>
            </a:r>
            <a:r>
              <a:rPr lang="it-IT" b="1" dirty="0">
                <a:solidFill>
                  <a:schemeClr val="tx1">
                    <a:lumMod val="65000"/>
                    <a:lumOff val="35000"/>
                  </a:schemeClr>
                </a:solidFill>
                <a:latin typeface="Arial" panose="020B0604020202020204" pitchFamily="34" charset="0"/>
                <a:cs typeface="Arial" panose="020B0604020202020204" pitchFamily="34" charset="0"/>
              </a:rPr>
              <a:t>. </a:t>
            </a:r>
            <a:r>
              <a:rPr lang="it-IT" b="1" dirty="0" smtClean="0">
                <a:solidFill>
                  <a:schemeClr val="tx1">
                    <a:lumMod val="65000"/>
                    <a:lumOff val="35000"/>
                  </a:schemeClr>
                </a:solidFill>
                <a:latin typeface="Arial" panose="020B0604020202020204" pitchFamily="34" charset="0"/>
                <a:cs typeface="Arial" panose="020B0604020202020204" pitchFamily="34" charset="0"/>
              </a:rPr>
              <a:t>25.12.1990</a:t>
            </a:r>
            <a:r>
              <a:rPr lang="tr-TR" b="1" dirty="0" smtClean="0">
                <a:solidFill>
                  <a:schemeClr val="tx1">
                    <a:lumMod val="65000"/>
                    <a:lumOff val="35000"/>
                  </a:schemeClr>
                </a:solidFill>
                <a:latin typeface="Arial" panose="020B0604020202020204" pitchFamily="34" charset="0"/>
                <a:cs typeface="Arial" panose="020B0604020202020204" pitchFamily="34" charset="0"/>
              </a:rPr>
              <a:t>)</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a:t>
            </a:r>
            <a:r>
              <a:rPr lang="tr-TR" i="1" dirty="0" smtClean="0">
                <a:solidFill>
                  <a:schemeClr val="tx1">
                    <a:lumMod val="65000"/>
                    <a:lumOff val="35000"/>
                  </a:schemeClr>
                </a:solidFill>
                <a:latin typeface="Arial" panose="020B0604020202020204" pitchFamily="34" charset="0"/>
                <a:cs typeface="Arial" panose="020B0604020202020204" pitchFamily="34" charset="0"/>
              </a:rPr>
              <a:t>Kanununun 1. </a:t>
            </a:r>
            <a:r>
              <a:rPr lang="tr-TR" i="1" dirty="0">
                <a:solidFill>
                  <a:schemeClr val="tx1">
                    <a:lumMod val="65000"/>
                    <a:lumOff val="35000"/>
                  </a:schemeClr>
                </a:solidFill>
                <a:latin typeface="Arial" panose="020B0604020202020204" pitchFamily="34" charset="0"/>
                <a:cs typeface="Arial" panose="020B0604020202020204" pitchFamily="34" charset="0"/>
              </a:rPr>
              <a:t>maddesinin 2. fıkrasında; Danıştay, Bölge İdare Mahkemeleri, İdare Mahkemeleri ve Vergi Mahkemelerinde yazılı yargılama usulünün uygulanacağı ve incelemenin evrak üzerinde yapılacağı, 20. maddesinin 1. fıkrasında da Danıştay ile İdare ve Vergi Mahkemelerinin bakmakta oldukları davalara ait her çeşit incelemeler kendiliklerinden yapacakları, Mahkemelerin belirlenen süre içinde lüzum gördükleri evrakın gönderilmesini ve her türlü bilgilerin verilmesini taraflardan ve ilgili diğer yerlerden isteyebilecekleri, bu husustaki kararların, ilgililerce süresi içinde yerine getirilmesinin mecburi olduğu hükme bağlanmış bulunmaktadır.</a:t>
            </a:r>
          </a:p>
          <a:p>
            <a:pPr algn="just"/>
            <a:r>
              <a:rPr lang="tr-TR" i="1" dirty="0" smtClean="0">
                <a:solidFill>
                  <a:schemeClr val="tx1">
                    <a:lumMod val="65000"/>
                    <a:lumOff val="35000"/>
                  </a:schemeClr>
                </a:solidFill>
                <a:latin typeface="Arial" panose="020B0604020202020204" pitchFamily="34" charset="0"/>
                <a:cs typeface="Arial" panose="020B0604020202020204" pitchFamily="34" charset="0"/>
              </a:rPr>
              <a:t>	Madde </a:t>
            </a:r>
            <a:r>
              <a:rPr lang="tr-TR" i="1" dirty="0">
                <a:solidFill>
                  <a:schemeClr val="tx1">
                    <a:lumMod val="65000"/>
                    <a:lumOff val="35000"/>
                  </a:schemeClr>
                </a:solidFill>
                <a:latin typeface="Arial" panose="020B0604020202020204" pitchFamily="34" charset="0"/>
                <a:cs typeface="Arial" panose="020B0604020202020204" pitchFamily="34" charset="0"/>
              </a:rPr>
              <a:t>hükümlerinin incelenmesinden anlaşılacağı üzere idari yargılama usulü hukukunda yazılı yargılama usulü esas olup, idari yargı yerleri uyuşmazlık konusu olayın hukuki nitelendirilmesini yapmak, olaya uygulanması gereken hukuk kuralını belirlemek ve sonuçta hukuki çözüme ulaşmak yönlerinden tam bir yetkiye sahiptirler. İdari yargılama yerleri buna ek olarak olayın maddi yönünü belirleme noktasından da her türlü inceleme ve araştırmayı kendiliklerinden yapabilecekleri gibi gerektiğinde 2577 sayılı Kanunun </a:t>
            </a:r>
            <a:r>
              <a:rPr lang="tr-TR" i="1" dirty="0" smtClean="0">
                <a:solidFill>
                  <a:schemeClr val="tx1">
                    <a:lumMod val="65000"/>
                    <a:lumOff val="35000"/>
                  </a:schemeClr>
                </a:solidFill>
                <a:latin typeface="Arial" panose="020B0604020202020204" pitchFamily="34" charset="0"/>
                <a:cs typeface="Arial" panose="020B0604020202020204" pitchFamily="34" charset="0"/>
              </a:rPr>
              <a:t>31. </a:t>
            </a:r>
            <a:r>
              <a:rPr lang="tr-TR" i="1" dirty="0">
                <a:solidFill>
                  <a:schemeClr val="tx1">
                    <a:lumMod val="65000"/>
                    <a:lumOff val="35000"/>
                  </a:schemeClr>
                </a:solidFill>
                <a:latin typeface="Arial" panose="020B0604020202020204" pitchFamily="34" charset="0"/>
                <a:cs typeface="Arial" panose="020B0604020202020204" pitchFamily="34" charset="0"/>
              </a:rPr>
              <a:t>maddesinin atıf yaptığı Hukuk Usulü Muhakemeleri Kanunu hükümleri uyarınca keşif ve bilirkişi incelemesi yaptırmak suretiyle de uyuşmazlığı çözebilirler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lvl="0" defTabSz="457200">
              <a:spcBef>
                <a:spcPts val="1000"/>
              </a:spcBef>
              <a:buClr>
                <a:srgbClr val="A53010"/>
              </a:buClr>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180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7824" y="624110"/>
            <a:ext cx="10626787" cy="5532850"/>
          </a:xfrm>
        </p:spPr>
        <p:txBody>
          <a:bodyPr>
            <a:normAutofit/>
          </a:bodyPr>
          <a:lstStyle/>
          <a:p>
            <a:pPr lvl="0">
              <a:spcBef>
                <a:spcPts val="1000"/>
              </a:spcBef>
              <a:buClr>
                <a:srgbClr val="A53010"/>
              </a:buClr>
            </a:pP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r>
              <a:rPr lang="tr-TR" sz="1800" dirty="0">
                <a:solidFill>
                  <a:schemeClr val="tx1"/>
                </a:solidFill>
              </a:rPr>
              <a:t/>
            </a:r>
            <a:br>
              <a:rPr lang="tr-TR" sz="1800" dirty="0">
                <a:solidFill>
                  <a:schemeClr val="tx1"/>
                </a:solidFill>
              </a:rPr>
            </a:br>
            <a:r>
              <a:rPr lang="tr-TR" sz="1800" dirty="0" smtClean="0">
                <a:solidFill>
                  <a:schemeClr val="tx1"/>
                </a:solidFill>
              </a:rPr>
              <a:t/>
            </a:r>
            <a:br>
              <a:rPr lang="tr-TR" sz="1800" dirty="0" smtClean="0">
                <a:solidFill>
                  <a:schemeClr val="tx1"/>
                </a:solidFill>
              </a:rPr>
            </a:br>
            <a:endParaRPr lang="tr-TR" sz="1800" dirty="0">
              <a:solidFill>
                <a:srgbClr val="C00000"/>
              </a:solidFill>
            </a:endParaRPr>
          </a:p>
        </p:txBody>
      </p:sp>
      <p:sp>
        <p:nvSpPr>
          <p:cNvPr id="5" name="Dikdörtgen 4"/>
          <p:cNvSpPr/>
          <p:nvPr/>
        </p:nvSpPr>
        <p:spPr>
          <a:xfrm>
            <a:off x="1626971" y="832843"/>
            <a:ext cx="10194128" cy="4760278"/>
          </a:xfrm>
          <a:prstGeom prst="rect">
            <a:avLst/>
          </a:prstGeom>
        </p:spPr>
        <p:txBody>
          <a:bodyPr wrap="square">
            <a:spAutoFit/>
          </a:bodyPr>
          <a:lstStyle/>
          <a:p>
            <a:pPr marL="342900" lvl="0" indent="-342900" defTabSz="457200">
              <a:spcBef>
                <a:spcPts val="1000"/>
              </a:spcBef>
              <a:buClr>
                <a:srgbClr val="A53010"/>
              </a:buClr>
              <a:buFont typeface="Wingdings 3" charset="2"/>
              <a:buChar char=""/>
            </a:pPr>
            <a:r>
              <a:rPr lang="tr-TR" dirty="0" smtClean="0">
                <a:solidFill>
                  <a:schemeClr val="tx1">
                    <a:lumMod val="65000"/>
                    <a:lumOff val="35000"/>
                  </a:schemeClr>
                </a:solidFill>
                <a:latin typeface="Arial" panose="020B0604020202020204" pitchFamily="34" charset="0"/>
                <a:cs typeface="Arial" panose="020B0604020202020204" pitchFamily="34" charset="0"/>
              </a:rPr>
              <a:t>İdari </a:t>
            </a:r>
            <a:r>
              <a:rPr lang="tr-TR" dirty="0">
                <a:solidFill>
                  <a:schemeClr val="tx1">
                    <a:lumMod val="65000"/>
                    <a:lumOff val="35000"/>
                  </a:schemeClr>
                </a:solidFill>
                <a:latin typeface="Arial" panose="020B0604020202020204" pitchFamily="34" charset="0"/>
                <a:cs typeface="Arial" panose="020B0604020202020204" pitchFamily="34" charset="0"/>
              </a:rPr>
              <a:t>Yargı Denetiminin Kapsamı </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lvl="0" algn="just" defTabSz="457200">
              <a:spcBef>
                <a:spcPts val="1000"/>
              </a:spcBef>
              <a:buClr>
                <a:srgbClr val="A53010"/>
              </a:buClr>
            </a:pPr>
            <a:r>
              <a:rPr lang="tr-TR" b="1" dirty="0" smtClean="0">
                <a:solidFill>
                  <a:schemeClr val="tx1">
                    <a:lumMod val="65000"/>
                    <a:lumOff val="35000"/>
                  </a:schemeClr>
                </a:solidFill>
                <a:latin typeface="Arial" panose="020B0604020202020204" pitchFamily="34" charset="0"/>
                <a:cs typeface="Arial" panose="020B0604020202020204" pitchFamily="34" charset="0"/>
              </a:rPr>
              <a:t>Anayasa </a:t>
            </a:r>
            <a:r>
              <a:rPr lang="tr-TR" b="1" dirty="0">
                <a:solidFill>
                  <a:schemeClr val="tx1">
                    <a:lumMod val="65000"/>
                    <a:lumOff val="35000"/>
                  </a:schemeClr>
                </a:solidFill>
                <a:latin typeface="Arial" panose="020B0604020202020204" pitchFamily="34" charset="0"/>
                <a:cs typeface="Arial" panose="020B0604020202020204" pitchFamily="34" charset="0"/>
              </a:rPr>
              <a:t>Madde 125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İdarenin her türlü eylem ve işlemlerine karşı yargı yolu açıktır. (Ek hüküm: 13/8/1999-4446/2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Kamu hizmetleri ile ilgili imtiyaz şartlaşma ve sözleşmelerinde bunlardan doğan uyuşmazlıkların milli veya milletlerarası tahkim yoluyla çözülmesi öngörülebilir. Milletlerarası tahkime ancak yabancılık unsuru taşıyan uyuşmazlıklar için gidilebilir.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lvl="0" algn="just" defTabSz="457200">
              <a:spcBef>
                <a:spcPts val="1000"/>
              </a:spcBef>
              <a:buClr>
                <a:srgbClr val="A53010"/>
              </a:buClr>
            </a:pP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Cumhurbaşkanının </a:t>
            </a:r>
            <a:r>
              <a:rPr lang="tr-TR" i="1" dirty="0">
                <a:solidFill>
                  <a:schemeClr val="tx1">
                    <a:lumMod val="65000"/>
                    <a:lumOff val="35000"/>
                  </a:schemeClr>
                </a:solidFill>
                <a:latin typeface="Arial" panose="020B0604020202020204" pitchFamily="34" charset="0"/>
                <a:cs typeface="Arial" panose="020B0604020202020204" pitchFamily="34" charset="0"/>
              </a:rPr>
              <a:t>tek başına yapacağı işlemler ile Yüksek Askeri Şuranın kararları yargı denetimi dışındadır. (Ek cümle: 7/5/2010-5982/11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Ancak, Yüksek Askerî Şûranın terfi işlemleri ile kadrosuzluk nedeniyle emekliye ayırma hariç her türlü ilişik kesme kararlarına karşı yargı yolu açıktır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lvl="0" algn="just" defTabSz="457200">
              <a:spcBef>
                <a:spcPts val="1000"/>
              </a:spcBef>
              <a:buClr>
                <a:srgbClr val="A53010"/>
              </a:buClr>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p>
          <a:p>
            <a:pPr lvl="0" algn="just" defTabSz="457200">
              <a:spcBef>
                <a:spcPts val="1000"/>
              </a:spcBef>
              <a:buClr>
                <a:srgbClr val="A53010"/>
              </a:buClr>
            </a:pP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birinci cümle: 7/5/2010-5982/11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Yargı yetkisi, idarî eylem ve işlemlerin hukuka uygunluğunun denetimi ile sınırlı olup, hiçbir surette yerindelik denetimi şeklinde kullanılamaz. Yürütme görevinin kanunlarda gösterilen şekil ve esaslara uygun olarak yerine getirilmesini kısıtlayacak, idari eylem ve işlem niteliğinde veya takdir yetkisini kaldıracak biçimde yargı kararı verilemez. </a:t>
            </a:r>
          </a:p>
        </p:txBody>
      </p:sp>
    </p:spTree>
    <p:extLst>
      <p:ext uri="{BB962C8B-B14F-4D97-AF65-F5344CB8AC3E}">
        <p14:creationId xmlns:p14="http://schemas.microsoft.com/office/powerpoint/2010/main" val="414467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307</TotalTime>
  <Words>1141</Words>
  <Application>Microsoft Office PowerPoint</Application>
  <PresentationFormat>Geniş ekran</PresentationFormat>
  <Paragraphs>110</Paragraphs>
  <Slides>12</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Century Gothic</vt:lpstr>
      <vt:lpstr>Wingdings 3</vt:lpstr>
      <vt:lpstr>Duman</vt:lpstr>
      <vt:lpstr>   Giriş</vt:lpstr>
      <vt:lpstr>PowerPoint Sunusu</vt:lpstr>
      <vt:lpstr>PowerPoint Sunusu</vt:lpstr>
      <vt:lpstr>PowerPoint Sunusu</vt:lpstr>
      <vt:lpstr>PowerPoint Sunusu</vt:lpstr>
      <vt:lpstr>PowerPoint Sunusu</vt:lpstr>
      <vt:lpstr>              </vt:lpstr>
      <vt:lpstr>              </vt:lpstr>
      <vt:lpstr>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dc:title>
  <dc:creator>Fatma Betül Damar</dc:creator>
  <cp:lastModifiedBy>betül damar</cp:lastModifiedBy>
  <cp:revision>30</cp:revision>
  <dcterms:created xsi:type="dcterms:W3CDTF">2017-11-15T11:13:39Z</dcterms:created>
  <dcterms:modified xsi:type="dcterms:W3CDTF">2017-12-03T08:04:59Z</dcterms:modified>
</cp:coreProperties>
</file>