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7" r:id="rId2"/>
    <p:sldId id="308" r:id="rId3"/>
    <p:sldId id="309" r:id="rId4"/>
    <p:sldId id="313" r:id="rId5"/>
    <p:sldId id="314" r:id="rId6"/>
    <p:sldId id="315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2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 defTabSz="4572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7" r:id="rId5"/>
    <p:sldLayoutId id="2147483659" r:id="rId6"/>
    <p:sldLayoutId id="2147483662" r:id="rId7"/>
    <p:sldLayoutId id="2147483665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1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ja.brc.riken.jp/lab/kougaku/research2_2007E.html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Application of IVP"/>
          <p:cNvSpPr/>
          <p:nvPr/>
        </p:nvSpPr>
        <p:spPr>
          <a:xfrm>
            <a:off x="5290532" y="4738355"/>
            <a:ext cx="2423736" cy="1901381"/>
          </a:xfrm>
          <a:prstGeom prst="pentagon">
            <a:avLst/>
          </a:prstGeom>
          <a:solidFill>
            <a:srgbClr val="259129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457200">
              <a:defRPr sz="19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Application of IVP</a:t>
            </a:r>
          </a:p>
        </p:txBody>
      </p:sp>
      <p:sp>
        <p:nvSpPr>
          <p:cNvPr id="535" name="Line"/>
          <p:cNvSpPr/>
          <p:nvPr/>
        </p:nvSpPr>
        <p:spPr>
          <a:xfrm flipV="1">
            <a:off x="6502399" y="3633558"/>
            <a:ext cx="1" cy="916245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536" name="Line"/>
          <p:cNvSpPr/>
          <p:nvPr/>
        </p:nvSpPr>
        <p:spPr>
          <a:xfrm flipH="1">
            <a:off x="4920969" y="6879233"/>
            <a:ext cx="661788" cy="732103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537" name="Line"/>
          <p:cNvSpPr/>
          <p:nvPr/>
        </p:nvSpPr>
        <p:spPr>
          <a:xfrm>
            <a:off x="7547651" y="6841758"/>
            <a:ext cx="807749" cy="807750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538" name="Line"/>
          <p:cNvSpPr/>
          <p:nvPr/>
        </p:nvSpPr>
        <p:spPr>
          <a:xfrm>
            <a:off x="8323703" y="5465747"/>
            <a:ext cx="876336" cy="1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539" name="Line"/>
          <p:cNvSpPr/>
          <p:nvPr/>
        </p:nvSpPr>
        <p:spPr>
          <a:xfrm flipH="1">
            <a:off x="4104147" y="5465747"/>
            <a:ext cx="876336" cy="1"/>
          </a:xfrm>
          <a:prstGeom prst="line">
            <a:avLst/>
          </a:prstGeom>
          <a:ln w="381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540" name="Synchronisation"/>
          <p:cNvSpPr txBox="1"/>
          <p:nvPr/>
        </p:nvSpPr>
        <p:spPr>
          <a:xfrm>
            <a:off x="4854003" y="2673890"/>
            <a:ext cx="3759327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200">
                <a:solidFill>
                  <a:srgbClr val="FF93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Synchronisation</a:t>
            </a:r>
          </a:p>
        </p:txBody>
      </p:sp>
      <p:sp>
        <p:nvSpPr>
          <p:cNvPr id="541" name="ICSI"/>
          <p:cNvSpPr txBox="1"/>
          <p:nvPr/>
        </p:nvSpPr>
        <p:spPr>
          <a:xfrm>
            <a:off x="8196832" y="7838059"/>
            <a:ext cx="1130077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200">
                <a:solidFill>
                  <a:srgbClr val="7A81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ICSI</a:t>
            </a:r>
          </a:p>
        </p:txBody>
      </p:sp>
      <p:sp>
        <p:nvSpPr>
          <p:cNvPr id="542" name="Sperm, embryo and oocyte…"/>
          <p:cNvSpPr txBox="1"/>
          <p:nvPr/>
        </p:nvSpPr>
        <p:spPr>
          <a:xfrm>
            <a:off x="1132330" y="7551793"/>
            <a:ext cx="6492311" cy="1315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0096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Sperm, </a:t>
            </a:r>
            <a:r>
              <a:rPr>
                <a:solidFill>
                  <a:srgbClr val="FF2600"/>
                </a:solidFill>
              </a:rPr>
              <a:t>embryo and </a:t>
            </a:r>
            <a:r>
              <a:rPr>
                <a:solidFill>
                  <a:srgbClr val="259129"/>
                </a:solidFill>
              </a:rPr>
              <a:t>oocyte</a:t>
            </a:r>
          </a:p>
          <a:p>
            <a:pPr defTabSz="457200">
              <a:defRPr sz="3200">
                <a:solidFill>
                  <a:srgbClr val="0096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cryopreservation</a:t>
            </a:r>
          </a:p>
        </p:txBody>
      </p:sp>
      <p:sp>
        <p:nvSpPr>
          <p:cNvPr id="543" name="What are the ARTs tools?"/>
          <p:cNvSpPr txBox="1"/>
          <p:nvPr/>
        </p:nvSpPr>
        <p:spPr>
          <a:xfrm>
            <a:off x="1272771" y="1160655"/>
            <a:ext cx="10459258" cy="103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58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What are the ARTs tools?</a:t>
            </a:r>
          </a:p>
        </p:txBody>
      </p:sp>
      <p:sp>
        <p:nvSpPr>
          <p:cNvPr id="544" name="OPU"/>
          <p:cNvSpPr txBox="1"/>
          <p:nvPr/>
        </p:nvSpPr>
        <p:spPr>
          <a:xfrm>
            <a:off x="10243906" y="5075583"/>
            <a:ext cx="126007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>
                <a:solidFill>
                  <a:srgbClr val="E8BB25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OPU</a:t>
            </a:r>
          </a:p>
        </p:txBody>
      </p:sp>
      <p:sp>
        <p:nvSpPr>
          <p:cNvPr id="545" name="USG &amp; TG"/>
          <p:cNvSpPr txBox="1"/>
          <p:nvPr/>
        </p:nvSpPr>
        <p:spPr>
          <a:xfrm>
            <a:off x="467610" y="5075583"/>
            <a:ext cx="332648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259129"/>
                </a:solidFill>
              </a:rPr>
              <a:t>USG</a:t>
            </a:r>
            <a:r>
              <a:t> &amp; </a:t>
            </a:r>
            <a:r>
              <a:rPr>
                <a:solidFill>
                  <a:srgbClr val="F2A057"/>
                </a:solidFill>
              </a:rPr>
              <a:t>TG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1" presetClass="entr" presetSubtype="0" fill="hold" grpId="10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1" presetClass="entr" presetSubtype="0" fill="hold" grpId="11" nodeType="after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1" animBg="1" advAuto="0"/>
      <p:bldP spid="535" grpId="2" animBg="1" advAuto="0"/>
      <p:bldP spid="536" grpId="5" animBg="1" advAuto="0"/>
      <p:bldP spid="537" grpId="4" animBg="1" advAuto="0"/>
      <p:bldP spid="538" grpId="3" animBg="1" advAuto="0"/>
      <p:bldP spid="539" grpId="6" animBg="1" advAuto="0"/>
      <p:bldP spid="540" grpId="7" animBg="1" advAuto="0"/>
      <p:bldP spid="541" grpId="9" animBg="1" advAuto="0"/>
      <p:bldP spid="542" grpId="10" animBg="1" advAuto="0"/>
      <p:bldP spid="544" grpId="8" animBg="1" advAuto="0"/>
      <p:bldP spid="545" grpId="1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Oestrus Synchronisation"/>
          <p:cNvSpPr txBox="1">
            <a:spLocks noGrp="1"/>
          </p:cNvSpPr>
          <p:nvPr>
            <p:ph type="title"/>
          </p:nvPr>
        </p:nvSpPr>
        <p:spPr>
          <a:xfrm>
            <a:off x="1270000" y="-770992"/>
            <a:ext cx="10464800" cy="2540001"/>
          </a:xfrm>
          <a:prstGeom prst="rect">
            <a:avLst/>
          </a:prstGeom>
        </p:spPr>
        <p:txBody>
          <a:bodyPr/>
          <a:lstStyle>
            <a:lvl1pPr>
              <a:defRPr sz="4900"/>
            </a:lvl1pPr>
          </a:lstStyle>
          <a:p>
            <a:r>
              <a:t>Oestrus Synchronisation</a:t>
            </a:r>
          </a:p>
        </p:txBody>
      </p:sp>
      <p:pic>
        <p:nvPicPr>
          <p:cNvPr id="54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41075" y="1317454"/>
            <a:ext cx="1241325" cy="8179932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intravaginal sponge/CIDR/sc implant"/>
          <p:cNvSpPr/>
          <p:nvPr/>
        </p:nvSpPr>
        <p:spPr>
          <a:xfrm>
            <a:off x="3530707" y="1368028"/>
            <a:ext cx="8805929" cy="7566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intravaginal sponge/CIDR/sc implant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intravaginal sponge/CIDR/sc implant</a:t>
            </a:r>
          </a:p>
        </p:txBody>
      </p:sp>
      <p:sp>
        <p:nvSpPr>
          <p:cNvPr id="550" name="injection of eCG (PMSG) and PGF2∝ 48h before sponge removal"/>
          <p:cNvSpPr/>
          <p:nvPr/>
        </p:nvSpPr>
        <p:spPr>
          <a:xfrm>
            <a:off x="3530707" y="2820262"/>
            <a:ext cx="8805929" cy="15534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injection of eCG (PMSG) and PGF2</a:t>
            </a:r>
            <a:r>
              <a:rPr sz="6800" baseline="-5999"/>
              <a:t>∝</a:t>
            </a:r>
            <a:r>
              <a:t> 48h before sponge removal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injection of eCG (PMSG) and PGF2</a:t>
            </a:r>
            <a:r>
              <a:rPr sz="6800" baseline="-5999"/>
              <a:t>∝</a:t>
            </a:r>
            <a:r>
              <a:t> 48h before sponge removal</a:t>
            </a:r>
          </a:p>
        </p:txBody>
      </p:sp>
      <p:sp>
        <p:nvSpPr>
          <p:cNvPr id="551" name="sponge removal"/>
          <p:cNvSpPr/>
          <p:nvPr/>
        </p:nvSpPr>
        <p:spPr>
          <a:xfrm>
            <a:off x="3530707" y="4982893"/>
            <a:ext cx="8805929" cy="7566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sponge removal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sponge removal</a:t>
            </a:r>
          </a:p>
        </p:txBody>
      </p:sp>
      <p:sp>
        <p:nvSpPr>
          <p:cNvPr id="552" name="Heat detection"/>
          <p:cNvSpPr/>
          <p:nvPr/>
        </p:nvSpPr>
        <p:spPr>
          <a:xfrm>
            <a:off x="3530707" y="6442282"/>
            <a:ext cx="8805929" cy="7566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Heat detection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Heat detection</a:t>
            </a:r>
          </a:p>
        </p:txBody>
      </p:sp>
      <p:sp>
        <p:nvSpPr>
          <p:cNvPr id="553" name="AI"/>
          <p:cNvSpPr/>
          <p:nvPr/>
        </p:nvSpPr>
        <p:spPr>
          <a:xfrm>
            <a:off x="3530707" y="8101175"/>
            <a:ext cx="8805929" cy="7566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AI</a:t>
            </a:r>
          </a:p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r>
              <a:t>AI</a:t>
            </a:r>
          </a:p>
        </p:txBody>
      </p:sp>
      <p:sp>
        <p:nvSpPr>
          <p:cNvPr id="554" name="45±2 hours"/>
          <p:cNvSpPr txBox="1"/>
          <p:nvPr/>
        </p:nvSpPr>
        <p:spPr>
          <a:xfrm>
            <a:off x="6603883" y="7297129"/>
            <a:ext cx="2659577" cy="70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45±2 hours</a:t>
            </a:r>
          </a:p>
        </p:txBody>
      </p:sp>
      <p:pic>
        <p:nvPicPr>
          <p:cNvPr id="555" name="asfasf.png" descr="asfas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7475" y="1316156"/>
            <a:ext cx="8856729" cy="7121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senk.png" descr="senk.png"/>
          <p:cNvPicPr>
            <a:picLocks noChangeAspect="1"/>
          </p:cNvPicPr>
          <p:nvPr/>
        </p:nvPicPr>
        <p:blipFill>
          <a:blip r:embed="rId4">
            <a:extLst/>
          </a:blip>
          <a:srcRect b="15579"/>
          <a:stretch>
            <a:fillRect/>
          </a:stretch>
        </p:blipFill>
        <p:spPr>
          <a:xfrm>
            <a:off x="3304780" y="3206948"/>
            <a:ext cx="9753227" cy="333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r="2270"/>
          <a:stretch>
            <a:fillRect/>
          </a:stretch>
        </p:blipFill>
        <p:spPr>
          <a:xfrm>
            <a:off x="2701271" y="3021012"/>
            <a:ext cx="10464778" cy="3711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4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734634 -0.005131" pathEditMode="relative">
                                      <p:cBhvr>
                                        <p:cTn id="63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88281 0.000000" pathEditMode="relative">
                                      <p:cBhvr>
                                        <p:cTn id="66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8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" grpId="5" animBg="1" advAuto="0"/>
      <p:bldP spid="549" grpId="6" build="p" bldLvl="5" animBg="1" advAuto="0"/>
      <p:bldP spid="550" grpId="7" build="p" bldLvl="5" animBg="1" advAuto="0"/>
      <p:bldP spid="551" grpId="8" build="p" bldLvl="5" animBg="1" advAuto="0"/>
      <p:bldP spid="552" grpId="9" build="p" bldLvl="5" animBg="1" advAuto="0"/>
      <p:bldP spid="553" grpId="11" build="p" bldLvl="5" animBg="1" advAuto="0"/>
      <p:bldP spid="554" grpId="10" build="p" bldLvl="5" animBg="1" advAuto="0"/>
      <p:bldP spid="555" grpId="1" animBg="1" advAuto="0"/>
      <p:bldP spid="555" grpId="2" animBg="1" advAuto="0"/>
      <p:bldP spid="556" grpId="3" animBg="1" advAuto="0"/>
      <p:bldP spid="556" grpId="4" animBg="1" advAuto="0"/>
      <p:bldP spid="557" grpId="1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roup"/>
          <p:cNvGrpSpPr/>
          <p:nvPr/>
        </p:nvGrpSpPr>
        <p:grpSpPr>
          <a:xfrm>
            <a:off x="682027" y="5859223"/>
            <a:ext cx="4487506" cy="3617307"/>
            <a:chOff x="0" y="0"/>
            <a:chExt cx="4487505" cy="3617306"/>
          </a:xfrm>
        </p:grpSpPr>
        <p:pic>
          <p:nvPicPr>
            <p:cNvPr id="559" name="5a7740ec9e83a2838e3515bd22ec93fb.jpg.resized.jpg" descr="5a7740ec9e83a2838e3515bd22ec93fb.jpg.resized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523" t="31311" r="13061"/>
            <a:stretch>
              <a:fillRect/>
            </a:stretch>
          </p:blipFill>
          <p:spPr>
            <a:xfrm>
              <a:off x="0" y="0"/>
              <a:ext cx="4487506" cy="3490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0" name="Paulista et. al. 2011"/>
            <p:cNvSpPr txBox="1"/>
            <p:nvPr/>
          </p:nvSpPr>
          <p:spPr>
            <a:xfrm>
              <a:off x="2264371" y="3263299"/>
              <a:ext cx="1848910" cy="354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sz="1600">
                  <a:solidFill>
                    <a:srgbClr val="000000"/>
                  </a:solidFill>
                  <a:latin typeface="Calisto MT"/>
                  <a:ea typeface="Calisto MT"/>
                  <a:cs typeface="Calisto MT"/>
                  <a:sym typeface="Calisto MT"/>
                </a:defRPr>
              </a:lvl1pPr>
            </a:lstStyle>
            <a:p>
              <a:r>
                <a:t>Paulista et. al. 2011</a:t>
              </a:r>
            </a:p>
          </p:txBody>
        </p:sp>
      </p:grpSp>
      <p:sp>
        <p:nvSpPr>
          <p:cNvPr id="562" name="http://videocirurgiavet.blogspot.com.tr/p/videocirurgia-em-animais-de-companhia.html"/>
          <p:cNvSpPr txBox="1"/>
          <p:nvPr/>
        </p:nvSpPr>
        <p:spPr>
          <a:xfrm>
            <a:off x="8950237" y="9536197"/>
            <a:ext cx="4617064" cy="225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http://videocirurgiavet.blogspot.com.tr/p/videocirurgia-em-animais-de-companhia.html</a:t>
            </a:r>
          </a:p>
        </p:txBody>
      </p:sp>
      <p:sp>
        <p:nvSpPr>
          <p:cNvPr id="563" name="OPU"/>
          <p:cNvSpPr txBox="1">
            <a:spLocks noGrp="1"/>
          </p:cNvSpPr>
          <p:nvPr>
            <p:ph type="title"/>
          </p:nvPr>
        </p:nvSpPr>
        <p:spPr>
          <a:xfrm>
            <a:off x="4431936" y="338666"/>
            <a:ext cx="3912328" cy="115246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E8BB25"/>
                </a:solidFill>
              </a:defRPr>
            </a:lvl1pPr>
          </a:lstStyle>
          <a:p>
            <a:r>
              <a:t>OPU</a:t>
            </a:r>
          </a:p>
        </p:txBody>
      </p:sp>
      <p:sp>
        <p:nvSpPr>
          <p:cNvPr id="564" name="Live Animals"/>
          <p:cNvSpPr txBox="1">
            <a:spLocks noGrp="1"/>
          </p:cNvSpPr>
          <p:nvPr>
            <p:ph type="body" sz="quarter" idx="1"/>
          </p:nvPr>
        </p:nvSpPr>
        <p:spPr>
          <a:xfrm>
            <a:off x="7450666" y="3199077"/>
            <a:ext cx="5270501" cy="644393"/>
          </a:xfrm>
          <a:prstGeom prst="rect">
            <a:avLst/>
          </a:prstGeom>
        </p:spPr>
        <p:txBody>
          <a:bodyPr/>
          <a:lstStyle>
            <a:lvl1pPr marL="434340" indent="-434340" defTabSz="411479">
              <a:spcBef>
                <a:spcPts val="2800"/>
              </a:spcBef>
              <a:buBlip>
                <a:blip r:embed="rId3"/>
              </a:buBlip>
              <a:defRPr sz="2880"/>
            </a:lvl1pPr>
          </a:lstStyle>
          <a:p>
            <a:r>
              <a:t>Live Animals</a:t>
            </a:r>
          </a:p>
        </p:txBody>
      </p:sp>
      <p:sp>
        <p:nvSpPr>
          <p:cNvPr id="565" name="Slaughtered Animals"/>
          <p:cNvSpPr txBox="1"/>
          <p:nvPr/>
        </p:nvSpPr>
        <p:spPr>
          <a:xfrm>
            <a:off x="939800" y="3199077"/>
            <a:ext cx="5270500" cy="64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34340" indent="-434340" algn="l" defTabSz="411479">
              <a:spcBef>
                <a:spcPts val="2800"/>
              </a:spcBef>
              <a:buSzPct val="43000"/>
              <a:buFont typeface="Gill Sans"/>
              <a:buBlip>
                <a:blip r:embed="rId3"/>
              </a:buBlip>
              <a:defRPr sz="288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Slaughtered Animals</a:t>
            </a:r>
          </a:p>
        </p:txBody>
      </p:sp>
      <p:sp>
        <p:nvSpPr>
          <p:cNvPr id="567" name="Line"/>
          <p:cNvSpPr/>
          <p:nvPr/>
        </p:nvSpPr>
        <p:spPr>
          <a:xfrm flipH="1">
            <a:off x="4148737" y="1514144"/>
            <a:ext cx="1490400" cy="1002253"/>
          </a:xfrm>
          <a:prstGeom prst="line">
            <a:avLst/>
          </a:prstGeom>
          <a:ln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569" name="Line"/>
          <p:cNvSpPr/>
          <p:nvPr/>
        </p:nvSpPr>
        <p:spPr>
          <a:xfrm>
            <a:off x="6955314" y="1485117"/>
            <a:ext cx="1448312" cy="1062166"/>
          </a:xfrm>
          <a:prstGeom prst="line">
            <a:avLst/>
          </a:prstGeom>
          <a:ln>
            <a:tailEnd type="triangle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570" name="FAPU- Follicle aspiration ovum pick-up"/>
          <p:cNvSpPr txBox="1"/>
          <p:nvPr/>
        </p:nvSpPr>
        <p:spPr>
          <a:xfrm>
            <a:off x="305396" y="4055100"/>
            <a:ext cx="5967808" cy="49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FAPU- Follicle aspiration ovum pick-up</a:t>
            </a:r>
          </a:p>
        </p:txBody>
      </p:sp>
      <p:sp>
        <p:nvSpPr>
          <p:cNvPr id="571" name="SOPU- Slicing ovum pick-up"/>
          <p:cNvSpPr txBox="1"/>
          <p:nvPr/>
        </p:nvSpPr>
        <p:spPr>
          <a:xfrm>
            <a:off x="315898" y="4630834"/>
            <a:ext cx="4160338" cy="49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SOPU- Slicing ovum pick-up</a:t>
            </a:r>
          </a:p>
        </p:txBody>
      </p:sp>
      <p:sp>
        <p:nvSpPr>
          <p:cNvPr id="572" name="LAPU-Laparotomic ovum pick-up"/>
          <p:cNvSpPr txBox="1"/>
          <p:nvPr/>
        </p:nvSpPr>
        <p:spPr>
          <a:xfrm>
            <a:off x="7293600" y="4055100"/>
            <a:ext cx="4886134" cy="49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LAPU-Laparotomic ovum pick-up</a:t>
            </a:r>
          </a:p>
        </p:txBody>
      </p:sp>
      <p:sp>
        <p:nvSpPr>
          <p:cNvPr id="573" name="LOPU-Laparoscopic ovum pick-up"/>
          <p:cNvSpPr txBox="1"/>
          <p:nvPr/>
        </p:nvSpPr>
        <p:spPr>
          <a:xfrm>
            <a:off x="7196351" y="4630834"/>
            <a:ext cx="5080632" cy="49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 LOPU-Laparoscopic ovum pick-up</a:t>
            </a:r>
          </a:p>
        </p:txBody>
      </p:sp>
      <p:sp>
        <p:nvSpPr>
          <p:cNvPr id="574" name="TVOR- Transservical ovum recovery"/>
          <p:cNvSpPr txBox="1"/>
          <p:nvPr/>
        </p:nvSpPr>
        <p:spPr>
          <a:xfrm>
            <a:off x="7171223" y="5206567"/>
            <a:ext cx="5414341" cy="491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2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 TVOR- Transservical ovum recovery</a:t>
            </a:r>
          </a:p>
        </p:txBody>
      </p:sp>
      <p:pic>
        <p:nvPicPr>
          <p:cNvPr id="575" name="Rectangle" descr="Rectangl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1429" y="3996762"/>
            <a:ext cx="6275742" cy="1303256"/>
          </a:xfrm>
          <a:prstGeom prst="rect">
            <a:avLst/>
          </a:prstGeom>
        </p:spPr>
      </p:pic>
      <p:pic>
        <p:nvPicPr>
          <p:cNvPr id="577" name="Rectangle" descr="Rectangl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04628" y="3996762"/>
            <a:ext cx="5864078" cy="2041658"/>
          </a:xfrm>
          <a:prstGeom prst="rect">
            <a:avLst/>
          </a:prstGeom>
        </p:spPr>
      </p:pic>
      <p:pic>
        <p:nvPicPr>
          <p:cNvPr id="579" name="1477-7827-12-11-1-l.jpg" descr="1477-7827-12-11-1-l.jpg"/>
          <p:cNvPicPr>
            <a:picLocks noChangeAspect="1"/>
          </p:cNvPicPr>
          <p:nvPr/>
        </p:nvPicPr>
        <p:blipFill>
          <a:blip r:embed="rId6">
            <a:extLst/>
          </a:blip>
          <a:srcRect r="49368"/>
          <a:stretch>
            <a:fillRect/>
          </a:stretch>
        </p:blipFill>
        <p:spPr>
          <a:xfrm>
            <a:off x="1651103" y="5874213"/>
            <a:ext cx="2689989" cy="3453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Fig.1.jpg" descr="Fig.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34939" y="6807597"/>
            <a:ext cx="7442201" cy="218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Fig.3.jpg" descr="Fig.3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06431" y="6052013"/>
            <a:ext cx="5622636" cy="35434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6" name="Group"/>
          <p:cNvGrpSpPr/>
          <p:nvPr/>
        </p:nvGrpSpPr>
        <p:grpSpPr>
          <a:xfrm>
            <a:off x="6752375" y="6032831"/>
            <a:ext cx="5968584" cy="3618939"/>
            <a:chOff x="-44450" y="-44450"/>
            <a:chExt cx="5968582" cy="3618937"/>
          </a:xfrm>
        </p:grpSpPr>
        <p:grpSp>
          <p:nvGrpSpPr>
            <p:cNvPr id="584" name="tvor.png"/>
            <p:cNvGrpSpPr/>
            <p:nvPr/>
          </p:nvGrpSpPr>
          <p:grpSpPr>
            <a:xfrm>
              <a:off x="-44450" y="-44450"/>
              <a:ext cx="5968583" cy="3618938"/>
              <a:chOff x="0" y="0"/>
              <a:chExt cx="5968582" cy="3618937"/>
            </a:xfrm>
          </p:grpSpPr>
          <p:pic>
            <p:nvPicPr>
              <p:cNvPr id="583" name="tvor.png" descr="tvor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44450" y="44450"/>
                <a:ext cx="5879683" cy="353003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582" name="tvor.png" descr="tvor.png"/>
              <p:cNvPicPr>
                <a:picLocks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0"/>
                <a:ext cx="5968583" cy="3618938"/>
              </a:xfrm>
              <a:prstGeom prst="rect">
                <a:avLst/>
              </a:prstGeom>
              <a:effectLst/>
            </p:spPr>
          </p:pic>
        </p:grpSp>
        <p:sp>
          <p:nvSpPr>
            <p:cNvPr id="585" name="Graff et al., 1998"/>
            <p:cNvSpPr txBox="1"/>
            <p:nvPr/>
          </p:nvSpPr>
          <p:spPr>
            <a:xfrm>
              <a:off x="892786" y="3257297"/>
              <a:ext cx="1286786" cy="286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spcBef>
                  <a:spcPts val="2400"/>
                </a:spcBef>
                <a:defRPr sz="1300">
                  <a:solidFill>
                    <a:srgbClr val="000000"/>
                  </a:solidFill>
                  <a:latin typeface="Calisto MT"/>
                  <a:ea typeface="Calisto MT"/>
                  <a:cs typeface="Calisto MT"/>
                  <a:sym typeface="Calisto MT"/>
                </a:defRPr>
              </a:lvl1pPr>
            </a:lstStyle>
            <a:p>
              <a:r>
                <a:t>Graff et al., 1998</a:t>
              </a:r>
            </a:p>
          </p:txBody>
        </p:sp>
      </p:grpSp>
      <p:sp>
        <p:nvSpPr>
          <p:cNvPr id="587" name="http://videocirurgiavet.blogspot.com.tr/p/videocirurgia-em-animais-de-companhia.htmlhttp://www.ansci.wisc.edu/jjp1/ansci_repro/misc/project_websites_fa06/tues06/oocyte/TVOR.htm"/>
          <p:cNvSpPr txBox="1"/>
          <p:nvPr/>
        </p:nvSpPr>
        <p:spPr>
          <a:xfrm>
            <a:off x="83159" y="9536197"/>
            <a:ext cx="9663372" cy="225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http://videocirurgiavet.blogspot.com.tr/p/videocirurgia-em-animais-de-companhia.htmlhttp://www.ansci.wisc.edu/jjp1/ansci_repro/misc/project_websites_fa06/tues06/oocyte/TVOR.htm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2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7" animBg="1" advAuto="0"/>
      <p:bldP spid="561" grpId="8" animBg="1" advAuto="0"/>
      <p:bldP spid="564" grpId="4" animBg="1" advAuto="0"/>
      <p:bldP spid="565" grpId="2" animBg="1" advAuto="0"/>
      <p:bldP spid="567" grpId="1" animBg="1" advAuto="0"/>
      <p:bldP spid="569" grpId="3" animBg="1" advAuto="0"/>
      <p:bldP spid="570" grpId="6" animBg="1" advAuto="0"/>
      <p:bldP spid="571" grpId="9" animBg="1" advAuto="0"/>
      <p:bldP spid="572" grpId="13" animBg="1" advAuto="0"/>
      <p:bldP spid="573" grpId="16" animBg="1" advAuto="0"/>
      <p:bldP spid="574" grpId="19" animBg="1" advAuto="0"/>
      <p:bldP spid="575" grpId="5" animBg="1" advAuto="0"/>
      <p:bldP spid="577" grpId="12" animBg="1" advAuto="0"/>
      <p:bldP spid="579" grpId="10" animBg="1" advAuto="0"/>
      <p:bldP spid="579" grpId="11" animBg="1" advAuto="0"/>
      <p:bldP spid="580" grpId="14" animBg="1" advAuto="0"/>
      <p:bldP spid="580" grpId="15" animBg="1" advAuto="0"/>
      <p:bldP spid="581" grpId="17" animBg="1" advAuto="0"/>
      <p:bldP spid="581" grpId="18" animBg="1" advAuto="0"/>
      <p:bldP spid="586" grpId="2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2"/>
          <p:cNvSpPr txBox="1"/>
          <p:nvPr/>
        </p:nvSpPr>
        <p:spPr>
          <a:xfrm>
            <a:off x="1079410" y="2754176"/>
            <a:ext cx="528588" cy="103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5800" u="sng">
                <a:solidFill>
                  <a:srgbClr val="FF26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2</a:t>
            </a:r>
          </a:p>
        </p:txBody>
      </p:sp>
      <p:sp>
        <p:nvSpPr>
          <p:cNvPr id="612" name="strategies"/>
          <p:cNvSpPr txBox="1"/>
          <p:nvPr/>
        </p:nvSpPr>
        <p:spPr>
          <a:xfrm>
            <a:off x="697060" y="2879829"/>
            <a:ext cx="5546063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4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strategies</a:t>
            </a:r>
          </a:p>
        </p:txBody>
      </p:sp>
      <p:sp>
        <p:nvSpPr>
          <p:cNvPr id="613" name="Slow freezing…"/>
          <p:cNvSpPr txBox="1">
            <a:spLocks noGrp="1"/>
          </p:cNvSpPr>
          <p:nvPr>
            <p:ph type="body" sz="quarter" idx="1"/>
          </p:nvPr>
        </p:nvSpPr>
        <p:spPr>
          <a:xfrm>
            <a:off x="1072672" y="3152126"/>
            <a:ext cx="5270501" cy="2835037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trike="sngStrike"/>
            </a:pPr>
            <a:r>
              <a:t>Slow freezing</a:t>
            </a:r>
          </a:p>
          <a:p>
            <a:pPr>
              <a:buBlip>
                <a:blip r:embed="rId2"/>
              </a:buBlip>
            </a:pPr>
            <a:r>
              <a:t>Vitrification</a:t>
            </a:r>
          </a:p>
        </p:txBody>
      </p:sp>
      <p:grpSp>
        <p:nvGrpSpPr>
          <p:cNvPr id="618" name="Group"/>
          <p:cNvGrpSpPr/>
          <p:nvPr/>
        </p:nvGrpSpPr>
        <p:grpSpPr>
          <a:xfrm>
            <a:off x="1302066" y="6007699"/>
            <a:ext cx="3600446" cy="2786656"/>
            <a:chOff x="12700" y="12700"/>
            <a:chExt cx="3600444" cy="2786654"/>
          </a:xfrm>
        </p:grpSpPr>
        <p:grpSp>
          <p:nvGrpSpPr>
            <p:cNvPr id="616" name="Rectangle"/>
            <p:cNvGrpSpPr/>
            <p:nvPr/>
          </p:nvGrpSpPr>
          <p:grpSpPr>
            <a:xfrm>
              <a:off x="202263" y="199701"/>
              <a:ext cx="3204977" cy="2371798"/>
              <a:chOff x="0" y="0"/>
              <a:chExt cx="3204975" cy="2371797"/>
            </a:xfrm>
          </p:grpSpPr>
          <p:sp>
            <p:nvSpPr>
              <p:cNvPr id="615" name="Rectangle"/>
              <p:cNvSpPr/>
              <p:nvPr/>
            </p:nvSpPr>
            <p:spPr>
              <a:xfrm>
                <a:off x="25400" y="25400"/>
                <a:ext cx="3154176" cy="2320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57200">
                  <a:defRPr sz="3200">
                    <a:solidFill>
                      <a:srgbClr val="FFFFFF"/>
                    </a:solidFill>
                    <a:effectLst>
                      <a:outerShdw blurRad="63500" dist="25400" dir="2700000" rotWithShape="0">
                        <a:srgbClr val="000000">
                          <a:alpha val="70000"/>
                        </a:srgbClr>
                      </a:outerShdw>
                    </a:effectLst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/>
              </a:p>
            </p:txBody>
          </p:sp>
          <p:pic>
            <p:nvPicPr>
              <p:cNvPr id="614" name="Rectangle" descr="Rectangle"/>
              <p:cNvPicPr>
                <a:picLocks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0"/>
                <a:ext cx="3204977" cy="2371798"/>
              </a:xfrm>
              <a:prstGeom prst="rect">
                <a:avLst/>
              </a:prstGeom>
              <a:effectLst/>
            </p:spPr>
          </p:pic>
        </p:grpSp>
        <p:pic>
          <p:nvPicPr>
            <p:cNvPr id="617" name="Image" descr="Imag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" y="12700"/>
              <a:ext cx="3600445" cy="2786655"/>
            </a:xfrm>
            <a:prstGeom prst="rect">
              <a:avLst/>
            </a:prstGeom>
            <a:effectLst/>
          </p:spPr>
        </p:pic>
      </p:grpSp>
      <p:sp>
        <p:nvSpPr>
          <p:cNvPr id="619" name="Embryo and Oocyte Cryopreserv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2600"/>
                </a:solidFill>
              </a:rPr>
              <a:t>Embryo and Oocyte</a:t>
            </a:r>
            <a:r>
              <a:t> Cryopreservation</a:t>
            </a:r>
          </a:p>
        </p:txBody>
      </p:sp>
      <p:sp>
        <p:nvSpPr>
          <p:cNvPr id="620" name="http://ja.brc.riken.jp/lab/kougaku/research2_2007E.html"/>
          <p:cNvSpPr txBox="1"/>
          <p:nvPr/>
        </p:nvSpPr>
        <p:spPr>
          <a:xfrm>
            <a:off x="209298" y="9509188"/>
            <a:ext cx="3948076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</a:t>
            </a:r>
            <a:r>
              <a:rPr u="sng">
                <a:hlinkClick r:id="rId5"/>
              </a:rPr>
              <a:t>http://ja.brc.riken.jp/lab/kougaku/research2_2007E.html</a:t>
            </a:r>
          </a:p>
        </p:txBody>
      </p:sp>
      <p:pic>
        <p:nvPicPr>
          <p:cNvPr id="621" name="Collapsing 1.jpg.png" descr="Collapsing 1.jpg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481" y="5812547"/>
            <a:ext cx="4311012" cy="2868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2" name="Collapsing 2.small.jpg.png" descr="Collapsing 2.small.jp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60823" y="5812547"/>
            <a:ext cx="4302031" cy="2868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Collapsing 3.small.jpg.png" descr="Collapsing 3.small.jpg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92885" y="5815846"/>
            <a:ext cx="4292134" cy="2861423"/>
          </a:xfrm>
          <a:prstGeom prst="rect">
            <a:avLst/>
          </a:prstGeom>
          <a:ln w="12700">
            <a:miter lim="400000"/>
          </a:ln>
        </p:spPr>
      </p:pic>
      <p:sp>
        <p:nvSpPr>
          <p:cNvPr id="624" name="…since the embryos were cooled at a rate of just 0.3ºC/minute until their temperature had passed below -30ºC. They were then stored in liquid nitrogen (at -196ºC) until the time of thawing."/>
          <p:cNvSpPr txBox="1"/>
          <p:nvPr/>
        </p:nvSpPr>
        <p:spPr>
          <a:xfrm>
            <a:off x="5724183" y="3010568"/>
            <a:ext cx="7246034" cy="4363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…since the embryos were cooled at a rate of just 0.3ºC/minute until their temperature had passed below -30ºC. They were then stored in liquid nitrogen (at -196ºC) until the time of thawing. </a:t>
            </a:r>
          </a:p>
        </p:txBody>
      </p:sp>
      <p:sp>
        <p:nvSpPr>
          <p:cNvPr id="625" name="is a non-equilibrium method in which ice crystal formation is totally eliminated with slow freezing."/>
          <p:cNvSpPr txBox="1"/>
          <p:nvPr/>
        </p:nvSpPr>
        <p:spPr>
          <a:xfrm>
            <a:off x="5662087" y="3010568"/>
            <a:ext cx="7370226" cy="253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is a non-equilibrium method in which ice crystal formation is totally eliminated with slow freezing.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fill="hold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fill="hold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fill="hold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 decel="50000" fill="hold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 fill="hold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 decel="50000" fill="hold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 fill="hold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 decel="50000" fill="hold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 fill="hold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2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3" nodeType="withEffect">
                                  <p:stCondLst>
                                    <p:cond delay="2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0" dur="499" fill="hold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9"/>
                            </p:stCondLst>
                            <p:childTnLst>
                              <p:par>
                                <p:cTn id="4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9"/>
                            </p:stCondLst>
                            <p:childTnLst>
                              <p:par>
                                <p:cTn id="46" presetID="22" presetClass="entr" presetSubtype="1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99"/>
                            </p:stCondLst>
                            <p:childTnLst>
                              <p:par>
                                <p:cTn id="50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99"/>
                            </p:stCondLst>
                            <p:childTnLst>
                              <p:par>
                                <p:cTn id="54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99"/>
                            </p:stCondLst>
                            <p:childTnLst>
                              <p:par>
                                <p:cTn id="58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" grpId="1" animBg="1" advAuto="0"/>
      <p:bldP spid="612" grpId="2" animBg="1" advAuto="0"/>
      <p:bldP spid="613" grpId="3" build="p" bldLvl="5" animBg="1" advAuto="0"/>
      <p:bldP spid="618" grpId="5" animBg="1" advAuto="0"/>
      <p:bldP spid="621" grpId="8" animBg="1" advAuto="0"/>
      <p:bldP spid="622" grpId="9" animBg="1" advAuto="0"/>
      <p:bldP spid="623" grpId="10" animBg="1" advAuto="0"/>
      <p:bldP spid="624" grpId="4" animBg="1" advAuto="0"/>
      <p:bldP spid="624" grpId="6" animBg="1" advAuto="0"/>
      <p:bldP spid="625" grpId="7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IMG_7564.jpg" descr="IMG_7564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4056" y="1960576"/>
            <a:ext cx="4465924" cy="5832448"/>
          </a:xfrm>
          <a:prstGeom prst="rect">
            <a:avLst/>
          </a:prstGeom>
        </p:spPr>
      </p:pic>
      <p:sp>
        <p:nvSpPr>
          <p:cNvPr id="628" name="USG"/>
          <p:cNvSpPr txBox="1">
            <a:spLocks noGrp="1"/>
          </p:cNvSpPr>
          <p:nvPr>
            <p:ph type="title"/>
          </p:nvPr>
        </p:nvSpPr>
        <p:spPr>
          <a:xfrm>
            <a:off x="936570" y="428716"/>
            <a:ext cx="3525315" cy="2540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EFA00"/>
                </a:solidFill>
              </a:defRPr>
            </a:lvl1pPr>
          </a:lstStyle>
          <a:p>
            <a:r>
              <a:t>USG</a:t>
            </a:r>
          </a:p>
        </p:txBody>
      </p:sp>
      <p:sp>
        <p:nvSpPr>
          <p:cNvPr id="629" name="Diagnoses of…"/>
          <p:cNvSpPr txBox="1">
            <a:spLocks noGrp="1"/>
          </p:cNvSpPr>
          <p:nvPr>
            <p:ph type="body" sz="half" idx="1"/>
          </p:nvPr>
        </p:nvSpPr>
        <p:spPr>
          <a:xfrm>
            <a:off x="326332" y="2372881"/>
            <a:ext cx="6767633" cy="500783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3600"/>
            </a:pPr>
            <a:r>
              <a:t>Diagnoses of</a:t>
            </a:r>
          </a:p>
          <a:p>
            <a:pPr marL="571500" indent="-571500">
              <a:spcBef>
                <a:spcPts val="0"/>
              </a:spcBef>
              <a:buFontTx/>
              <a:buBlip>
                <a:blip r:embed="rId3"/>
              </a:buBlip>
              <a:defRPr sz="3600"/>
            </a:pPr>
            <a:r>
              <a:t>superovulation,</a:t>
            </a:r>
          </a:p>
          <a:p>
            <a:pPr marL="571500" indent="-571500">
              <a:spcBef>
                <a:spcPts val="0"/>
              </a:spcBef>
              <a:buFontTx/>
              <a:buBlip>
                <a:blip r:embed="rId3"/>
              </a:buBlip>
              <a:defRPr sz="3600"/>
            </a:pPr>
            <a:r>
              <a:t>Pregnancy, </a:t>
            </a:r>
          </a:p>
          <a:p>
            <a:pPr marL="571500" indent="-571500">
              <a:spcBef>
                <a:spcPts val="0"/>
              </a:spcBef>
              <a:buFontTx/>
              <a:buBlip>
                <a:blip r:embed="rId3"/>
              </a:buBlip>
              <a:defRPr sz="3600"/>
            </a:pPr>
            <a:r>
              <a:t>pyometra,</a:t>
            </a:r>
          </a:p>
          <a:p>
            <a:pPr marL="571500" indent="-571500">
              <a:spcBef>
                <a:spcPts val="0"/>
              </a:spcBef>
              <a:buFontTx/>
              <a:buBlip>
                <a:blip r:embed="rId3"/>
              </a:buBlip>
              <a:defRPr sz="3600"/>
            </a:pPr>
            <a:r>
              <a:t>Hydrometra in female</a:t>
            </a:r>
          </a:p>
        </p:txBody>
      </p:sp>
      <p:sp>
        <p:nvSpPr>
          <p:cNvPr id="630" name="U= Urinary Bladder"/>
          <p:cNvSpPr txBox="1"/>
          <p:nvPr/>
        </p:nvSpPr>
        <p:spPr>
          <a:xfrm>
            <a:off x="6561819" y="7735551"/>
            <a:ext cx="6026494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U= Urinary Bladder</a:t>
            </a:r>
          </a:p>
        </p:txBody>
      </p:sp>
      <p:pic>
        <p:nvPicPr>
          <p:cNvPr id="631" name="IMG_7565.jpg" descr="IMG_7565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21261" y="1972272"/>
            <a:ext cx="4491513" cy="5809056"/>
          </a:xfrm>
          <a:prstGeom prst="rect">
            <a:avLst/>
          </a:prstGeom>
        </p:spPr>
      </p:pic>
      <p:sp>
        <p:nvSpPr>
          <p:cNvPr id="632" name="Diagnoses of…"/>
          <p:cNvSpPr txBox="1"/>
          <p:nvPr/>
        </p:nvSpPr>
        <p:spPr>
          <a:xfrm>
            <a:off x="341716" y="3609494"/>
            <a:ext cx="8848533" cy="253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 defTabSz="457200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Diagnoses of </a:t>
            </a:r>
          </a:p>
          <a:p>
            <a:pPr marL="228600" indent="-228600" algn="l" defTabSz="457200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testicular,</a:t>
            </a:r>
          </a:p>
          <a:p>
            <a:pPr marL="228600" indent="-228600" algn="l" defTabSz="457200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epididymal</a:t>
            </a:r>
          </a:p>
          <a:p>
            <a:pPr marL="228600" indent="-228600" algn="l" defTabSz="457200">
              <a:buSzPct val="100000"/>
              <a:buChar char="•"/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mesenchymal degeneration in male</a:t>
            </a:r>
          </a:p>
        </p:txBody>
      </p:sp>
      <p:pic>
        <p:nvPicPr>
          <p:cNvPr id="63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58284" y="3078601"/>
            <a:ext cx="5561147" cy="4554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85688" y="3166494"/>
            <a:ext cx="5385739" cy="437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25408" y="3223998"/>
            <a:ext cx="5226900" cy="4264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IMG_7555.JPG" descr="IMG_7555.JPG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5389836">
            <a:off x="7403188" y="2520228"/>
            <a:ext cx="5927659" cy="4713144"/>
          </a:xfrm>
          <a:prstGeom prst="rect">
            <a:avLst/>
          </a:prstGeom>
        </p:spPr>
      </p:pic>
      <p:pic>
        <p:nvPicPr>
          <p:cNvPr id="637" name="IMG_7561.JPG" descr="IMG_7561.JPG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5376207">
            <a:off x="7437069" y="2522322"/>
            <a:ext cx="5859898" cy="4708955"/>
          </a:xfrm>
          <a:prstGeom prst="rect">
            <a:avLst/>
          </a:prstGeom>
        </p:spPr>
      </p:pic>
      <p:pic>
        <p:nvPicPr>
          <p:cNvPr id="638" name="IMG_7678.JPG" descr="IMG_7678.JPG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053538" y="1907829"/>
            <a:ext cx="4626959" cy="5937942"/>
          </a:xfrm>
          <a:prstGeom prst="rect">
            <a:avLst/>
          </a:prstGeom>
        </p:spPr>
      </p:pic>
      <p:sp>
        <p:nvSpPr>
          <p:cNvPr id="639" name="Monitoring"/>
          <p:cNvSpPr txBox="1"/>
          <p:nvPr/>
        </p:nvSpPr>
        <p:spPr>
          <a:xfrm>
            <a:off x="9009704" y="-205322"/>
            <a:ext cx="3525315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57200">
              <a:defRPr sz="4100">
                <a:solidFill>
                  <a:srgbClr val="8EFA00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Monitoring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5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2" animBg="1" advAuto="0"/>
      <p:bldP spid="627" grpId="8" animBg="1" advAuto="0"/>
      <p:bldP spid="629" grpId="1" build="p" bldLvl="5" animBg="1" advAuto="0"/>
      <p:bldP spid="629" grpId="12" build="p" bldLvl="5" animBg="1" advAuto="0"/>
      <p:bldP spid="630" grpId="3" animBg="1" advAuto="0"/>
      <p:bldP spid="630" grpId="13" animBg="1" advAuto="0"/>
      <p:bldP spid="631" grpId="4" animBg="1" advAuto="0"/>
      <p:bldP spid="631" grpId="9" animBg="1" advAuto="0"/>
      <p:bldP spid="632" grpId="15" build="p" bldLvl="5" animBg="1" advAuto="0"/>
      <p:bldP spid="633" grpId="16" animBg="1" advAuto="0"/>
      <p:bldP spid="634" grpId="18" animBg="1" advAuto="0"/>
      <p:bldP spid="635" grpId="17" animBg="1" advAuto="0"/>
      <p:bldP spid="636" grpId="5" animBg="1" advAuto="0"/>
      <p:bldP spid="636" grpId="10" animBg="1" advAuto="0"/>
      <p:bldP spid="637" grpId="6" animBg="1" advAuto="0"/>
      <p:bldP spid="637" grpId="11" animBg="1" advAuto="0"/>
      <p:bldP spid="638" grpId="7" animBg="1" advAuto="0"/>
      <p:bldP spid="638" grpId="1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TG"/>
          <p:cNvSpPr txBox="1">
            <a:spLocks noGrp="1"/>
          </p:cNvSpPr>
          <p:nvPr>
            <p:ph type="title"/>
          </p:nvPr>
        </p:nvSpPr>
        <p:spPr>
          <a:xfrm>
            <a:off x="1270000" y="485095"/>
            <a:ext cx="3560992" cy="15717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A057"/>
                </a:solidFill>
              </a:defRPr>
            </a:lvl1pPr>
          </a:lstStyle>
          <a:p>
            <a:r>
              <a:t>TG</a:t>
            </a:r>
          </a:p>
        </p:txBody>
      </p:sp>
      <p:sp>
        <p:nvSpPr>
          <p:cNvPr id="642" name="Scrotal temperature,…"/>
          <p:cNvSpPr txBox="1">
            <a:spLocks noGrp="1"/>
          </p:cNvSpPr>
          <p:nvPr>
            <p:ph type="body" sz="quarter" idx="1"/>
          </p:nvPr>
        </p:nvSpPr>
        <p:spPr>
          <a:xfrm>
            <a:off x="928715" y="1499286"/>
            <a:ext cx="5965771" cy="377799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Scrotal temperature,</a:t>
            </a:r>
          </a:p>
          <a:p>
            <a:pPr>
              <a:buBlip>
                <a:blip r:embed="rId2"/>
              </a:buBlip>
            </a:pPr>
            <a:r>
              <a:t>Pampiniformis plexus,</a:t>
            </a:r>
          </a:p>
          <a:p>
            <a:pPr>
              <a:buBlip>
                <a:blip r:embed="rId2"/>
              </a:buBlip>
            </a:pPr>
            <a:r>
              <a:t>GnRH challenge test</a:t>
            </a:r>
          </a:p>
        </p:txBody>
      </p:sp>
      <p:pic>
        <p:nvPicPr>
          <p:cNvPr id="64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t="40673" r="60345"/>
          <a:stretch>
            <a:fillRect/>
          </a:stretch>
        </p:blipFill>
        <p:spPr>
          <a:xfrm>
            <a:off x="7550444" y="1760896"/>
            <a:ext cx="4428895" cy="3254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tg.png" descr="t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13545" y="5425459"/>
            <a:ext cx="5302527" cy="34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Estrus detection"/>
          <p:cNvSpPr txBox="1"/>
          <p:nvPr/>
        </p:nvSpPr>
        <p:spPr>
          <a:xfrm>
            <a:off x="1151385" y="6588845"/>
            <a:ext cx="4419306" cy="705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82600" indent="-482600" algn="l" defTabSz="457200">
              <a:spcBef>
                <a:spcPts val="3200"/>
              </a:spcBef>
              <a:buSzPct val="43000"/>
              <a:buFont typeface="Gill Sans"/>
              <a:buBlip>
                <a:blip r:embed="rId2"/>
              </a:buBlip>
              <a:defRPr sz="32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Estrus detection</a:t>
            </a:r>
          </a:p>
        </p:txBody>
      </p:sp>
      <p:sp>
        <p:nvSpPr>
          <p:cNvPr id="646" name="Monitoring"/>
          <p:cNvSpPr txBox="1"/>
          <p:nvPr/>
        </p:nvSpPr>
        <p:spPr>
          <a:xfrm>
            <a:off x="9009704" y="-205322"/>
            <a:ext cx="3525315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57200">
              <a:defRPr sz="4100">
                <a:solidFill>
                  <a:srgbClr val="F2A057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Monitoring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1" animBg="1" advAuto="0"/>
      <p:bldP spid="643" grpId="2" animBg="1" advAuto="0"/>
      <p:bldP spid="644" grpId="3" animBg="1" advAuto="0"/>
      <p:bldP spid="645" grpId="4" animBg="1" advAuto="0"/>
    </p:bldLst>
  </p:timing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Macintosh PowerPoint</Application>
  <PresentationFormat>Custom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Calisto MT</vt:lpstr>
      <vt:lpstr>Chalkduster</vt:lpstr>
      <vt:lpstr>Gill Sans</vt:lpstr>
      <vt:lpstr>Helvetica Neue</vt:lpstr>
      <vt:lpstr>Marker Felt</vt:lpstr>
      <vt:lpstr>GraphPaper</vt:lpstr>
      <vt:lpstr>PowerPoint Presentation</vt:lpstr>
      <vt:lpstr>Oestrus Synchronisation</vt:lpstr>
      <vt:lpstr>OPU</vt:lpstr>
      <vt:lpstr>Embryo and Oocyte Cryopreservation</vt:lpstr>
      <vt:lpstr>USG</vt:lpstr>
      <vt:lpstr>TG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</cp:lastModifiedBy>
  <cp:revision>1</cp:revision>
  <dcterms:modified xsi:type="dcterms:W3CDTF">2019-05-08T08:18:28Z</dcterms:modified>
</cp:coreProperties>
</file>