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2"/>
  </p:notesMasterIdLst>
  <p:sldIdLst>
    <p:sldId id="256" r:id="rId2"/>
    <p:sldId id="496" r:id="rId3"/>
    <p:sldId id="502" r:id="rId4"/>
    <p:sldId id="499" r:id="rId5"/>
    <p:sldId id="500" r:id="rId6"/>
    <p:sldId id="478" r:id="rId7"/>
    <p:sldId id="479" r:id="rId8"/>
    <p:sldId id="501" r:id="rId9"/>
    <p:sldId id="467" r:id="rId10"/>
    <p:sldId id="280"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D586"/>
    <a:srgbClr val="FEEA4E"/>
    <a:srgbClr val="ECEB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p:restoredTop sz="93076"/>
  </p:normalViewPr>
  <p:slideViewPr>
    <p:cSldViewPr snapToGrid="0">
      <p:cViewPr varScale="1">
        <p:scale>
          <a:sx n="119" d="100"/>
          <a:sy n="119" d="100"/>
        </p:scale>
        <p:origin x="87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24BE97-DD3E-BF43-A61C-CC1BA6E61D4F}"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tr-TR"/>
        </a:p>
      </dgm:t>
    </dgm:pt>
    <dgm:pt modelId="{82DEEA44-F759-BC4D-84FF-47149BFCC46F}">
      <dgm:prSet/>
      <dgm:spPr/>
      <dgm:t>
        <a:bodyPr/>
        <a:lstStyle/>
        <a:p>
          <a:r>
            <a:rPr lang="tr-TR" baseline="0" dirty="0"/>
            <a:t>1. Seçme</a:t>
          </a:r>
          <a:endParaRPr lang="tr-TR" dirty="0"/>
        </a:p>
      </dgm:t>
    </dgm:pt>
    <dgm:pt modelId="{5B764B0D-3E8F-D548-BC3C-08EF26AF7AF1}" type="parTrans" cxnId="{F5F44354-3759-1B49-9C98-FB2E9158AA9E}">
      <dgm:prSet/>
      <dgm:spPr/>
      <dgm:t>
        <a:bodyPr/>
        <a:lstStyle/>
        <a:p>
          <a:endParaRPr lang="tr-TR"/>
        </a:p>
      </dgm:t>
    </dgm:pt>
    <dgm:pt modelId="{E6164777-1B00-1D4C-859D-A671AB4E7703}" type="sibTrans" cxnId="{F5F44354-3759-1B49-9C98-FB2E9158AA9E}">
      <dgm:prSet/>
      <dgm:spPr/>
      <dgm:t>
        <a:bodyPr/>
        <a:lstStyle/>
        <a:p>
          <a:endParaRPr lang="tr-TR"/>
        </a:p>
      </dgm:t>
    </dgm:pt>
    <dgm:pt modelId="{847EDF84-BACA-424B-9640-5244D2875DD3}">
      <dgm:prSet/>
      <dgm:spPr/>
      <dgm:t>
        <a:bodyPr/>
        <a:lstStyle/>
        <a:p>
          <a:r>
            <a:rPr lang="tr-TR" baseline="0"/>
            <a:t>2. Yıkama</a:t>
          </a:r>
          <a:endParaRPr lang="tr-TR"/>
        </a:p>
      </dgm:t>
    </dgm:pt>
    <dgm:pt modelId="{564F683A-9828-834D-9772-E22B29562B77}" type="parTrans" cxnId="{0B04E809-FFAC-2242-8647-1DD58152A71E}">
      <dgm:prSet/>
      <dgm:spPr/>
      <dgm:t>
        <a:bodyPr/>
        <a:lstStyle/>
        <a:p>
          <a:endParaRPr lang="tr-TR"/>
        </a:p>
      </dgm:t>
    </dgm:pt>
    <dgm:pt modelId="{F4369F60-C5D9-804B-B6E2-30EEE89FDA60}" type="sibTrans" cxnId="{0B04E809-FFAC-2242-8647-1DD58152A71E}">
      <dgm:prSet/>
      <dgm:spPr/>
      <dgm:t>
        <a:bodyPr/>
        <a:lstStyle/>
        <a:p>
          <a:endParaRPr lang="tr-TR"/>
        </a:p>
      </dgm:t>
    </dgm:pt>
    <dgm:pt modelId="{7640F933-BE7B-9144-AA0A-1EAC2869B40E}">
      <dgm:prSet/>
      <dgm:spPr/>
      <dgm:t>
        <a:bodyPr/>
        <a:lstStyle/>
        <a:p>
          <a:r>
            <a:rPr lang="tr-TR" baseline="0" dirty="0"/>
            <a:t>3. Sınıflandırma</a:t>
          </a:r>
          <a:endParaRPr lang="tr-TR" dirty="0"/>
        </a:p>
      </dgm:t>
    </dgm:pt>
    <dgm:pt modelId="{F2711468-5A80-004A-9DBE-8D5ABE430C78}" type="parTrans" cxnId="{16E86AB0-9FCE-A443-9795-DF50BF30A837}">
      <dgm:prSet/>
      <dgm:spPr/>
      <dgm:t>
        <a:bodyPr/>
        <a:lstStyle/>
        <a:p>
          <a:endParaRPr lang="tr-TR"/>
        </a:p>
      </dgm:t>
    </dgm:pt>
    <dgm:pt modelId="{D538F558-51B7-A440-B68A-E5A891EC5502}" type="sibTrans" cxnId="{16E86AB0-9FCE-A443-9795-DF50BF30A837}">
      <dgm:prSet/>
      <dgm:spPr/>
      <dgm:t>
        <a:bodyPr/>
        <a:lstStyle/>
        <a:p>
          <a:endParaRPr lang="tr-TR"/>
        </a:p>
      </dgm:t>
    </dgm:pt>
    <dgm:pt modelId="{F32B0134-C266-6746-A8D3-5E546A13BE27}">
      <dgm:prSet/>
      <dgm:spPr/>
      <dgm:t>
        <a:bodyPr/>
        <a:lstStyle/>
        <a:p>
          <a:r>
            <a:rPr lang="tr-TR" baseline="0" dirty="0"/>
            <a:t>4. Fermantasyon (18-20℃- </a:t>
          </a:r>
          <a:r>
            <a:rPr lang="tr-TR" i="1" baseline="0" dirty="0" err="1"/>
            <a:t>Lactobacillus</a:t>
          </a:r>
          <a:r>
            <a:rPr lang="tr-TR" i="1" baseline="0" dirty="0"/>
            <a:t> </a:t>
          </a:r>
          <a:r>
            <a:rPr lang="tr-TR" i="1" baseline="0" dirty="0" err="1"/>
            <a:t>Plantarum</a:t>
          </a:r>
          <a:r>
            <a:rPr lang="tr-TR" baseline="0" dirty="0"/>
            <a:t>)</a:t>
          </a:r>
          <a:endParaRPr lang="tr-TR" dirty="0"/>
        </a:p>
      </dgm:t>
    </dgm:pt>
    <dgm:pt modelId="{FBD695E1-CF39-C74F-9899-F4FF65670137}" type="parTrans" cxnId="{CB91F2B2-F538-8D4B-9C49-03D661BBE4BA}">
      <dgm:prSet/>
      <dgm:spPr/>
      <dgm:t>
        <a:bodyPr/>
        <a:lstStyle/>
        <a:p>
          <a:endParaRPr lang="tr-TR"/>
        </a:p>
      </dgm:t>
    </dgm:pt>
    <dgm:pt modelId="{55592010-4D3B-DA4F-8D58-A0AE22B2760F}" type="sibTrans" cxnId="{CB91F2B2-F538-8D4B-9C49-03D661BBE4BA}">
      <dgm:prSet/>
      <dgm:spPr/>
      <dgm:t>
        <a:bodyPr/>
        <a:lstStyle/>
        <a:p>
          <a:endParaRPr lang="tr-TR"/>
        </a:p>
      </dgm:t>
    </dgm:pt>
    <dgm:pt modelId="{84E72D73-95CF-D040-B255-A023241A06F2}">
      <dgm:prSet/>
      <dgm:spPr/>
      <dgm:t>
        <a:bodyPr/>
        <a:lstStyle/>
        <a:p>
          <a:r>
            <a:rPr lang="tr-TR" baseline="0" dirty="0"/>
            <a:t>5. Son Ürün (%1 Laktik asit)</a:t>
          </a:r>
          <a:endParaRPr lang="tr-TR" dirty="0"/>
        </a:p>
      </dgm:t>
    </dgm:pt>
    <dgm:pt modelId="{674161A4-DF49-BE47-A595-884F70A67F37}" type="parTrans" cxnId="{2D0CDFD0-6B8A-2948-BA49-4E556174CA03}">
      <dgm:prSet/>
      <dgm:spPr/>
      <dgm:t>
        <a:bodyPr/>
        <a:lstStyle/>
        <a:p>
          <a:endParaRPr lang="tr-TR"/>
        </a:p>
      </dgm:t>
    </dgm:pt>
    <dgm:pt modelId="{F66B968D-81CA-4D4A-A146-833E338B65D2}" type="sibTrans" cxnId="{2D0CDFD0-6B8A-2948-BA49-4E556174CA03}">
      <dgm:prSet/>
      <dgm:spPr/>
      <dgm:t>
        <a:bodyPr/>
        <a:lstStyle/>
        <a:p>
          <a:endParaRPr lang="tr-TR"/>
        </a:p>
      </dgm:t>
    </dgm:pt>
    <dgm:pt modelId="{F8FDFE3D-5131-C343-AC7C-3D5B047CDA5E}" type="pres">
      <dgm:prSet presAssocID="{7C24BE97-DD3E-BF43-A61C-CC1BA6E61D4F}" presName="linearFlow" presStyleCnt="0">
        <dgm:presLayoutVars>
          <dgm:dir/>
          <dgm:resizeHandles val="exact"/>
        </dgm:presLayoutVars>
      </dgm:prSet>
      <dgm:spPr/>
    </dgm:pt>
    <dgm:pt modelId="{0B18E3EF-1E3B-AE49-B1E1-BED4A04B332C}" type="pres">
      <dgm:prSet presAssocID="{82DEEA44-F759-BC4D-84FF-47149BFCC46F}" presName="composite" presStyleCnt="0"/>
      <dgm:spPr/>
    </dgm:pt>
    <dgm:pt modelId="{D000E502-973B-B446-8306-16EB2F0F401A}" type="pres">
      <dgm:prSet presAssocID="{82DEEA44-F759-BC4D-84FF-47149BFCC46F}" presName="imgShp" presStyleLbl="fgImgPlace1" presStyleIdx="0" presStyleCnt="5"/>
      <dgm:spPr/>
    </dgm:pt>
    <dgm:pt modelId="{39B468BF-D2AA-9143-BC48-015F5D7A00B3}" type="pres">
      <dgm:prSet presAssocID="{82DEEA44-F759-BC4D-84FF-47149BFCC46F}" presName="txShp" presStyleLbl="node1" presStyleIdx="0" presStyleCnt="5">
        <dgm:presLayoutVars>
          <dgm:bulletEnabled val="1"/>
        </dgm:presLayoutVars>
      </dgm:prSet>
      <dgm:spPr/>
    </dgm:pt>
    <dgm:pt modelId="{AF23C37D-83D7-C147-AF3D-0A4E25935A76}" type="pres">
      <dgm:prSet presAssocID="{E6164777-1B00-1D4C-859D-A671AB4E7703}" presName="spacing" presStyleCnt="0"/>
      <dgm:spPr/>
    </dgm:pt>
    <dgm:pt modelId="{52C22342-0B8C-AE46-8213-72D12C8948D4}" type="pres">
      <dgm:prSet presAssocID="{847EDF84-BACA-424B-9640-5244D2875DD3}" presName="composite" presStyleCnt="0"/>
      <dgm:spPr/>
    </dgm:pt>
    <dgm:pt modelId="{944936A6-2FE7-F949-A910-CB682E995BBA}" type="pres">
      <dgm:prSet presAssocID="{847EDF84-BACA-424B-9640-5244D2875DD3}" presName="imgShp" presStyleLbl="fgImgPlace1" presStyleIdx="1" presStyleCnt="5"/>
      <dgm:spPr/>
    </dgm:pt>
    <dgm:pt modelId="{12981B50-3737-DF45-B52F-0F8A97469DE8}" type="pres">
      <dgm:prSet presAssocID="{847EDF84-BACA-424B-9640-5244D2875DD3}" presName="txShp" presStyleLbl="node1" presStyleIdx="1" presStyleCnt="5">
        <dgm:presLayoutVars>
          <dgm:bulletEnabled val="1"/>
        </dgm:presLayoutVars>
      </dgm:prSet>
      <dgm:spPr/>
    </dgm:pt>
    <dgm:pt modelId="{4838F70F-9D8E-2E48-844D-643596BDC746}" type="pres">
      <dgm:prSet presAssocID="{F4369F60-C5D9-804B-B6E2-30EEE89FDA60}" presName="spacing" presStyleCnt="0"/>
      <dgm:spPr/>
    </dgm:pt>
    <dgm:pt modelId="{4869DF2C-4F13-A942-B2B7-8B01454F0105}" type="pres">
      <dgm:prSet presAssocID="{7640F933-BE7B-9144-AA0A-1EAC2869B40E}" presName="composite" presStyleCnt="0"/>
      <dgm:spPr/>
    </dgm:pt>
    <dgm:pt modelId="{121D481B-0BA9-7A47-9985-DCD5F5DDC6EC}" type="pres">
      <dgm:prSet presAssocID="{7640F933-BE7B-9144-AA0A-1EAC2869B40E}" presName="imgShp" presStyleLbl="fgImgPlace1" presStyleIdx="2" presStyleCnt="5"/>
      <dgm:spPr/>
    </dgm:pt>
    <dgm:pt modelId="{4A39DC49-874B-FC43-83A1-B0BDE9C63093}" type="pres">
      <dgm:prSet presAssocID="{7640F933-BE7B-9144-AA0A-1EAC2869B40E}" presName="txShp" presStyleLbl="node1" presStyleIdx="2" presStyleCnt="5">
        <dgm:presLayoutVars>
          <dgm:bulletEnabled val="1"/>
        </dgm:presLayoutVars>
      </dgm:prSet>
      <dgm:spPr/>
    </dgm:pt>
    <dgm:pt modelId="{62CA78CD-9B6C-F54E-95B1-8D7F6251FF93}" type="pres">
      <dgm:prSet presAssocID="{D538F558-51B7-A440-B68A-E5A891EC5502}" presName="spacing" presStyleCnt="0"/>
      <dgm:spPr/>
    </dgm:pt>
    <dgm:pt modelId="{7F3DA9F7-4C21-F947-AFBD-45BD64F5B406}" type="pres">
      <dgm:prSet presAssocID="{F32B0134-C266-6746-A8D3-5E546A13BE27}" presName="composite" presStyleCnt="0"/>
      <dgm:spPr/>
    </dgm:pt>
    <dgm:pt modelId="{A97A63FE-F247-A143-B9F9-7BDDE197934A}" type="pres">
      <dgm:prSet presAssocID="{F32B0134-C266-6746-A8D3-5E546A13BE27}" presName="imgShp" presStyleLbl="fgImgPlace1" presStyleIdx="3" presStyleCnt="5"/>
      <dgm:spPr/>
    </dgm:pt>
    <dgm:pt modelId="{3999ADAF-5BFB-6244-94A7-F6FC599FFE19}" type="pres">
      <dgm:prSet presAssocID="{F32B0134-C266-6746-A8D3-5E546A13BE27}" presName="txShp" presStyleLbl="node1" presStyleIdx="3" presStyleCnt="5">
        <dgm:presLayoutVars>
          <dgm:bulletEnabled val="1"/>
        </dgm:presLayoutVars>
      </dgm:prSet>
      <dgm:spPr/>
    </dgm:pt>
    <dgm:pt modelId="{3661A0F2-F3E7-6C40-9D8C-1979F64B6AF6}" type="pres">
      <dgm:prSet presAssocID="{55592010-4D3B-DA4F-8D58-A0AE22B2760F}" presName="spacing" presStyleCnt="0"/>
      <dgm:spPr/>
    </dgm:pt>
    <dgm:pt modelId="{99F022DD-B5E2-EC41-8549-2A6D1B8DBF60}" type="pres">
      <dgm:prSet presAssocID="{84E72D73-95CF-D040-B255-A023241A06F2}" presName="composite" presStyleCnt="0"/>
      <dgm:spPr/>
    </dgm:pt>
    <dgm:pt modelId="{5F2E778D-619A-D742-9CC1-30187E5A7A51}" type="pres">
      <dgm:prSet presAssocID="{84E72D73-95CF-D040-B255-A023241A06F2}" presName="imgShp" presStyleLbl="fgImgPlace1" presStyleIdx="4" presStyleCnt="5"/>
      <dgm:spPr/>
    </dgm:pt>
    <dgm:pt modelId="{F94FD015-8E26-E049-9BA4-7897BADC1C5F}" type="pres">
      <dgm:prSet presAssocID="{84E72D73-95CF-D040-B255-A023241A06F2}" presName="txShp" presStyleLbl="node1" presStyleIdx="4" presStyleCnt="5">
        <dgm:presLayoutVars>
          <dgm:bulletEnabled val="1"/>
        </dgm:presLayoutVars>
      </dgm:prSet>
      <dgm:spPr/>
    </dgm:pt>
  </dgm:ptLst>
  <dgm:cxnLst>
    <dgm:cxn modelId="{0B04E809-FFAC-2242-8647-1DD58152A71E}" srcId="{7C24BE97-DD3E-BF43-A61C-CC1BA6E61D4F}" destId="{847EDF84-BACA-424B-9640-5244D2875DD3}" srcOrd="1" destOrd="0" parTransId="{564F683A-9828-834D-9772-E22B29562B77}" sibTransId="{F4369F60-C5D9-804B-B6E2-30EEE89FDA60}"/>
    <dgm:cxn modelId="{D0B7330E-5AD3-5542-9B7E-859D445AE81E}" type="presOf" srcId="{7640F933-BE7B-9144-AA0A-1EAC2869B40E}" destId="{4A39DC49-874B-FC43-83A1-B0BDE9C63093}" srcOrd="0" destOrd="0" presId="urn:microsoft.com/office/officeart/2005/8/layout/vList3"/>
    <dgm:cxn modelId="{DCEC502D-DC6D-D049-9148-DBE647ABE89A}" type="presOf" srcId="{7C24BE97-DD3E-BF43-A61C-CC1BA6E61D4F}" destId="{F8FDFE3D-5131-C343-AC7C-3D5B047CDA5E}" srcOrd="0" destOrd="0" presId="urn:microsoft.com/office/officeart/2005/8/layout/vList3"/>
    <dgm:cxn modelId="{F5F44354-3759-1B49-9C98-FB2E9158AA9E}" srcId="{7C24BE97-DD3E-BF43-A61C-CC1BA6E61D4F}" destId="{82DEEA44-F759-BC4D-84FF-47149BFCC46F}" srcOrd="0" destOrd="0" parTransId="{5B764B0D-3E8F-D548-BC3C-08EF26AF7AF1}" sibTransId="{E6164777-1B00-1D4C-859D-A671AB4E7703}"/>
    <dgm:cxn modelId="{D843B167-29D1-E841-8AB4-345078723F79}" type="presOf" srcId="{847EDF84-BACA-424B-9640-5244D2875DD3}" destId="{12981B50-3737-DF45-B52F-0F8A97469DE8}" srcOrd="0" destOrd="0" presId="urn:microsoft.com/office/officeart/2005/8/layout/vList3"/>
    <dgm:cxn modelId="{82DC4670-92BC-1345-BEC6-9B27448416F3}" type="presOf" srcId="{F32B0134-C266-6746-A8D3-5E546A13BE27}" destId="{3999ADAF-5BFB-6244-94A7-F6FC599FFE19}" srcOrd="0" destOrd="0" presId="urn:microsoft.com/office/officeart/2005/8/layout/vList3"/>
    <dgm:cxn modelId="{16E86AB0-9FCE-A443-9795-DF50BF30A837}" srcId="{7C24BE97-DD3E-BF43-A61C-CC1BA6E61D4F}" destId="{7640F933-BE7B-9144-AA0A-1EAC2869B40E}" srcOrd="2" destOrd="0" parTransId="{F2711468-5A80-004A-9DBE-8D5ABE430C78}" sibTransId="{D538F558-51B7-A440-B68A-E5A891EC5502}"/>
    <dgm:cxn modelId="{CB91F2B2-F538-8D4B-9C49-03D661BBE4BA}" srcId="{7C24BE97-DD3E-BF43-A61C-CC1BA6E61D4F}" destId="{F32B0134-C266-6746-A8D3-5E546A13BE27}" srcOrd="3" destOrd="0" parTransId="{FBD695E1-CF39-C74F-9899-F4FF65670137}" sibTransId="{55592010-4D3B-DA4F-8D58-A0AE22B2760F}"/>
    <dgm:cxn modelId="{1EEF5ACD-4673-174D-A4AF-AA1EE1B1A0E0}" type="presOf" srcId="{82DEEA44-F759-BC4D-84FF-47149BFCC46F}" destId="{39B468BF-D2AA-9143-BC48-015F5D7A00B3}" srcOrd="0" destOrd="0" presId="urn:microsoft.com/office/officeart/2005/8/layout/vList3"/>
    <dgm:cxn modelId="{2D0CDFD0-6B8A-2948-BA49-4E556174CA03}" srcId="{7C24BE97-DD3E-BF43-A61C-CC1BA6E61D4F}" destId="{84E72D73-95CF-D040-B255-A023241A06F2}" srcOrd="4" destOrd="0" parTransId="{674161A4-DF49-BE47-A595-884F70A67F37}" sibTransId="{F66B968D-81CA-4D4A-A146-833E338B65D2}"/>
    <dgm:cxn modelId="{F3BB64E0-409F-8340-B2F2-3C95C97A0BD1}" type="presOf" srcId="{84E72D73-95CF-D040-B255-A023241A06F2}" destId="{F94FD015-8E26-E049-9BA4-7897BADC1C5F}" srcOrd="0" destOrd="0" presId="urn:microsoft.com/office/officeart/2005/8/layout/vList3"/>
    <dgm:cxn modelId="{538E6C0A-3D94-5144-9362-DA0FCA379DD4}" type="presParOf" srcId="{F8FDFE3D-5131-C343-AC7C-3D5B047CDA5E}" destId="{0B18E3EF-1E3B-AE49-B1E1-BED4A04B332C}" srcOrd="0" destOrd="0" presId="urn:microsoft.com/office/officeart/2005/8/layout/vList3"/>
    <dgm:cxn modelId="{5281172F-BE05-C043-8AF4-E856D4A58517}" type="presParOf" srcId="{0B18E3EF-1E3B-AE49-B1E1-BED4A04B332C}" destId="{D000E502-973B-B446-8306-16EB2F0F401A}" srcOrd="0" destOrd="0" presId="urn:microsoft.com/office/officeart/2005/8/layout/vList3"/>
    <dgm:cxn modelId="{19C66C67-8566-364D-9E77-63E596FEEC1A}" type="presParOf" srcId="{0B18E3EF-1E3B-AE49-B1E1-BED4A04B332C}" destId="{39B468BF-D2AA-9143-BC48-015F5D7A00B3}" srcOrd="1" destOrd="0" presId="urn:microsoft.com/office/officeart/2005/8/layout/vList3"/>
    <dgm:cxn modelId="{9AFAC0A1-D0A3-E548-8036-E788289A3DD3}" type="presParOf" srcId="{F8FDFE3D-5131-C343-AC7C-3D5B047CDA5E}" destId="{AF23C37D-83D7-C147-AF3D-0A4E25935A76}" srcOrd="1" destOrd="0" presId="urn:microsoft.com/office/officeart/2005/8/layout/vList3"/>
    <dgm:cxn modelId="{B4437386-CE98-B64E-8C0A-B8F84F3A4278}" type="presParOf" srcId="{F8FDFE3D-5131-C343-AC7C-3D5B047CDA5E}" destId="{52C22342-0B8C-AE46-8213-72D12C8948D4}" srcOrd="2" destOrd="0" presId="urn:microsoft.com/office/officeart/2005/8/layout/vList3"/>
    <dgm:cxn modelId="{C11DC80E-8401-3547-BF05-9A6E9D418439}" type="presParOf" srcId="{52C22342-0B8C-AE46-8213-72D12C8948D4}" destId="{944936A6-2FE7-F949-A910-CB682E995BBA}" srcOrd="0" destOrd="0" presId="urn:microsoft.com/office/officeart/2005/8/layout/vList3"/>
    <dgm:cxn modelId="{0FED1EBE-FCAF-5645-AD22-F7336E688DA9}" type="presParOf" srcId="{52C22342-0B8C-AE46-8213-72D12C8948D4}" destId="{12981B50-3737-DF45-B52F-0F8A97469DE8}" srcOrd="1" destOrd="0" presId="urn:microsoft.com/office/officeart/2005/8/layout/vList3"/>
    <dgm:cxn modelId="{A25C1CD4-8DBD-5A43-91E0-D18883AA596D}" type="presParOf" srcId="{F8FDFE3D-5131-C343-AC7C-3D5B047CDA5E}" destId="{4838F70F-9D8E-2E48-844D-643596BDC746}" srcOrd="3" destOrd="0" presId="urn:microsoft.com/office/officeart/2005/8/layout/vList3"/>
    <dgm:cxn modelId="{40194614-0D8A-794D-8B80-C27D90ACA489}" type="presParOf" srcId="{F8FDFE3D-5131-C343-AC7C-3D5B047CDA5E}" destId="{4869DF2C-4F13-A942-B2B7-8B01454F0105}" srcOrd="4" destOrd="0" presId="urn:microsoft.com/office/officeart/2005/8/layout/vList3"/>
    <dgm:cxn modelId="{F18FB3C0-E556-A946-A349-B0B4E2EE23D0}" type="presParOf" srcId="{4869DF2C-4F13-A942-B2B7-8B01454F0105}" destId="{121D481B-0BA9-7A47-9985-DCD5F5DDC6EC}" srcOrd="0" destOrd="0" presId="urn:microsoft.com/office/officeart/2005/8/layout/vList3"/>
    <dgm:cxn modelId="{CDB7A41A-2745-0A47-8A62-5CE6016D93CF}" type="presParOf" srcId="{4869DF2C-4F13-A942-B2B7-8B01454F0105}" destId="{4A39DC49-874B-FC43-83A1-B0BDE9C63093}" srcOrd="1" destOrd="0" presId="urn:microsoft.com/office/officeart/2005/8/layout/vList3"/>
    <dgm:cxn modelId="{FEA29162-AD0F-F94E-85BC-248E8CE2386D}" type="presParOf" srcId="{F8FDFE3D-5131-C343-AC7C-3D5B047CDA5E}" destId="{62CA78CD-9B6C-F54E-95B1-8D7F6251FF93}" srcOrd="5" destOrd="0" presId="urn:microsoft.com/office/officeart/2005/8/layout/vList3"/>
    <dgm:cxn modelId="{EC3A0464-2201-9B40-905B-62D1EECBE732}" type="presParOf" srcId="{F8FDFE3D-5131-C343-AC7C-3D5B047CDA5E}" destId="{7F3DA9F7-4C21-F947-AFBD-45BD64F5B406}" srcOrd="6" destOrd="0" presId="urn:microsoft.com/office/officeart/2005/8/layout/vList3"/>
    <dgm:cxn modelId="{B9A7133D-D984-094B-8D9F-5647F8FBD18E}" type="presParOf" srcId="{7F3DA9F7-4C21-F947-AFBD-45BD64F5B406}" destId="{A97A63FE-F247-A143-B9F9-7BDDE197934A}" srcOrd="0" destOrd="0" presId="urn:microsoft.com/office/officeart/2005/8/layout/vList3"/>
    <dgm:cxn modelId="{CFF001AC-5DA5-3A41-8479-2831D3F106E6}" type="presParOf" srcId="{7F3DA9F7-4C21-F947-AFBD-45BD64F5B406}" destId="{3999ADAF-5BFB-6244-94A7-F6FC599FFE19}" srcOrd="1" destOrd="0" presId="urn:microsoft.com/office/officeart/2005/8/layout/vList3"/>
    <dgm:cxn modelId="{3BC7C812-7778-2443-B3D2-DA4C0967F386}" type="presParOf" srcId="{F8FDFE3D-5131-C343-AC7C-3D5B047CDA5E}" destId="{3661A0F2-F3E7-6C40-9D8C-1979F64B6AF6}" srcOrd="7" destOrd="0" presId="urn:microsoft.com/office/officeart/2005/8/layout/vList3"/>
    <dgm:cxn modelId="{16FE45BA-64AE-AF42-9C93-E2DA93F55B21}" type="presParOf" srcId="{F8FDFE3D-5131-C343-AC7C-3D5B047CDA5E}" destId="{99F022DD-B5E2-EC41-8549-2A6D1B8DBF60}" srcOrd="8" destOrd="0" presId="urn:microsoft.com/office/officeart/2005/8/layout/vList3"/>
    <dgm:cxn modelId="{D5E0D9E7-8137-4E4C-8477-47BF18F7346E}" type="presParOf" srcId="{99F022DD-B5E2-EC41-8549-2A6D1B8DBF60}" destId="{5F2E778D-619A-D742-9CC1-30187E5A7A51}" srcOrd="0" destOrd="0" presId="urn:microsoft.com/office/officeart/2005/8/layout/vList3"/>
    <dgm:cxn modelId="{C4D649E6-ED17-8243-94EF-5638563BFE47}" type="presParOf" srcId="{99F022DD-B5E2-EC41-8549-2A6D1B8DBF60}" destId="{F94FD015-8E26-E049-9BA4-7897BADC1C5F}"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B468BF-D2AA-9143-BC48-015F5D7A00B3}">
      <dsp:nvSpPr>
        <dsp:cNvPr id="0" name=""/>
        <dsp:cNvSpPr/>
      </dsp:nvSpPr>
      <dsp:spPr>
        <a:xfrm rot="10800000">
          <a:off x="1878472" y="1671"/>
          <a:ext cx="6891944" cy="570127"/>
        </a:xfrm>
        <a:prstGeom prst="homePlat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1410" tIns="91440" rIns="170688" bIns="91440" numCol="1" spcCol="1270" anchor="ctr" anchorCtr="0">
          <a:noAutofit/>
        </a:bodyPr>
        <a:lstStyle/>
        <a:p>
          <a:pPr marL="0" lvl="0" indent="0" algn="ctr" defTabSz="1066800">
            <a:lnSpc>
              <a:spcPct val="90000"/>
            </a:lnSpc>
            <a:spcBef>
              <a:spcPct val="0"/>
            </a:spcBef>
            <a:spcAft>
              <a:spcPct val="35000"/>
            </a:spcAft>
            <a:buNone/>
          </a:pPr>
          <a:r>
            <a:rPr lang="tr-TR" sz="2400" kern="1200" baseline="0" dirty="0"/>
            <a:t>1. Seçme</a:t>
          </a:r>
          <a:endParaRPr lang="tr-TR" sz="2400" kern="1200" dirty="0"/>
        </a:p>
      </dsp:txBody>
      <dsp:txXfrm rot="10800000">
        <a:off x="2021004" y="1671"/>
        <a:ext cx="6749412" cy="570127"/>
      </dsp:txXfrm>
    </dsp:sp>
    <dsp:sp modelId="{D000E502-973B-B446-8306-16EB2F0F401A}">
      <dsp:nvSpPr>
        <dsp:cNvPr id="0" name=""/>
        <dsp:cNvSpPr/>
      </dsp:nvSpPr>
      <dsp:spPr>
        <a:xfrm>
          <a:off x="1593409" y="1671"/>
          <a:ext cx="570127" cy="570127"/>
        </a:xfrm>
        <a:prstGeom prst="ellipse">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2981B50-3737-DF45-B52F-0F8A97469DE8}">
      <dsp:nvSpPr>
        <dsp:cNvPr id="0" name=""/>
        <dsp:cNvSpPr/>
      </dsp:nvSpPr>
      <dsp:spPr>
        <a:xfrm rot="10800000">
          <a:off x="1878472" y="714330"/>
          <a:ext cx="6891944" cy="570127"/>
        </a:xfrm>
        <a:prstGeom prst="homePlat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1410" tIns="91440" rIns="170688" bIns="91440" numCol="1" spcCol="1270" anchor="ctr" anchorCtr="0">
          <a:noAutofit/>
        </a:bodyPr>
        <a:lstStyle/>
        <a:p>
          <a:pPr marL="0" lvl="0" indent="0" algn="ctr" defTabSz="1066800">
            <a:lnSpc>
              <a:spcPct val="90000"/>
            </a:lnSpc>
            <a:spcBef>
              <a:spcPct val="0"/>
            </a:spcBef>
            <a:spcAft>
              <a:spcPct val="35000"/>
            </a:spcAft>
            <a:buNone/>
          </a:pPr>
          <a:r>
            <a:rPr lang="tr-TR" sz="2400" kern="1200" baseline="0"/>
            <a:t>2. Yıkama</a:t>
          </a:r>
          <a:endParaRPr lang="tr-TR" sz="2400" kern="1200"/>
        </a:p>
      </dsp:txBody>
      <dsp:txXfrm rot="10800000">
        <a:off x="2021004" y="714330"/>
        <a:ext cx="6749412" cy="570127"/>
      </dsp:txXfrm>
    </dsp:sp>
    <dsp:sp modelId="{944936A6-2FE7-F949-A910-CB682E995BBA}">
      <dsp:nvSpPr>
        <dsp:cNvPr id="0" name=""/>
        <dsp:cNvSpPr/>
      </dsp:nvSpPr>
      <dsp:spPr>
        <a:xfrm>
          <a:off x="1593409" y="714330"/>
          <a:ext cx="570127" cy="570127"/>
        </a:xfrm>
        <a:prstGeom prst="ellipse">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A39DC49-874B-FC43-83A1-B0BDE9C63093}">
      <dsp:nvSpPr>
        <dsp:cNvPr id="0" name=""/>
        <dsp:cNvSpPr/>
      </dsp:nvSpPr>
      <dsp:spPr>
        <a:xfrm rot="10800000">
          <a:off x="1878472" y="1426989"/>
          <a:ext cx="6891944" cy="570127"/>
        </a:xfrm>
        <a:prstGeom prst="homePlat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1410" tIns="91440" rIns="170688" bIns="91440" numCol="1" spcCol="1270" anchor="ctr" anchorCtr="0">
          <a:noAutofit/>
        </a:bodyPr>
        <a:lstStyle/>
        <a:p>
          <a:pPr marL="0" lvl="0" indent="0" algn="ctr" defTabSz="1066800">
            <a:lnSpc>
              <a:spcPct val="90000"/>
            </a:lnSpc>
            <a:spcBef>
              <a:spcPct val="0"/>
            </a:spcBef>
            <a:spcAft>
              <a:spcPct val="35000"/>
            </a:spcAft>
            <a:buNone/>
          </a:pPr>
          <a:r>
            <a:rPr lang="tr-TR" sz="2400" kern="1200" baseline="0" dirty="0"/>
            <a:t>3. Sınıflandırma</a:t>
          </a:r>
          <a:endParaRPr lang="tr-TR" sz="2400" kern="1200" dirty="0"/>
        </a:p>
      </dsp:txBody>
      <dsp:txXfrm rot="10800000">
        <a:off x="2021004" y="1426989"/>
        <a:ext cx="6749412" cy="570127"/>
      </dsp:txXfrm>
    </dsp:sp>
    <dsp:sp modelId="{121D481B-0BA9-7A47-9985-DCD5F5DDC6EC}">
      <dsp:nvSpPr>
        <dsp:cNvPr id="0" name=""/>
        <dsp:cNvSpPr/>
      </dsp:nvSpPr>
      <dsp:spPr>
        <a:xfrm>
          <a:off x="1593409" y="1426989"/>
          <a:ext cx="570127" cy="570127"/>
        </a:xfrm>
        <a:prstGeom prst="ellipse">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999ADAF-5BFB-6244-94A7-F6FC599FFE19}">
      <dsp:nvSpPr>
        <dsp:cNvPr id="0" name=""/>
        <dsp:cNvSpPr/>
      </dsp:nvSpPr>
      <dsp:spPr>
        <a:xfrm rot="10800000">
          <a:off x="1878472" y="2139648"/>
          <a:ext cx="6891944" cy="570127"/>
        </a:xfrm>
        <a:prstGeom prst="homePlat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1410" tIns="91440" rIns="170688" bIns="91440" numCol="1" spcCol="1270" anchor="ctr" anchorCtr="0">
          <a:noAutofit/>
        </a:bodyPr>
        <a:lstStyle/>
        <a:p>
          <a:pPr marL="0" lvl="0" indent="0" algn="ctr" defTabSz="1066800">
            <a:lnSpc>
              <a:spcPct val="90000"/>
            </a:lnSpc>
            <a:spcBef>
              <a:spcPct val="0"/>
            </a:spcBef>
            <a:spcAft>
              <a:spcPct val="35000"/>
            </a:spcAft>
            <a:buNone/>
          </a:pPr>
          <a:r>
            <a:rPr lang="tr-TR" sz="2400" kern="1200" baseline="0" dirty="0"/>
            <a:t>4. Fermantasyon (18-20℃- </a:t>
          </a:r>
          <a:r>
            <a:rPr lang="tr-TR" sz="2400" i="1" kern="1200" baseline="0" dirty="0" err="1"/>
            <a:t>Lactobacillus</a:t>
          </a:r>
          <a:r>
            <a:rPr lang="tr-TR" sz="2400" i="1" kern="1200" baseline="0" dirty="0"/>
            <a:t> </a:t>
          </a:r>
          <a:r>
            <a:rPr lang="tr-TR" sz="2400" i="1" kern="1200" baseline="0" dirty="0" err="1"/>
            <a:t>Plantarum</a:t>
          </a:r>
          <a:r>
            <a:rPr lang="tr-TR" sz="2400" kern="1200" baseline="0" dirty="0"/>
            <a:t>)</a:t>
          </a:r>
          <a:endParaRPr lang="tr-TR" sz="2400" kern="1200" dirty="0"/>
        </a:p>
      </dsp:txBody>
      <dsp:txXfrm rot="10800000">
        <a:off x="2021004" y="2139648"/>
        <a:ext cx="6749412" cy="570127"/>
      </dsp:txXfrm>
    </dsp:sp>
    <dsp:sp modelId="{A97A63FE-F247-A143-B9F9-7BDDE197934A}">
      <dsp:nvSpPr>
        <dsp:cNvPr id="0" name=""/>
        <dsp:cNvSpPr/>
      </dsp:nvSpPr>
      <dsp:spPr>
        <a:xfrm>
          <a:off x="1593409" y="2139648"/>
          <a:ext cx="570127" cy="570127"/>
        </a:xfrm>
        <a:prstGeom prst="ellipse">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94FD015-8E26-E049-9BA4-7897BADC1C5F}">
      <dsp:nvSpPr>
        <dsp:cNvPr id="0" name=""/>
        <dsp:cNvSpPr/>
      </dsp:nvSpPr>
      <dsp:spPr>
        <a:xfrm rot="10800000">
          <a:off x="1878472" y="2852307"/>
          <a:ext cx="6891944" cy="570127"/>
        </a:xfrm>
        <a:prstGeom prst="homePlat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1410" tIns="91440" rIns="170688" bIns="91440" numCol="1" spcCol="1270" anchor="ctr" anchorCtr="0">
          <a:noAutofit/>
        </a:bodyPr>
        <a:lstStyle/>
        <a:p>
          <a:pPr marL="0" lvl="0" indent="0" algn="ctr" defTabSz="1066800">
            <a:lnSpc>
              <a:spcPct val="90000"/>
            </a:lnSpc>
            <a:spcBef>
              <a:spcPct val="0"/>
            </a:spcBef>
            <a:spcAft>
              <a:spcPct val="35000"/>
            </a:spcAft>
            <a:buNone/>
          </a:pPr>
          <a:r>
            <a:rPr lang="tr-TR" sz="2400" kern="1200" baseline="0" dirty="0"/>
            <a:t>5. Son Ürün (%1 Laktik asit)</a:t>
          </a:r>
          <a:endParaRPr lang="tr-TR" sz="2400" kern="1200" dirty="0"/>
        </a:p>
      </dsp:txBody>
      <dsp:txXfrm rot="10800000">
        <a:off x="2021004" y="2852307"/>
        <a:ext cx="6749412" cy="570127"/>
      </dsp:txXfrm>
    </dsp:sp>
    <dsp:sp modelId="{5F2E778D-619A-D742-9CC1-30187E5A7A51}">
      <dsp:nvSpPr>
        <dsp:cNvPr id="0" name=""/>
        <dsp:cNvSpPr/>
      </dsp:nvSpPr>
      <dsp:spPr>
        <a:xfrm>
          <a:off x="1593409" y="2852307"/>
          <a:ext cx="570127" cy="570127"/>
        </a:xfrm>
        <a:prstGeom prst="ellipse">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D5C32C-C32A-AA43-906E-F573206A9E13}" type="datetimeFigureOut">
              <a:rPr lang="tr-TR" smtClean="0"/>
              <a:t>15.12.2019</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870C42-C760-FE42-9DE3-EDA54A2324D4}" type="slidenum">
              <a:rPr lang="tr-TR" smtClean="0"/>
              <a:t>‹#›</a:t>
            </a:fld>
            <a:endParaRPr lang="tr-TR"/>
          </a:p>
        </p:txBody>
      </p:sp>
    </p:spTree>
    <p:extLst>
      <p:ext uri="{BB962C8B-B14F-4D97-AF65-F5344CB8AC3E}">
        <p14:creationId xmlns:p14="http://schemas.microsoft.com/office/powerpoint/2010/main" val="1241852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15.12.2019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6417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15.12.2019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979433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15.12.2019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74940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15.12.2019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45642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15.12.2019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61469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15.12.2019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2644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15.12.2019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015432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15.12.2019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235471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15.12.2019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2475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15.12.2019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1017579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2AC4082-2199-4B6F-80B0-AE685C09201C}" type="datetimeFigureOut">
              <a:rPr lang="tr-TR" smtClean="0"/>
              <a:t>15.12.2019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1611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2AC4082-2199-4B6F-80B0-AE685C09201C}" type="datetimeFigureOut">
              <a:rPr lang="tr-TR" smtClean="0"/>
              <a:t>15.12.2019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27874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2AC4082-2199-4B6F-80B0-AE685C09201C}" type="datetimeFigureOut">
              <a:rPr lang="tr-TR" smtClean="0"/>
              <a:t>15.12.2019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60273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2AC4082-2199-4B6F-80B0-AE685C09201C}" type="datetimeFigureOut">
              <a:rPr lang="tr-TR" smtClean="0"/>
              <a:t>15.12.2019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65257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2AC4082-2199-4B6F-80B0-AE685C09201C}" type="datetimeFigureOut">
              <a:rPr lang="tr-TR" smtClean="0"/>
              <a:t>15.12.2019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6291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15.12.2019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28908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15.12.2019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18812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2AC4082-2199-4B6F-80B0-AE685C09201C}" type="datetimeFigureOut">
              <a:rPr lang="tr-TR" smtClean="0"/>
              <a:t>15.12.2019</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FA766D6-23FB-4FEB-A2F5-F92C02791B6D}" type="slidenum">
              <a:rPr lang="tr-TR" smtClean="0"/>
              <a:t>‹#›</a:t>
            </a:fld>
            <a:endParaRPr lang="tr-TR"/>
          </a:p>
        </p:txBody>
      </p:sp>
    </p:spTree>
    <p:extLst>
      <p:ext uri="{BB962C8B-B14F-4D97-AF65-F5344CB8AC3E}">
        <p14:creationId xmlns:p14="http://schemas.microsoft.com/office/powerpoint/2010/main" val="104343080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btecer@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06096" y="1388126"/>
            <a:ext cx="8689976" cy="2543058"/>
          </a:xfrm>
          <a:ln/>
          <a:effectLst>
            <a:glow rad="101600">
              <a:schemeClr val="accent3">
                <a:satMod val="175000"/>
                <a:alpha val="40000"/>
              </a:schemeClr>
            </a:glow>
            <a:outerShdw blurRad="63500" dist="25400" dir="5400000" algn="ctr" rotWithShape="0">
              <a:srgbClr val="000000">
                <a:alpha val="69000"/>
              </a:srgbClr>
            </a:outerShdw>
          </a:effectLst>
        </p:spPr>
        <p:style>
          <a:lnRef idx="0">
            <a:schemeClr val="accent3"/>
          </a:lnRef>
          <a:fillRef idx="3">
            <a:schemeClr val="accent3"/>
          </a:fillRef>
          <a:effectRef idx="3">
            <a:schemeClr val="accent3"/>
          </a:effectRef>
          <a:fontRef idx="minor">
            <a:schemeClr val="lt1"/>
          </a:fontRef>
        </p:style>
        <p:txBody>
          <a:bodyPr>
            <a:noAutofit/>
          </a:bodyPr>
          <a:lstStyle/>
          <a:p>
            <a:r>
              <a:rPr lang="tr-TR" sz="8800" dirty="0"/>
              <a:t>FERMENTASYON TEKNOLOJİSİ</a:t>
            </a:r>
          </a:p>
        </p:txBody>
      </p:sp>
      <p:sp>
        <p:nvSpPr>
          <p:cNvPr id="4" name="object 6"/>
          <p:cNvSpPr txBox="1">
            <a:spLocks noGrp="1"/>
          </p:cNvSpPr>
          <p:nvPr>
            <p:ph type="subTitle" idx="1"/>
          </p:nvPr>
        </p:nvSpPr>
        <p:spPr>
          <a:xfrm>
            <a:off x="1806096" y="4095521"/>
            <a:ext cx="8689976" cy="2153666"/>
          </a:xfrm>
          <a:prstGeom prst="rect">
            <a:avLst/>
          </a:prstGeom>
          <a:solidFill>
            <a:schemeClr val="accent6">
              <a:lumMod val="75000"/>
            </a:schemeClr>
          </a:solidFill>
          <a:effectLst>
            <a:glow rad="228600">
              <a:schemeClr val="accent3">
                <a:satMod val="175000"/>
                <a:alpha val="40000"/>
              </a:schemeClr>
            </a:glow>
          </a:effectLst>
        </p:spPr>
        <p:txBody>
          <a:bodyPr vert="horz" wrap="square" lIns="0" tIns="173990" rIns="0" bIns="0" rtlCol="0">
            <a:spAutoFit/>
          </a:bodyPr>
          <a:lstStyle/>
          <a:p>
            <a:pPr marL="12700">
              <a:lnSpc>
                <a:spcPct val="100000"/>
              </a:lnSpc>
              <a:spcBef>
                <a:spcPts val="1370"/>
              </a:spcBef>
            </a:pPr>
            <a:r>
              <a:rPr sz="3200" spc="-175" dirty="0">
                <a:solidFill>
                  <a:schemeClr val="bg1"/>
                </a:solidFill>
                <a:latin typeface="Verdana"/>
                <a:cs typeface="Verdana"/>
              </a:rPr>
              <a:t>NİLGÜN </a:t>
            </a:r>
            <a:r>
              <a:rPr sz="3200" spc="-215" dirty="0">
                <a:solidFill>
                  <a:schemeClr val="bg1"/>
                </a:solidFill>
                <a:latin typeface="Verdana"/>
                <a:cs typeface="Verdana"/>
              </a:rPr>
              <a:t>BAŞAK</a:t>
            </a:r>
            <a:r>
              <a:rPr sz="3200" spc="-440" dirty="0">
                <a:solidFill>
                  <a:schemeClr val="bg1"/>
                </a:solidFill>
                <a:latin typeface="Verdana"/>
                <a:cs typeface="Verdana"/>
              </a:rPr>
              <a:t> </a:t>
            </a:r>
            <a:r>
              <a:rPr sz="3200" spc="-260" dirty="0">
                <a:solidFill>
                  <a:schemeClr val="bg1"/>
                </a:solidFill>
                <a:latin typeface="Verdana"/>
                <a:cs typeface="Verdana"/>
              </a:rPr>
              <a:t>TECER</a:t>
            </a:r>
            <a:endParaRPr sz="3200" dirty="0">
              <a:solidFill>
                <a:schemeClr val="bg1"/>
              </a:solidFill>
              <a:latin typeface="Verdana"/>
              <a:cs typeface="Verdana"/>
            </a:endParaRPr>
          </a:p>
          <a:p>
            <a:pPr marL="927735" marR="920750" indent="635" algn="ctr">
              <a:lnSpc>
                <a:spcPct val="128200"/>
              </a:lnSpc>
              <a:spcBef>
                <a:spcPts val="30"/>
              </a:spcBef>
            </a:pPr>
            <a:r>
              <a:rPr sz="2400" spc="-105" dirty="0">
                <a:solidFill>
                  <a:schemeClr val="bg1"/>
                </a:solidFill>
                <a:latin typeface="Verdana"/>
                <a:cs typeface="Verdana"/>
              </a:rPr>
              <a:t>ÖĞRETİM </a:t>
            </a:r>
            <a:r>
              <a:rPr sz="2400" spc="-165" dirty="0">
                <a:solidFill>
                  <a:schemeClr val="bg1"/>
                </a:solidFill>
                <a:latin typeface="Verdana"/>
                <a:cs typeface="Verdana"/>
              </a:rPr>
              <a:t>GÖREVLİSİ  </a:t>
            </a:r>
            <a:endParaRPr lang="tr-TR" sz="2400" spc="-165" dirty="0">
              <a:solidFill>
                <a:schemeClr val="bg1"/>
              </a:solidFill>
              <a:latin typeface="Verdana"/>
              <a:cs typeface="Verdana"/>
            </a:endParaRPr>
          </a:p>
          <a:p>
            <a:pPr marL="927735" marR="920750" indent="635" algn="ctr">
              <a:lnSpc>
                <a:spcPct val="128200"/>
              </a:lnSpc>
              <a:spcBef>
                <a:spcPts val="30"/>
              </a:spcBef>
            </a:pPr>
            <a:r>
              <a:rPr sz="1600" spc="-15" dirty="0">
                <a:solidFill>
                  <a:schemeClr val="bg1"/>
                </a:solidFill>
                <a:latin typeface="Verdana"/>
                <a:cs typeface="Verdana"/>
              </a:rPr>
              <a:t>ANKARA</a:t>
            </a:r>
            <a:r>
              <a:rPr sz="1600" spc="-210" dirty="0">
                <a:solidFill>
                  <a:schemeClr val="bg1"/>
                </a:solidFill>
                <a:latin typeface="Verdana"/>
                <a:cs typeface="Verdana"/>
              </a:rPr>
              <a:t> </a:t>
            </a:r>
            <a:r>
              <a:rPr sz="1600" spc="-280" dirty="0">
                <a:solidFill>
                  <a:schemeClr val="bg1"/>
                </a:solidFill>
                <a:latin typeface="Verdana"/>
                <a:cs typeface="Verdana"/>
              </a:rPr>
              <a:t>ÜNİVERSİTESİ</a:t>
            </a:r>
            <a:endParaRPr sz="1600" dirty="0">
              <a:solidFill>
                <a:schemeClr val="bg1"/>
              </a:solidFill>
              <a:latin typeface="Verdana"/>
              <a:cs typeface="Verdana"/>
            </a:endParaRPr>
          </a:p>
          <a:p>
            <a:pPr algn="ctr">
              <a:lnSpc>
                <a:spcPct val="100000"/>
              </a:lnSpc>
              <a:spcBef>
                <a:spcPts val="770"/>
              </a:spcBef>
            </a:pPr>
            <a:r>
              <a:rPr sz="1600" spc="-135" dirty="0">
                <a:solidFill>
                  <a:schemeClr val="bg1"/>
                </a:solidFill>
                <a:latin typeface="Verdana"/>
                <a:cs typeface="Verdana"/>
              </a:rPr>
              <a:t>KALECİK </a:t>
            </a:r>
            <a:r>
              <a:rPr sz="1600" spc="-190" dirty="0">
                <a:solidFill>
                  <a:schemeClr val="bg1"/>
                </a:solidFill>
                <a:latin typeface="Verdana"/>
                <a:cs typeface="Verdana"/>
              </a:rPr>
              <a:t>MESLEK</a:t>
            </a:r>
            <a:r>
              <a:rPr sz="1600" spc="-204" dirty="0">
                <a:solidFill>
                  <a:schemeClr val="bg1"/>
                </a:solidFill>
                <a:latin typeface="Verdana"/>
                <a:cs typeface="Verdana"/>
              </a:rPr>
              <a:t> </a:t>
            </a:r>
            <a:r>
              <a:rPr sz="1600" spc="-175" dirty="0">
                <a:solidFill>
                  <a:schemeClr val="bg1"/>
                </a:solidFill>
                <a:latin typeface="Verdana"/>
                <a:cs typeface="Verdana"/>
              </a:rPr>
              <a:t>YÜKSEKOKULU</a:t>
            </a:r>
            <a:endParaRPr sz="1600" dirty="0">
              <a:solidFill>
                <a:schemeClr val="bg1"/>
              </a:solidFill>
              <a:latin typeface="Verdana"/>
              <a:cs typeface="Verdana"/>
            </a:endParaRPr>
          </a:p>
          <a:p>
            <a:pPr algn="ctr">
              <a:lnSpc>
                <a:spcPct val="100000"/>
              </a:lnSpc>
              <a:spcBef>
                <a:spcPts val="765"/>
              </a:spcBef>
            </a:pPr>
            <a:r>
              <a:rPr sz="1600" spc="-114" dirty="0">
                <a:solidFill>
                  <a:schemeClr val="bg1"/>
                </a:solidFill>
                <a:latin typeface="Verdana"/>
                <a:cs typeface="Verdana"/>
              </a:rPr>
              <a:t>E-posta:</a:t>
            </a:r>
            <a:r>
              <a:rPr sz="1600" spc="-175" dirty="0">
                <a:solidFill>
                  <a:schemeClr val="bg1"/>
                </a:solidFill>
                <a:latin typeface="Verdana"/>
                <a:cs typeface="Verdana"/>
              </a:rPr>
              <a:t> </a:t>
            </a:r>
            <a:r>
              <a:rPr lang="tr-TR" sz="1600" cap="none" spc="-35" dirty="0">
                <a:solidFill>
                  <a:schemeClr val="bg1"/>
                </a:solidFill>
                <a:latin typeface="Verdana"/>
                <a:cs typeface="Verdana"/>
                <a:hlinkClick r:id="rId2"/>
              </a:rPr>
              <a:t>nbtecer@ankara.edu.tr</a:t>
            </a:r>
            <a:endParaRPr lang="tr-TR" sz="1600" cap="none" dirty="0">
              <a:solidFill>
                <a:schemeClr val="bg1"/>
              </a:solidFill>
              <a:latin typeface="Verdana"/>
              <a:cs typeface="Verdana"/>
            </a:endParaRPr>
          </a:p>
        </p:txBody>
      </p:sp>
    </p:spTree>
    <p:extLst>
      <p:ext uri="{BB962C8B-B14F-4D97-AF65-F5344CB8AC3E}">
        <p14:creationId xmlns:p14="http://schemas.microsoft.com/office/powerpoint/2010/main" val="442594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a:extLst>
              <a:ext uri="{FF2B5EF4-FFF2-40B4-BE49-F238E27FC236}">
                <a16:creationId xmlns:a16="http://schemas.microsoft.com/office/drawing/2014/main" id="{F6174774-FBD0-8C49-A859-241D82BC9403}"/>
              </a:ext>
            </a:extLst>
          </p:cNvPr>
          <p:cNvSpPr txBox="1"/>
          <p:nvPr/>
        </p:nvSpPr>
        <p:spPr>
          <a:xfrm>
            <a:off x="4397829" y="2830285"/>
            <a:ext cx="3113353" cy="646331"/>
          </a:xfrm>
          <a:prstGeom prst="rect">
            <a:avLst/>
          </a:prstGeom>
          <a:noFill/>
        </p:spPr>
        <p:txBody>
          <a:bodyPr wrap="none" rtlCol="0">
            <a:spAutoFit/>
          </a:bodyPr>
          <a:lstStyle/>
          <a:p>
            <a:r>
              <a:rPr lang="tr-TR" sz="3600" dirty="0"/>
              <a:t>TEŞEKKÜRLER…</a:t>
            </a:r>
          </a:p>
        </p:txBody>
      </p:sp>
    </p:spTree>
    <p:extLst>
      <p:ext uri="{BB962C8B-B14F-4D97-AF65-F5344CB8AC3E}">
        <p14:creationId xmlns:p14="http://schemas.microsoft.com/office/powerpoint/2010/main" val="1555085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34B8294-34A8-B143-94A5-23E8F603A3CB}"/>
              </a:ext>
            </a:extLst>
          </p:cNvPr>
          <p:cNvSpPr>
            <a:spLocks noGrp="1"/>
          </p:cNvSpPr>
          <p:nvPr>
            <p:ph sz="quarter" idx="13"/>
          </p:nvPr>
        </p:nvSpPr>
        <p:spPr>
          <a:xfrm>
            <a:off x="1283887" y="1409150"/>
            <a:ext cx="10059027" cy="3947647"/>
          </a:xfrm>
        </p:spPr>
        <p:txBody>
          <a:bodyPr>
            <a:normAutofit/>
          </a:bodyPr>
          <a:lstStyle/>
          <a:p>
            <a:pPr marL="0" indent="0" algn="ctr">
              <a:buNone/>
            </a:pPr>
            <a:r>
              <a:rPr lang="tr-TR" sz="2900" dirty="0">
                <a:latin typeface="Arial" panose="020B0604020202020204" pitchFamily="34" charset="0"/>
                <a:cs typeface="Arial" panose="020B0604020202020204" pitchFamily="34" charset="0"/>
              </a:rPr>
              <a:t>TURŞU ÜRETİMİ </a:t>
            </a:r>
          </a:p>
          <a:p>
            <a:pPr marL="0" indent="0" algn="ctr">
              <a:buNone/>
            </a:pPr>
            <a:endParaRPr lang="tr-TR" dirty="0">
              <a:latin typeface="Arial" panose="020B0604020202020204" pitchFamily="34" charset="0"/>
              <a:cs typeface="Arial" panose="020B0604020202020204" pitchFamily="34" charset="0"/>
            </a:endParaRPr>
          </a:p>
          <a:p>
            <a:pPr algn="just"/>
            <a:r>
              <a:rPr lang="tr-TR" b="1" dirty="0">
                <a:latin typeface="Arial" panose="020B0604020202020204" pitchFamily="34" charset="0"/>
                <a:cs typeface="Arial" panose="020B0604020202020204" pitchFamily="34" charset="0"/>
              </a:rPr>
              <a:t>Turşu</a:t>
            </a:r>
            <a:r>
              <a:rPr lang="tr-TR" dirty="0">
                <a:latin typeface="Arial" panose="020B0604020202020204" pitchFamily="34" charset="0"/>
                <a:cs typeface="Arial" panose="020B0604020202020204" pitchFamily="34" charset="0"/>
              </a:rPr>
              <a:t>; sebze ve meyvelerin belirli tuz konsantrasyonunda, salamura veya kendi öz suları içinde laktik asit bakterileriyle fermantasyona uğratılmaları SONUCU oluşan, laktik </a:t>
            </a:r>
            <a:r>
              <a:rPr lang="tr-TR" dirty="0" err="1">
                <a:latin typeface="Arial" panose="020B0604020202020204" pitchFamily="34" charset="0"/>
                <a:cs typeface="Arial" panose="020B0604020202020204" pitchFamily="34" charset="0"/>
              </a:rPr>
              <a:t>asiDin</a:t>
            </a:r>
            <a:r>
              <a:rPr lang="tr-TR" dirty="0">
                <a:latin typeface="Arial" panose="020B0604020202020204" pitchFamily="34" charset="0"/>
                <a:cs typeface="Arial" panose="020B0604020202020204" pitchFamily="34" charset="0"/>
              </a:rPr>
              <a:t> ve ortamdaki tuzun koruyucu </a:t>
            </a:r>
            <a:r>
              <a:rPr lang="tr-TR" dirty="0" err="1">
                <a:latin typeface="Arial" panose="020B0604020202020204" pitchFamily="34" charset="0"/>
                <a:cs typeface="Arial" panose="020B0604020202020204" pitchFamily="34" charset="0"/>
              </a:rPr>
              <a:t>etkisiYLE</a:t>
            </a:r>
            <a:r>
              <a:rPr lang="tr-TR" dirty="0">
                <a:latin typeface="Arial" panose="020B0604020202020204" pitchFamily="34" charset="0"/>
                <a:cs typeface="Arial" panose="020B0604020202020204" pitchFamily="34" charset="0"/>
              </a:rPr>
              <a:t> uzun süre dayanıklılık kazanan ürünlere denilmektedir.</a:t>
            </a:r>
          </a:p>
          <a:p>
            <a:pPr algn="just"/>
            <a:endParaRPr lang="tr-TR" dirty="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2940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34B8294-34A8-B143-94A5-23E8F603A3CB}"/>
              </a:ext>
            </a:extLst>
          </p:cNvPr>
          <p:cNvSpPr>
            <a:spLocks noGrp="1"/>
          </p:cNvSpPr>
          <p:nvPr>
            <p:ph sz="quarter" idx="13"/>
          </p:nvPr>
        </p:nvSpPr>
        <p:spPr>
          <a:xfrm>
            <a:off x="1283887" y="1409150"/>
            <a:ext cx="10059027" cy="3947647"/>
          </a:xfrm>
        </p:spPr>
        <p:txBody>
          <a:bodyPr>
            <a:normAutofit/>
          </a:bodyPr>
          <a:lstStyle/>
          <a:p>
            <a:pPr marL="0" indent="0" algn="ctr">
              <a:buNone/>
            </a:pPr>
            <a:r>
              <a:rPr lang="tr-TR" sz="2900" dirty="0">
                <a:latin typeface="Arial" panose="020B0604020202020204" pitchFamily="34" charset="0"/>
                <a:cs typeface="Arial" panose="020B0604020202020204" pitchFamily="34" charset="0"/>
              </a:rPr>
              <a:t>TURŞU ÜRETİMİ </a:t>
            </a:r>
          </a:p>
          <a:p>
            <a:pPr marL="0" indent="0" algn="ctr">
              <a:buNone/>
            </a:pPr>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turşu üretimi evlerde </a:t>
            </a:r>
            <a:r>
              <a:rPr lang="tr-TR" dirty="0" err="1">
                <a:latin typeface="Arial" panose="020B0604020202020204" pitchFamily="34" charset="0"/>
                <a:cs typeface="Arial" panose="020B0604020202020204" pitchFamily="34" charset="0"/>
              </a:rPr>
              <a:t>veYA</a:t>
            </a:r>
            <a:r>
              <a:rPr lang="tr-TR" dirty="0">
                <a:latin typeface="Arial" panose="020B0604020202020204" pitchFamily="34" charset="0"/>
                <a:cs typeface="Arial" panose="020B0604020202020204" pitchFamily="34" charset="0"/>
              </a:rPr>
              <a:t> küçük işletmelerde yapıldığı gibi modern tesislerde de yapılmaktadır.</a:t>
            </a:r>
          </a:p>
          <a:p>
            <a:pPr algn="just"/>
            <a:endParaRPr lang="tr-TR" dirty="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9767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34B8294-34A8-B143-94A5-23E8F603A3CB}"/>
              </a:ext>
            </a:extLst>
          </p:cNvPr>
          <p:cNvSpPr>
            <a:spLocks noGrp="1"/>
          </p:cNvSpPr>
          <p:nvPr>
            <p:ph sz="quarter" idx="13"/>
          </p:nvPr>
        </p:nvSpPr>
        <p:spPr>
          <a:xfrm>
            <a:off x="1283887" y="1518007"/>
            <a:ext cx="10059027" cy="3947647"/>
          </a:xfrm>
        </p:spPr>
        <p:txBody>
          <a:bodyPr>
            <a:normAutofit/>
          </a:bodyPr>
          <a:lstStyle/>
          <a:p>
            <a:pPr marL="0" indent="0" algn="ctr">
              <a:buNone/>
            </a:pPr>
            <a:r>
              <a:rPr lang="tr-TR" sz="2900" dirty="0">
                <a:latin typeface="Arial" panose="020B0604020202020204" pitchFamily="34" charset="0"/>
                <a:cs typeface="Arial" panose="020B0604020202020204" pitchFamily="34" charset="0"/>
              </a:rPr>
              <a:t>TURŞU ÜRETİMİ</a:t>
            </a:r>
          </a:p>
          <a:p>
            <a:pPr marL="0" indent="0" algn="ctr">
              <a:buNone/>
            </a:pPr>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TURŞUSU YAPILAN sebzeleri ÜRETİM bakımından iki veya ÜÇ gruba ayırmak </a:t>
            </a:r>
            <a:r>
              <a:rPr lang="tr-TR" dirty="0" err="1">
                <a:latin typeface="Arial" panose="020B0604020202020204" pitchFamily="34" charset="0"/>
                <a:cs typeface="Arial" panose="020B0604020202020204" pitchFamily="34" charset="0"/>
              </a:rPr>
              <a:t>MÜMKÜNDÜr</a:t>
            </a:r>
            <a:r>
              <a:rPr lang="tr-TR" dirty="0">
                <a:latin typeface="Arial" panose="020B0604020202020204" pitchFamily="34" charset="0"/>
                <a:cs typeface="Arial" panose="020B0604020202020204" pitchFamily="34" charset="0"/>
              </a:rPr>
              <a:t>. </a:t>
            </a:r>
          </a:p>
          <a:p>
            <a:pPr algn="just"/>
            <a:r>
              <a:rPr lang="tr-TR" b="1" dirty="0">
                <a:latin typeface="Arial" panose="020B0604020202020204" pitchFamily="34" charset="0"/>
                <a:cs typeface="Arial" panose="020B0604020202020204" pitchFamily="34" charset="0"/>
              </a:rPr>
              <a:t>sert dokulu; </a:t>
            </a:r>
            <a:r>
              <a:rPr lang="tr-TR" dirty="0">
                <a:latin typeface="Arial" panose="020B0604020202020204" pitchFamily="34" charset="0"/>
                <a:cs typeface="Arial" panose="020B0604020202020204" pitchFamily="34" charset="0"/>
              </a:rPr>
              <a:t>salatalık, domates, biber ve benzeri sebzeler</a:t>
            </a:r>
          </a:p>
          <a:p>
            <a:pPr algn="just"/>
            <a:r>
              <a:rPr lang="tr-TR" b="1" dirty="0">
                <a:latin typeface="Arial" panose="020B0604020202020204" pitchFamily="34" charset="0"/>
                <a:cs typeface="Arial" panose="020B0604020202020204" pitchFamily="34" charset="0"/>
              </a:rPr>
              <a:t>ince dokulu; </a:t>
            </a:r>
            <a:r>
              <a:rPr lang="tr-TR" dirty="0">
                <a:latin typeface="Arial" panose="020B0604020202020204" pitchFamily="34" charset="0"/>
                <a:cs typeface="Arial" panose="020B0604020202020204" pitchFamily="34" charset="0"/>
              </a:rPr>
              <a:t>lahana grubu sebzeler. </a:t>
            </a:r>
          </a:p>
          <a:p>
            <a:pPr algn="just"/>
            <a:r>
              <a:rPr lang="tr-TR" b="1" dirty="0">
                <a:latin typeface="Arial" panose="020B0604020202020204" pitchFamily="34" charset="0"/>
                <a:cs typeface="Arial" panose="020B0604020202020204" pitchFamily="34" charset="0"/>
              </a:rPr>
              <a:t>etli ve sert dokulu </a:t>
            </a:r>
            <a:r>
              <a:rPr lang="tr-TR" dirty="0">
                <a:latin typeface="Arial" panose="020B0604020202020204" pitchFamily="34" charset="0"/>
                <a:cs typeface="Arial" panose="020B0604020202020204" pitchFamily="34" charset="0"/>
              </a:rPr>
              <a:t>; patlıcan ve fasulye GİBİ (HAŞLAMA İŞLEMİNE TABİ TUTULAN) SEBZELER </a:t>
            </a:r>
          </a:p>
          <a:p>
            <a:pPr algn="just"/>
            <a:endParaRPr lang="tr-TR" dirty="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8646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34B8294-34A8-B143-94A5-23E8F603A3CB}"/>
              </a:ext>
            </a:extLst>
          </p:cNvPr>
          <p:cNvSpPr>
            <a:spLocks noGrp="1"/>
          </p:cNvSpPr>
          <p:nvPr>
            <p:ph sz="quarter" idx="13"/>
          </p:nvPr>
        </p:nvSpPr>
        <p:spPr>
          <a:xfrm>
            <a:off x="1196802" y="1822807"/>
            <a:ext cx="10059027" cy="3947647"/>
          </a:xfrm>
        </p:spPr>
        <p:txBody>
          <a:bodyPr>
            <a:normAutofit/>
          </a:bodyPr>
          <a:lstStyle/>
          <a:p>
            <a:pPr marL="0" indent="0" algn="ctr">
              <a:buNone/>
            </a:pPr>
            <a:r>
              <a:rPr lang="tr-TR" sz="2900" dirty="0">
                <a:latin typeface="Arial" panose="020B0604020202020204" pitchFamily="34" charset="0"/>
                <a:cs typeface="Arial" panose="020B0604020202020204" pitchFamily="34" charset="0"/>
              </a:rPr>
              <a:t>TURŞU ÜRETİMİ</a:t>
            </a:r>
          </a:p>
          <a:p>
            <a:pPr marL="0" indent="0" algn="ctr">
              <a:buNone/>
            </a:pPr>
            <a:r>
              <a:rPr lang="tr-TR" sz="2900" dirty="0">
                <a:latin typeface="Arial" panose="020B0604020202020204" pitchFamily="34" charset="0"/>
                <a:cs typeface="Arial" panose="020B0604020202020204" pitchFamily="34" charset="0"/>
              </a:rPr>
              <a:t> </a:t>
            </a:r>
            <a:endParaRPr lang="tr-TR" dirty="0">
              <a:latin typeface="Arial" panose="020B0604020202020204" pitchFamily="34" charset="0"/>
              <a:cs typeface="Arial" panose="020B0604020202020204" pitchFamily="34" charset="0"/>
            </a:endParaRPr>
          </a:p>
          <a:p>
            <a:pPr algn="ctr"/>
            <a:r>
              <a:rPr lang="tr-TR" dirty="0" err="1">
                <a:latin typeface="Arial" panose="020B0604020202020204" pitchFamily="34" charset="0"/>
                <a:cs typeface="Arial" panose="020B0604020202020204" pitchFamily="34" charset="0"/>
              </a:rPr>
              <a:t>TurŞu</a:t>
            </a:r>
            <a:r>
              <a:rPr lang="tr-TR" dirty="0">
                <a:latin typeface="Arial" panose="020B0604020202020204" pitchFamily="34" charset="0"/>
                <a:cs typeface="Arial" panose="020B0604020202020204" pitchFamily="34" charset="0"/>
              </a:rPr>
              <a:t> yapımında </a:t>
            </a:r>
            <a:r>
              <a:rPr lang="tr-TR" b="1" u="sng" dirty="0">
                <a:latin typeface="Arial" panose="020B0604020202020204" pitchFamily="34" charset="0"/>
                <a:cs typeface="Arial" panose="020B0604020202020204" pitchFamily="34" charset="0"/>
              </a:rPr>
              <a:t>tuz</a:t>
            </a:r>
            <a:r>
              <a:rPr lang="tr-TR" dirty="0">
                <a:latin typeface="Arial" panose="020B0604020202020204" pitchFamily="34" charset="0"/>
                <a:cs typeface="Arial" panose="020B0604020202020204" pitchFamily="34" charset="0"/>
              </a:rPr>
              <a:t> konsantrasyonu Çok </a:t>
            </a:r>
            <a:r>
              <a:rPr lang="tr-TR" dirty="0" err="1">
                <a:latin typeface="Arial" panose="020B0604020202020204" pitchFamily="34" charset="0"/>
                <a:cs typeface="Arial" panose="020B0604020202020204" pitchFamily="34" charset="0"/>
              </a:rPr>
              <a:t>önemliDİR</a:t>
            </a:r>
            <a:r>
              <a:rPr lang="tr-TR" dirty="0">
                <a:latin typeface="Arial" panose="020B0604020202020204" pitchFamily="34" charset="0"/>
                <a:cs typeface="Arial" panose="020B0604020202020204" pitchFamily="34" charset="0"/>
              </a:rPr>
              <a:t>. </a:t>
            </a:r>
          </a:p>
          <a:p>
            <a:pPr marL="0" indent="0" algn="ctr">
              <a:buNone/>
            </a:pPr>
            <a:r>
              <a:rPr lang="tr-TR" dirty="0">
                <a:latin typeface="Arial" panose="020B0604020202020204" pitchFamily="34" charset="0"/>
                <a:cs typeface="Arial" panose="020B0604020202020204" pitchFamily="34" charset="0"/>
              </a:rPr>
              <a:t>Meyve-sebzelerin Şeker oranı SALAMURA TUZ ORANINI BELİRLER. </a:t>
            </a:r>
          </a:p>
          <a:p>
            <a:pPr algn="ctr"/>
            <a:endParaRPr lang="tr-TR" dirty="0">
              <a:latin typeface="Arial" panose="020B0604020202020204" pitchFamily="34" charset="0"/>
              <a:cs typeface="Arial" panose="020B0604020202020204" pitchFamily="34" charset="0"/>
            </a:endParaRPr>
          </a:p>
          <a:p>
            <a:pPr algn="ct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4114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45891AB-16BD-414F-B270-D15C7F0D9020}"/>
              </a:ext>
            </a:extLst>
          </p:cNvPr>
          <p:cNvSpPr>
            <a:spLocks noGrp="1"/>
          </p:cNvSpPr>
          <p:nvPr>
            <p:ph sz="quarter" idx="13"/>
          </p:nvPr>
        </p:nvSpPr>
        <p:spPr>
          <a:xfrm>
            <a:off x="870231" y="1909892"/>
            <a:ext cx="10363826" cy="3424107"/>
          </a:xfrm>
        </p:spPr>
        <p:txBody>
          <a:bodyPr/>
          <a:lstStyle/>
          <a:p>
            <a:pPr marL="0" indent="0" algn="ctr">
              <a:buNone/>
            </a:pPr>
            <a:r>
              <a:rPr lang="tr-TR" b="1" dirty="0">
                <a:latin typeface="Arial" panose="020B0604020202020204" pitchFamily="34" charset="0"/>
                <a:cs typeface="Arial" panose="020B0604020202020204" pitchFamily="34" charset="0"/>
              </a:rPr>
              <a:t>TURŞU ÜRETİMİ</a:t>
            </a:r>
          </a:p>
          <a:p>
            <a:pPr marL="0" indent="0" algn="just">
              <a:buNone/>
            </a:pPr>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Turşu yapımında birçok meyve ve sebze kullanılabilmektedir. Salatalık, domates, biber, lahana, taze fasulye, patlıcan, mısır, karnabahar, havuç, mantar, sarımsak, soğan, bamya, gibi sebzelerden ve ham erik, armut, elma, kayısı, şeftali, kızılcık, kiraz ve vişne gibi meyvelerden ayrıca bu ürünlerin karışımından turşu yapılabilir. </a:t>
            </a:r>
          </a:p>
        </p:txBody>
      </p:sp>
    </p:spTree>
    <p:extLst>
      <p:ext uri="{BB962C8B-B14F-4D97-AF65-F5344CB8AC3E}">
        <p14:creationId xmlns:p14="http://schemas.microsoft.com/office/powerpoint/2010/main" val="1242775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CF45B0-2F5C-C142-81FF-E8921C7C52FB}"/>
              </a:ext>
            </a:extLst>
          </p:cNvPr>
          <p:cNvSpPr>
            <a:spLocks noGrp="1"/>
          </p:cNvSpPr>
          <p:nvPr>
            <p:ph sz="quarter" idx="13"/>
          </p:nvPr>
        </p:nvSpPr>
        <p:spPr>
          <a:xfrm>
            <a:off x="403810" y="1836125"/>
            <a:ext cx="11418075" cy="3424107"/>
          </a:xfrm>
        </p:spPr>
        <p:txBody>
          <a:bodyPr>
            <a:noAutofit/>
          </a:bodyPr>
          <a:lstStyle/>
          <a:p>
            <a:pPr marL="0" indent="0" algn="ctr">
              <a:buNone/>
            </a:pPr>
            <a:r>
              <a:rPr lang="tr-TR" b="1" cap="none" dirty="0">
                <a:latin typeface="Arial" panose="020B0604020202020204" pitchFamily="34" charset="0"/>
                <a:cs typeface="Arial" panose="020B0604020202020204" pitchFamily="34" charset="0"/>
              </a:rPr>
              <a:t>TURŞU ÜRETİMİNDE KULLANILAN YARDIMCI MADDELER</a:t>
            </a:r>
          </a:p>
          <a:p>
            <a:pPr marL="0" indent="0" algn="ctr">
              <a:buNone/>
            </a:pPr>
            <a:endParaRPr lang="tr-TR" sz="1600" cap="none" dirty="0">
              <a:latin typeface="Arial" panose="020B0604020202020204" pitchFamily="34" charset="0"/>
              <a:cs typeface="Arial" panose="020B0604020202020204" pitchFamily="34" charset="0"/>
            </a:endParaRPr>
          </a:p>
          <a:p>
            <a:pPr algn="just"/>
            <a:r>
              <a:rPr lang="tr-TR" sz="1600" b="1" cap="none" dirty="0">
                <a:latin typeface="Arial" panose="020B0604020202020204" pitchFamily="34" charset="0"/>
                <a:cs typeface="Arial" panose="020B0604020202020204" pitchFamily="34" charset="0"/>
              </a:rPr>
              <a:t>AROMATİK BİTKİLER ; </a:t>
            </a:r>
            <a:r>
              <a:rPr lang="tr-TR" sz="1600" cap="none" dirty="0">
                <a:latin typeface="Arial" panose="020B0604020202020204" pitchFamily="34" charset="0"/>
                <a:cs typeface="Arial" panose="020B0604020202020204" pitchFamily="34" charset="0"/>
              </a:rPr>
              <a:t>AROMA VE KOKU AMACIYLA KATILABİLİR. SOĞAN, SARIMSAK GİBİ BİTKİ TOHUMLARI VE DEFNE YAPRAĞI,KREVİZ SAPI, DEREOTU, MAYDONOZ GİBİ BİTKİLER BU AMAÇLA EKLENEBİLİRLER.</a:t>
            </a:r>
          </a:p>
          <a:p>
            <a:pPr algn="just"/>
            <a:r>
              <a:rPr lang="tr-TR" sz="1600" b="1" cap="none" dirty="0">
                <a:latin typeface="Arial" panose="020B0604020202020204" pitchFamily="34" charset="0"/>
                <a:cs typeface="Arial" panose="020B0604020202020204" pitchFamily="34" charset="0"/>
              </a:rPr>
              <a:t>ASETİK ASİT VE TUZLARI -SİRKE</a:t>
            </a:r>
            <a:r>
              <a:rPr lang="tr-TR" sz="1600" cap="none" dirty="0">
                <a:latin typeface="Arial" panose="020B0604020202020204" pitchFamily="34" charset="0"/>
                <a:cs typeface="Arial" panose="020B0604020202020204" pitchFamily="34" charset="0"/>
              </a:rPr>
              <a:t>; </a:t>
            </a:r>
            <a:r>
              <a:rPr lang="tr-TR" sz="1600" cap="none" dirty="0" err="1">
                <a:latin typeface="Arial" panose="020B0604020202020204" pitchFamily="34" charset="0"/>
                <a:cs typeface="Arial" panose="020B0604020202020204" pitchFamily="34" charset="0"/>
              </a:rPr>
              <a:t>pH</a:t>
            </a:r>
            <a:r>
              <a:rPr lang="tr-TR" sz="1600" cap="none" dirty="0">
                <a:latin typeface="Arial" panose="020B0604020202020204" pitchFamily="34" charset="0"/>
                <a:cs typeface="Arial" panose="020B0604020202020204" pitchFamily="34" charset="0"/>
              </a:rPr>
              <a:t> DÜŞÜRÜCÜ- KORUYUCU OLARAK KULLANILIR.</a:t>
            </a:r>
          </a:p>
          <a:p>
            <a:pPr algn="just"/>
            <a:r>
              <a:rPr lang="tr-TR" sz="1600" b="1" cap="none" dirty="0">
                <a:latin typeface="Arial" panose="020B0604020202020204" pitchFamily="34" charset="0"/>
                <a:cs typeface="Arial" panose="020B0604020202020204" pitchFamily="34" charset="0"/>
              </a:rPr>
              <a:t>SİTRİK ASİT  -LİMON TUZU</a:t>
            </a:r>
            <a:r>
              <a:rPr lang="tr-TR" sz="1600" cap="none" dirty="0">
                <a:latin typeface="Arial" panose="020B0604020202020204" pitchFamily="34" charset="0"/>
                <a:cs typeface="Arial" panose="020B0604020202020204" pitchFamily="34" charset="0"/>
              </a:rPr>
              <a:t>; </a:t>
            </a:r>
            <a:r>
              <a:rPr lang="tr-TR" sz="1600" cap="none" dirty="0" err="1">
                <a:latin typeface="Arial" panose="020B0604020202020204" pitchFamily="34" charset="0"/>
                <a:cs typeface="Arial" panose="020B0604020202020204" pitchFamily="34" charset="0"/>
              </a:rPr>
              <a:t>pH</a:t>
            </a:r>
            <a:r>
              <a:rPr lang="tr-TR" sz="1600" cap="none" dirty="0">
                <a:latin typeface="Arial" panose="020B0604020202020204" pitchFamily="34" charset="0"/>
                <a:cs typeface="Arial" panose="020B0604020202020204" pitchFamily="34" charset="0"/>
              </a:rPr>
              <a:t> DÜŞÜRÜCÜ ETKİ GÖSTERİR- RENK STABİLİZASYONUNU SAĞLAR.</a:t>
            </a:r>
          </a:p>
          <a:p>
            <a:pPr algn="just"/>
            <a:r>
              <a:rPr lang="tr-TR" sz="1600" b="1" cap="none" dirty="0">
                <a:latin typeface="Arial" panose="020B0604020202020204" pitchFamily="34" charset="0"/>
                <a:cs typeface="Arial" panose="020B0604020202020204" pitchFamily="34" charset="0"/>
              </a:rPr>
              <a:t>SORBİK-BENZOİK ASİT VE TUZLARI; </a:t>
            </a:r>
            <a:r>
              <a:rPr lang="tr-TR" sz="1600" cap="none" dirty="0">
                <a:latin typeface="Arial" panose="020B0604020202020204" pitchFamily="34" charset="0"/>
                <a:cs typeface="Arial" panose="020B0604020202020204" pitchFamily="34" charset="0"/>
              </a:rPr>
              <a:t>BAKTERİ VE MAYALARIN GELİŞİMİNE KARŞI KORUR.</a:t>
            </a:r>
          </a:p>
        </p:txBody>
      </p:sp>
    </p:spTree>
    <p:extLst>
      <p:ext uri="{BB962C8B-B14F-4D97-AF65-F5344CB8AC3E}">
        <p14:creationId xmlns:p14="http://schemas.microsoft.com/office/powerpoint/2010/main" val="2702890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CF45B0-2F5C-C142-81FF-E8921C7C52FB}"/>
              </a:ext>
            </a:extLst>
          </p:cNvPr>
          <p:cNvSpPr>
            <a:spLocks noGrp="1"/>
          </p:cNvSpPr>
          <p:nvPr>
            <p:ph sz="quarter" idx="13"/>
          </p:nvPr>
        </p:nvSpPr>
        <p:spPr>
          <a:xfrm>
            <a:off x="708611" y="1618410"/>
            <a:ext cx="10363826" cy="3424107"/>
          </a:xfrm>
        </p:spPr>
        <p:txBody>
          <a:bodyPr>
            <a:noAutofit/>
          </a:bodyPr>
          <a:lstStyle/>
          <a:p>
            <a:pPr marL="0" indent="0" algn="ctr">
              <a:buNone/>
            </a:pPr>
            <a:r>
              <a:rPr lang="tr-TR" b="1" cap="none" dirty="0">
                <a:latin typeface="Arial" panose="020B0604020202020204" pitchFamily="34" charset="0"/>
                <a:cs typeface="Arial" panose="020B0604020202020204" pitchFamily="34" charset="0"/>
              </a:rPr>
              <a:t>TURŞU ÜRETİMİNDE KULLANILAN YARDIMCI MADDELER</a:t>
            </a:r>
          </a:p>
          <a:p>
            <a:pPr marL="0" indent="0" algn="ctr">
              <a:buNone/>
            </a:pPr>
            <a:endParaRPr lang="tr-TR" sz="1600" cap="none" dirty="0">
              <a:latin typeface="Arial" panose="020B0604020202020204" pitchFamily="34" charset="0"/>
              <a:cs typeface="Arial" panose="020B0604020202020204" pitchFamily="34" charset="0"/>
            </a:endParaRPr>
          </a:p>
          <a:p>
            <a:pPr algn="just"/>
            <a:r>
              <a:rPr lang="tr-TR" sz="1600" b="1" cap="none" dirty="0">
                <a:latin typeface="Arial" panose="020B0604020202020204" pitchFamily="34" charset="0"/>
                <a:cs typeface="Arial" panose="020B0604020202020204" pitchFamily="34" charset="0"/>
              </a:rPr>
              <a:t>KÜKÜRTDİOKSİT; </a:t>
            </a:r>
            <a:r>
              <a:rPr lang="tr-TR" sz="1600" cap="none" dirty="0">
                <a:latin typeface="Arial" panose="020B0604020202020204" pitchFamily="34" charset="0"/>
                <a:cs typeface="Arial" panose="020B0604020202020204" pitchFamily="34" charset="0"/>
              </a:rPr>
              <a:t>TURŞUYU BOZAN MİKROORGANİZMALARIN GEŞİMİNİ ENGELLER.</a:t>
            </a:r>
          </a:p>
          <a:p>
            <a:pPr algn="just"/>
            <a:r>
              <a:rPr lang="tr-TR" sz="1600" b="1" cap="none" dirty="0">
                <a:latin typeface="Arial" panose="020B0604020202020204" pitchFamily="34" charset="0"/>
                <a:cs typeface="Arial" panose="020B0604020202020204" pitchFamily="34" charset="0"/>
              </a:rPr>
              <a:t>KALSİYUM KLORÜR; </a:t>
            </a:r>
            <a:r>
              <a:rPr lang="tr-TR" sz="1600" cap="none" dirty="0">
                <a:latin typeface="Arial" panose="020B0604020202020204" pitchFamily="34" charset="0"/>
                <a:cs typeface="Arial" panose="020B0604020202020204" pitchFamily="34" charset="0"/>
              </a:rPr>
              <a:t>DOKU SERTLİĞİNİ KORUMA AMACIYLA  KULLANILIR. </a:t>
            </a:r>
          </a:p>
          <a:p>
            <a:pPr algn="just"/>
            <a:r>
              <a:rPr lang="tr-TR" sz="1600" b="1" cap="none" dirty="0">
                <a:latin typeface="Arial" panose="020B0604020202020204" pitchFamily="34" charset="0"/>
                <a:cs typeface="Arial" panose="020B0604020202020204" pitchFamily="34" charset="0"/>
              </a:rPr>
              <a:t>TUZ-</a:t>
            </a:r>
            <a:r>
              <a:rPr lang="tr-TR" sz="1600" b="1" cap="none" dirty="0" err="1">
                <a:latin typeface="Arial" panose="020B0604020202020204" pitchFamily="34" charset="0"/>
                <a:cs typeface="Arial" panose="020B0604020202020204" pitchFamily="34" charset="0"/>
              </a:rPr>
              <a:t>NaCl</a:t>
            </a:r>
            <a:r>
              <a:rPr lang="tr-TR" sz="1600" b="1" cap="none" dirty="0">
                <a:latin typeface="Arial" panose="020B0604020202020204" pitchFamily="34" charset="0"/>
                <a:cs typeface="Arial" panose="020B0604020202020204" pitchFamily="34" charset="0"/>
              </a:rPr>
              <a:t>; </a:t>
            </a:r>
            <a:r>
              <a:rPr lang="tr-TR" sz="1600" cap="none" dirty="0">
                <a:latin typeface="Arial" panose="020B0604020202020204" pitchFamily="34" charset="0"/>
                <a:cs typeface="Arial" panose="020B0604020202020204" pitchFamily="34" charset="0"/>
              </a:rPr>
              <a:t>ORTAMDAKİ SERBEST SUYU BAĞLAYARAK SU AKTİVİTESİNİN DÜŞMESİNİ SAĞLAR. </a:t>
            </a:r>
          </a:p>
        </p:txBody>
      </p:sp>
    </p:spTree>
    <p:extLst>
      <p:ext uri="{BB962C8B-B14F-4D97-AF65-F5344CB8AC3E}">
        <p14:creationId xmlns:p14="http://schemas.microsoft.com/office/powerpoint/2010/main" val="2132681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İçerik Yer Tutucusu 1">
            <a:extLst>
              <a:ext uri="{FF2B5EF4-FFF2-40B4-BE49-F238E27FC236}">
                <a16:creationId xmlns:a16="http://schemas.microsoft.com/office/drawing/2014/main" id="{3A1D0853-0ABB-A64D-95E1-37903CE8258A}"/>
              </a:ext>
            </a:extLst>
          </p:cNvPr>
          <p:cNvGraphicFramePr>
            <a:graphicFrameLocks noGrp="1"/>
          </p:cNvGraphicFramePr>
          <p:nvPr>
            <p:ph sz="quarter" idx="13"/>
            <p:extLst>
              <p:ext uri="{D42A27DB-BD31-4B8C-83A1-F6EECF244321}">
                <p14:modId xmlns:p14="http://schemas.microsoft.com/office/powerpoint/2010/main" val="3820411124"/>
              </p:ext>
            </p:extLst>
          </p:nvPr>
        </p:nvGraphicFramePr>
        <p:xfrm>
          <a:off x="720136" y="1624814"/>
          <a:ext cx="10363826" cy="34241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ikdörtgen 2">
            <a:extLst>
              <a:ext uri="{FF2B5EF4-FFF2-40B4-BE49-F238E27FC236}">
                <a16:creationId xmlns:a16="http://schemas.microsoft.com/office/drawing/2014/main" id="{3E041949-E6B7-3E47-A9D5-1C404FCB44D6}"/>
              </a:ext>
            </a:extLst>
          </p:cNvPr>
          <p:cNvSpPr/>
          <p:nvPr/>
        </p:nvSpPr>
        <p:spPr>
          <a:xfrm>
            <a:off x="4439688" y="522649"/>
            <a:ext cx="3398687" cy="584775"/>
          </a:xfrm>
          <a:prstGeom prst="rect">
            <a:avLst/>
          </a:prstGeom>
        </p:spPr>
        <p:txBody>
          <a:bodyPr wrap="none">
            <a:spAutoFit/>
          </a:bodyPr>
          <a:lstStyle/>
          <a:p>
            <a:pPr algn="just"/>
            <a:r>
              <a:rPr lang="tr-TR" sz="3200" b="1" dirty="0">
                <a:latin typeface="Arial" panose="020B0604020202020204" pitchFamily="34" charset="0"/>
                <a:cs typeface="Arial" panose="020B0604020202020204" pitchFamily="34" charset="0"/>
              </a:rPr>
              <a:t>TURŞU ÜRETİMİ</a:t>
            </a:r>
            <a:endParaRPr lang="tr-T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2623724"/>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1694</TotalTime>
  <Words>348</Words>
  <Application>Microsoft Macintosh PowerPoint</Application>
  <PresentationFormat>Geniş ekran</PresentationFormat>
  <Paragraphs>44</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Tw Cen MT</vt:lpstr>
      <vt:lpstr>Verdana</vt:lpstr>
      <vt:lpstr>Damla</vt:lpstr>
      <vt:lpstr>FERMENTASYON TEKNOLOJİSİ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FERMENTASYON TEKNOLOJİSİ</dc:title>
  <dc:creator>Windows Kullanıcısı</dc:creator>
  <cp:lastModifiedBy>Özgür Tecer</cp:lastModifiedBy>
  <cp:revision>324</cp:revision>
  <dcterms:created xsi:type="dcterms:W3CDTF">2019-09-25T12:44:30Z</dcterms:created>
  <dcterms:modified xsi:type="dcterms:W3CDTF">2019-12-15T21:12:39Z</dcterms:modified>
</cp:coreProperties>
</file>