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4" r:id="rId3"/>
    <p:sldId id="275" r:id="rId4"/>
    <p:sldId id="306" r:id="rId5"/>
    <p:sldId id="257" r:id="rId6"/>
    <p:sldId id="258" r:id="rId7"/>
    <p:sldId id="276" r:id="rId8"/>
    <p:sldId id="277" r:id="rId9"/>
    <p:sldId id="278" r:id="rId10"/>
    <p:sldId id="279" r:id="rId11"/>
    <p:sldId id="280" r:id="rId12"/>
    <p:sldId id="281" r:id="rId13"/>
    <p:sldId id="282" r:id="rId14"/>
    <p:sldId id="259" r:id="rId15"/>
    <p:sldId id="260" r:id="rId16"/>
    <p:sldId id="261" r:id="rId17"/>
    <p:sldId id="262" r:id="rId18"/>
    <p:sldId id="263" r:id="rId19"/>
    <p:sldId id="264" r:id="rId20"/>
    <p:sldId id="305" r:id="rId21"/>
    <p:sldId id="265" r:id="rId22"/>
    <p:sldId id="266" r:id="rId23"/>
    <p:sldId id="267" r:id="rId24"/>
    <p:sldId id="268" r:id="rId25"/>
    <p:sldId id="269"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293"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83751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DBB96B-9684-4A62-B828-CB74C48D1F91}" type="datetimeFigureOut">
              <a:rPr lang="tr-TR" smtClean="0"/>
              <a:t>22.12.2023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158418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3753132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3603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3193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9992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02550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15353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53239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156626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407489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2DBB96B-9684-4A62-B828-CB74C48D1F91}" type="datetimeFigureOut">
              <a:rPr lang="tr-TR" smtClean="0"/>
              <a:t>22.12.2023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46544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2DBB96B-9684-4A62-B828-CB74C48D1F91}" type="datetimeFigureOut">
              <a:rPr lang="tr-TR" smtClean="0"/>
              <a:t>22.12.2023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372598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216829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172678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22DBB96B-9684-4A62-B828-CB74C48D1F91}" type="datetimeFigureOut">
              <a:rPr lang="tr-TR" smtClean="0"/>
              <a:t>22.12.2023</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39611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DBB96B-9684-4A62-B828-CB74C48D1F91}" type="datetimeFigureOut">
              <a:rPr lang="tr-TR" smtClean="0"/>
              <a:t>22.12.2023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FD23A3-00FD-46A3-BC8A-CA83099735D0}" type="slidenum">
              <a:rPr lang="tr-TR" smtClean="0"/>
              <a:t>‹#›</a:t>
            </a:fld>
            <a:endParaRPr lang="tr-TR"/>
          </a:p>
        </p:txBody>
      </p:sp>
    </p:spTree>
    <p:extLst>
      <p:ext uri="{BB962C8B-B14F-4D97-AF65-F5344CB8AC3E}">
        <p14:creationId xmlns:p14="http://schemas.microsoft.com/office/powerpoint/2010/main" val="369085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DBB96B-9684-4A62-B828-CB74C48D1F91}" type="datetimeFigureOut">
              <a:rPr lang="tr-TR" smtClean="0"/>
              <a:t>22.12.2023</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FD23A3-00FD-46A3-BC8A-CA83099735D0}" type="slidenum">
              <a:rPr lang="tr-TR" smtClean="0"/>
              <a:t>‹#›</a:t>
            </a:fld>
            <a:endParaRPr lang="tr-TR"/>
          </a:p>
        </p:txBody>
      </p:sp>
    </p:spTree>
    <p:extLst>
      <p:ext uri="{BB962C8B-B14F-4D97-AF65-F5344CB8AC3E}">
        <p14:creationId xmlns:p14="http://schemas.microsoft.com/office/powerpoint/2010/main" val="40369724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43DCDB0-1812-47C4-A066-1B3763C510A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3633" b="37133"/>
          <a:stretch/>
        </p:blipFill>
        <p:spPr>
          <a:xfrm>
            <a:off x="-3175" y="10"/>
            <a:ext cx="12192000" cy="6857990"/>
          </a:xfrm>
          <a:prstGeom prst="rect">
            <a:avLst/>
          </a:prstGeom>
        </p:spPr>
      </p:pic>
      <p:sp>
        <p:nvSpPr>
          <p:cNvPr id="2" name="Unvan 1">
            <a:extLst>
              <a:ext uri="{FF2B5EF4-FFF2-40B4-BE49-F238E27FC236}">
                <a16:creationId xmlns:a16="http://schemas.microsoft.com/office/drawing/2014/main" id="{EBE2EBA1-515F-43AB-8E89-2FEDDBDE48D0}"/>
              </a:ext>
            </a:extLst>
          </p:cNvPr>
          <p:cNvSpPr>
            <a:spLocks noGrp="1"/>
          </p:cNvSpPr>
          <p:nvPr>
            <p:ph type="ctrTitle"/>
          </p:nvPr>
        </p:nvSpPr>
        <p:spPr/>
        <p:txBody>
          <a:bodyPr>
            <a:normAutofit/>
          </a:bodyPr>
          <a:lstStyle/>
          <a:p>
            <a:r>
              <a:rPr lang="el-GR" dirty="0"/>
              <a:t>Κωνσταντίνος Καβαφης</a:t>
            </a:r>
            <a:endParaRPr lang="tr-TR" dirty="0"/>
          </a:p>
        </p:txBody>
      </p:sp>
    </p:spTree>
    <p:extLst>
      <p:ext uri="{BB962C8B-B14F-4D97-AF65-F5344CB8AC3E}">
        <p14:creationId xmlns:p14="http://schemas.microsoft.com/office/powerpoint/2010/main" val="387043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BEC0C3-CA82-4309-9720-3CBBECE8600A}"/>
              </a:ext>
            </a:extLst>
          </p:cNvPr>
          <p:cNvSpPr>
            <a:spLocks noGrp="1"/>
          </p:cNvSpPr>
          <p:nvPr>
            <p:ph type="title"/>
          </p:nvPr>
        </p:nvSpPr>
        <p:spPr>
          <a:xfrm>
            <a:off x="684212" y="685799"/>
            <a:ext cx="9678988" cy="3673474"/>
          </a:xfrm>
        </p:spPr>
        <p:txBody>
          <a:bodyPr vert="horz" lIns="91440" tIns="45720" rIns="91440" bIns="45720" rtlCol="0" anchor="b">
            <a:normAutofit/>
          </a:bodyPr>
          <a:lstStyle/>
          <a:p>
            <a:pPr>
              <a:lnSpc>
                <a:spcPct val="90000"/>
              </a:lnSpc>
            </a:pPr>
            <a:r>
              <a:rPr lang="en-US" sz="2000" dirty="0">
                <a:solidFill>
                  <a:schemeClr val="tx2"/>
                </a:solidFill>
              </a:rPr>
              <a:t>1901 </a:t>
            </a:r>
            <a:r>
              <a:rPr lang="en-US" sz="2000" dirty="0" err="1">
                <a:solidFill>
                  <a:schemeClr val="tx2"/>
                </a:solidFill>
              </a:rPr>
              <a:t>yılında</a:t>
            </a:r>
            <a:r>
              <a:rPr lang="en-US" sz="2000" dirty="0">
                <a:solidFill>
                  <a:schemeClr val="tx2"/>
                </a:solidFill>
              </a:rPr>
              <a:t> ilk </a:t>
            </a:r>
            <a:r>
              <a:rPr lang="en-US" sz="2000" dirty="0" err="1">
                <a:solidFill>
                  <a:schemeClr val="tx2"/>
                </a:solidFill>
              </a:rPr>
              <a:t>kez</a:t>
            </a:r>
            <a:r>
              <a:rPr lang="en-US" sz="2000" dirty="0">
                <a:solidFill>
                  <a:schemeClr val="tx2"/>
                </a:solidFill>
              </a:rPr>
              <a:t> </a:t>
            </a:r>
            <a:r>
              <a:rPr lang="en-US" sz="2000" dirty="0" err="1">
                <a:solidFill>
                  <a:schemeClr val="tx2"/>
                </a:solidFill>
              </a:rPr>
              <a:t>Atina’yı</a:t>
            </a:r>
            <a:r>
              <a:rPr lang="en-US" sz="2000" dirty="0">
                <a:solidFill>
                  <a:schemeClr val="tx2"/>
                </a:solidFill>
              </a:rPr>
              <a:t> </a:t>
            </a:r>
            <a:r>
              <a:rPr lang="en-US" sz="2000" dirty="0" err="1">
                <a:solidFill>
                  <a:schemeClr val="tx2"/>
                </a:solidFill>
              </a:rPr>
              <a:t>ziyaret</a:t>
            </a:r>
            <a:r>
              <a:rPr lang="en-US" sz="2000" dirty="0">
                <a:solidFill>
                  <a:schemeClr val="tx2"/>
                </a:solidFill>
              </a:rPr>
              <a:t> </a:t>
            </a:r>
            <a:r>
              <a:rPr lang="en-US" sz="2000" dirty="0" err="1">
                <a:solidFill>
                  <a:schemeClr val="tx2"/>
                </a:solidFill>
              </a:rPr>
              <a:t>eder</a:t>
            </a:r>
            <a:r>
              <a:rPr lang="en-US" sz="2000" dirty="0">
                <a:solidFill>
                  <a:schemeClr val="tx2"/>
                </a:solidFill>
              </a:rPr>
              <a:t> </a:t>
            </a:r>
            <a:r>
              <a:rPr lang="en-US" sz="2000" dirty="0" err="1">
                <a:solidFill>
                  <a:schemeClr val="tx2"/>
                </a:solidFill>
              </a:rPr>
              <a:t>ve</a:t>
            </a:r>
            <a:r>
              <a:rPr lang="en-US" sz="2000" dirty="0">
                <a:solidFill>
                  <a:schemeClr val="tx2"/>
                </a:solidFill>
              </a:rPr>
              <a:t> </a:t>
            </a:r>
            <a:r>
              <a:rPr lang="en-US" sz="2000" dirty="0" err="1">
                <a:solidFill>
                  <a:schemeClr val="tx2"/>
                </a:solidFill>
              </a:rPr>
              <a:t>orada</a:t>
            </a:r>
            <a:r>
              <a:rPr lang="en-US" sz="2000" dirty="0">
                <a:solidFill>
                  <a:schemeClr val="tx2"/>
                </a:solidFill>
              </a:rPr>
              <a:t> </a:t>
            </a:r>
            <a:r>
              <a:rPr lang="en-US" sz="2000" dirty="0" err="1">
                <a:solidFill>
                  <a:schemeClr val="tx2"/>
                </a:solidFill>
              </a:rPr>
              <a:t>aralarında</a:t>
            </a:r>
            <a:r>
              <a:rPr lang="en-US" sz="2000" dirty="0">
                <a:solidFill>
                  <a:schemeClr val="tx2"/>
                </a:solidFill>
              </a:rPr>
              <a:t> </a:t>
            </a:r>
            <a:r>
              <a:rPr lang="en-US" sz="2000" dirty="0" err="1">
                <a:solidFill>
                  <a:schemeClr val="tx2"/>
                </a:solidFill>
              </a:rPr>
              <a:t>Grigorios</a:t>
            </a:r>
            <a:br>
              <a:rPr lang="en-US" sz="2000" dirty="0">
                <a:solidFill>
                  <a:schemeClr val="tx2"/>
                </a:solidFill>
              </a:rPr>
            </a:br>
            <a:r>
              <a:rPr lang="en-US" sz="2000" dirty="0">
                <a:solidFill>
                  <a:schemeClr val="tx2"/>
                </a:solidFill>
              </a:rPr>
              <a:t>Ksenopulos’un26 da </a:t>
            </a:r>
            <a:r>
              <a:rPr lang="en-US" sz="2000" dirty="0" err="1">
                <a:solidFill>
                  <a:schemeClr val="tx2"/>
                </a:solidFill>
              </a:rPr>
              <a:t>yer</a:t>
            </a:r>
            <a:r>
              <a:rPr lang="en-US" sz="2000" dirty="0">
                <a:solidFill>
                  <a:schemeClr val="tx2"/>
                </a:solidFill>
              </a:rPr>
              <a:t> </a:t>
            </a:r>
            <a:r>
              <a:rPr lang="en-US" sz="2000" dirty="0" err="1">
                <a:solidFill>
                  <a:schemeClr val="tx2"/>
                </a:solidFill>
              </a:rPr>
              <a:t>aldığı</a:t>
            </a:r>
            <a:r>
              <a:rPr lang="en-US" sz="2000" dirty="0">
                <a:solidFill>
                  <a:schemeClr val="tx2"/>
                </a:solidFill>
              </a:rPr>
              <a:t> </a:t>
            </a:r>
            <a:r>
              <a:rPr lang="en-US" sz="2000" dirty="0" err="1">
                <a:solidFill>
                  <a:schemeClr val="tx2"/>
                </a:solidFill>
              </a:rPr>
              <a:t>dönemin</a:t>
            </a:r>
            <a:r>
              <a:rPr lang="en-US" sz="2000" dirty="0">
                <a:solidFill>
                  <a:schemeClr val="tx2"/>
                </a:solidFill>
              </a:rPr>
              <a:t> </a:t>
            </a:r>
            <a:r>
              <a:rPr lang="en-US" sz="2000" dirty="0" err="1">
                <a:solidFill>
                  <a:schemeClr val="tx2"/>
                </a:solidFill>
              </a:rPr>
              <a:t>edebiyat</a:t>
            </a:r>
            <a:r>
              <a:rPr lang="en-US" sz="2000" dirty="0">
                <a:solidFill>
                  <a:schemeClr val="tx2"/>
                </a:solidFill>
              </a:rPr>
              <a:t> </a:t>
            </a:r>
            <a:r>
              <a:rPr lang="en-US" sz="2000" dirty="0" err="1">
                <a:solidFill>
                  <a:schemeClr val="tx2"/>
                </a:solidFill>
              </a:rPr>
              <a:t>ustalarıyla</a:t>
            </a:r>
            <a:r>
              <a:rPr lang="en-US" sz="2000" dirty="0">
                <a:solidFill>
                  <a:schemeClr val="tx2"/>
                </a:solidFill>
              </a:rPr>
              <a:t> </a:t>
            </a:r>
            <a:r>
              <a:rPr lang="en-US" sz="2000" dirty="0" err="1">
                <a:solidFill>
                  <a:schemeClr val="tx2"/>
                </a:solidFill>
              </a:rPr>
              <a:t>tanışır</a:t>
            </a:r>
            <a:r>
              <a:rPr lang="en-US" sz="2000" dirty="0">
                <a:solidFill>
                  <a:schemeClr val="tx2"/>
                </a:solidFill>
              </a:rPr>
              <a:t>, 1903</a:t>
            </a:r>
            <a:br>
              <a:rPr lang="en-US" sz="2000" dirty="0">
                <a:solidFill>
                  <a:schemeClr val="tx2"/>
                </a:solidFill>
              </a:rPr>
            </a:br>
            <a:r>
              <a:rPr lang="en-US" sz="2000" dirty="0" err="1">
                <a:solidFill>
                  <a:schemeClr val="tx2"/>
                </a:solidFill>
              </a:rPr>
              <a:t>yılında</a:t>
            </a:r>
            <a:r>
              <a:rPr lang="en-US" sz="2000" dirty="0">
                <a:solidFill>
                  <a:schemeClr val="tx2"/>
                </a:solidFill>
              </a:rPr>
              <a:t> </a:t>
            </a:r>
            <a:r>
              <a:rPr lang="en-US" sz="2000" dirty="0" err="1">
                <a:solidFill>
                  <a:schemeClr val="tx2"/>
                </a:solidFill>
              </a:rPr>
              <a:t>Atina’yı</a:t>
            </a:r>
            <a:r>
              <a:rPr lang="en-US" sz="2000" dirty="0">
                <a:solidFill>
                  <a:schemeClr val="tx2"/>
                </a:solidFill>
              </a:rPr>
              <a:t> </a:t>
            </a:r>
            <a:r>
              <a:rPr lang="en-US" sz="2000" dirty="0" err="1">
                <a:solidFill>
                  <a:schemeClr val="tx2"/>
                </a:solidFill>
              </a:rPr>
              <a:t>ikinci</a:t>
            </a:r>
            <a:r>
              <a:rPr lang="en-US" sz="2000" dirty="0">
                <a:solidFill>
                  <a:schemeClr val="tx2"/>
                </a:solidFill>
              </a:rPr>
              <a:t> </a:t>
            </a:r>
            <a:r>
              <a:rPr lang="en-US" sz="2000" dirty="0" err="1">
                <a:solidFill>
                  <a:schemeClr val="tx2"/>
                </a:solidFill>
              </a:rPr>
              <a:t>kez</a:t>
            </a:r>
            <a:r>
              <a:rPr lang="en-US" sz="2000" dirty="0">
                <a:solidFill>
                  <a:schemeClr val="tx2"/>
                </a:solidFill>
              </a:rPr>
              <a:t> </a:t>
            </a:r>
            <a:r>
              <a:rPr lang="en-US" sz="2000" dirty="0" err="1">
                <a:solidFill>
                  <a:schemeClr val="tx2"/>
                </a:solidFill>
              </a:rPr>
              <a:t>ziyaret</a:t>
            </a:r>
            <a:r>
              <a:rPr lang="en-US" sz="2000" dirty="0">
                <a:solidFill>
                  <a:schemeClr val="tx2"/>
                </a:solidFill>
              </a:rPr>
              <a:t> </a:t>
            </a:r>
            <a:r>
              <a:rPr lang="en-US" sz="2000" dirty="0" err="1">
                <a:solidFill>
                  <a:schemeClr val="tx2"/>
                </a:solidFill>
              </a:rPr>
              <a:t>eder</a:t>
            </a:r>
            <a:r>
              <a:rPr lang="en-US" sz="2000" dirty="0">
                <a:solidFill>
                  <a:schemeClr val="tx2"/>
                </a:solidFill>
              </a:rPr>
              <a:t>. 1911 </a:t>
            </a:r>
            <a:r>
              <a:rPr lang="en-US" sz="2000" dirty="0" err="1">
                <a:solidFill>
                  <a:schemeClr val="tx2"/>
                </a:solidFill>
              </a:rPr>
              <a:t>yılından</a:t>
            </a:r>
            <a:r>
              <a:rPr lang="en-US" sz="2000" dirty="0">
                <a:solidFill>
                  <a:schemeClr val="tx2"/>
                </a:solidFill>
              </a:rPr>
              <a:t> </a:t>
            </a:r>
            <a:r>
              <a:rPr lang="en-US" sz="2000" dirty="0" err="1">
                <a:solidFill>
                  <a:schemeClr val="tx2"/>
                </a:solidFill>
              </a:rPr>
              <a:t>itibaren</a:t>
            </a:r>
            <a:r>
              <a:rPr lang="en-US" sz="2000" dirty="0">
                <a:solidFill>
                  <a:schemeClr val="tx2"/>
                </a:solidFill>
              </a:rPr>
              <a:t> </a:t>
            </a:r>
            <a:r>
              <a:rPr lang="en-US" sz="2000" dirty="0" err="1">
                <a:solidFill>
                  <a:schemeClr val="tx2"/>
                </a:solidFill>
              </a:rPr>
              <a:t>Kavafis</a:t>
            </a:r>
            <a:r>
              <a:rPr lang="en-US" sz="2000" dirty="0">
                <a:solidFill>
                  <a:schemeClr val="tx2"/>
                </a:solidFill>
              </a:rPr>
              <a:t>, </a:t>
            </a:r>
            <a:r>
              <a:rPr lang="en-US" sz="2000" dirty="0" err="1">
                <a:solidFill>
                  <a:schemeClr val="tx2"/>
                </a:solidFill>
              </a:rPr>
              <a:t>artık</a:t>
            </a:r>
            <a:br>
              <a:rPr lang="en-US" sz="2000" dirty="0">
                <a:solidFill>
                  <a:schemeClr val="tx2"/>
                </a:solidFill>
              </a:rPr>
            </a:br>
            <a:r>
              <a:rPr lang="en-US" sz="2000" dirty="0" err="1">
                <a:solidFill>
                  <a:schemeClr val="tx2"/>
                </a:solidFill>
              </a:rPr>
              <a:t>şiir</a:t>
            </a:r>
            <a:r>
              <a:rPr lang="en-US" sz="2000" dirty="0">
                <a:solidFill>
                  <a:schemeClr val="tx2"/>
                </a:solidFill>
              </a:rPr>
              <a:t> </a:t>
            </a:r>
            <a:r>
              <a:rPr lang="en-US" sz="2000" dirty="0" err="1">
                <a:solidFill>
                  <a:schemeClr val="tx2"/>
                </a:solidFill>
              </a:rPr>
              <a:t>alanında</a:t>
            </a:r>
            <a:r>
              <a:rPr lang="en-US" sz="2000" dirty="0">
                <a:solidFill>
                  <a:schemeClr val="tx2"/>
                </a:solidFill>
              </a:rPr>
              <a:t> </a:t>
            </a:r>
            <a:r>
              <a:rPr lang="en-US" sz="2000" dirty="0" err="1">
                <a:solidFill>
                  <a:schemeClr val="tx2"/>
                </a:solidFill>
              </a:rPr>
              <a:t>kendi</a:t>
            </a:r>
            <a:r>
              <a:rPr lang="en-US" sz="2000" dirty="0">
                <a:solidFill>
                  <a:schemeClr val="tx2"/>
                </a:solidFill>
              </a:rPr>
              <a:t> </a:t>
            </a:r>
            <a:r>
              <a:rPr lang="en-US" sz="2000" dirty="0" err="1">
                <a:solidFill>
                  <a:schemeClr val="tx2"/>
                </a:solidFill>
              </a:rPr>
              <a:t>sesini</a:t>
            </a:r>
            <a:r>
              <a:rPr lang="en-US" sz="2000" dirty="0">
                <a:solidFill>
                  <a:schemeClr val="tx2"/>
                </a:solidFill>
              </a:rPr>
              <a:t> </a:t>
            </a:r>
            <a:r>
              <a:rPr lang="en-US" sz="2000" dirty="0" err="1">
                <a:solidFill>
                  <a:schemeClr val="tx2"/>
                </a:solidFill>
              </a:rPr>
              <a:t>ve</a:t>
            </a:r>
            <a:r>
              <a:rPr lang="en-US" sz="2000" dirty="0">
                <a:solidFill>
                  <a:schemeClr val="tx2"/>
                </a:solidFill>
              </a:rPr>
              <a:t> </a:t>
            </a:r>
            <a:r>
              <a:rPr lang="en-US" sz="2000" dirty="0" err="1">
                <a:solidFill>
                  <a:schemeClr val="tx2"/>
                </a:solidFill>
              </a:rPr>
              <a:t>sıra</a:t>
            </a:r>
            <a:r>
              <a:rPr lang="en-US" sz="2000" dirty="0">
                <a:solidFill>
                  <a:schemeClr val="tx2"/>
                </a:solidFill>
              </a:rPr>
              <a:t> </a:t>
            </a:r>
            <a:r>
              <a:rPr lang="en-US" sz="2000" dirty="0" err="1">
                <a:solidFill>
                  <a:schemeClr val="tx2"/>
                </a:solidFill>
              </a:rPr>
              <a:t>dışı</a:t>
            </a:r>
            <a:r>
              <a:rPr lang="en-US" sz="2000" dirty="0">
                <a:solidFill>
                  <a:schemeClr val="tx2"/>
                </a:solidFill>
              </a:rPr>
              <a:t> </a:t>
            </a:r>
            <a:r>
              <a:rPr lang="en-US" sz="2000" dirty="0" err="1">
                <a:solidFill>
                  <a:schemeClr val="tx2"/>
                </a:solidFill>
              </a:rPr>
              <a:t>üslubunu</a:t>
            </a:r>
            <a:r>
              <a:rPr lang="en-US" sz="2000" dirty="0">
                <a:solidFill>
                  <a:schemeClr val="tx2"/>
                </a:solidFill>
              </a:rPr>
              <a:t> </a:t>
            </a:r>
            <a:r>
              <a:rPr lang="en-US" sz="2000" dirty="0" err="1">
                <a:solidFill>
                  <a:schemeClr val="tx2"/>
                </a:solidFill>
              </a:rPr>
              <a:t>bulmuştur</a:t>
            </a:r>
            <a:r>
              <a:rPr lang="en-US" sz="2000" dirty="0">
                <a:solidFill>
                  <a:schemeClr val="tx2"/>
                </a:solidFill>
              </a:rPr>
              <a:t> </a:t>
            </a:r>
            <a:r>
              <a:rPr lang="en-US" sz="2000" dirty="0" err="1">
                <a:solidFill>
                  <a:schemeClr val="tx2"/>
                </a:solidFill>
              </a:rPr>
              <a:t>ve</a:t>
            </a:r>
            <a:r>
              <a:rPr lang="en-US" sz="2000" dirty="0">
                <a:solidFill>
                  <a:schemeClr val="tx2"/>
                </a:solidFill>
              </a:rPr>
              <a:t> </a:t>
            </a:r>
            <a:r>
              <a:rPr lang="en-US" sz="2000" dirty="0" err="1">
                <a:solidFill>
                  <a:schemeClr val="tx2"/>
                </a:solidFill>
              </a:rPr>
              <a:t>bizzat</a:t>
            </a:r>
            <a:r>
              <a:rPr lang="en-US" sz="2000" dirty="0">
                <a:solidFill>
                  <a:schemeClr val="tx2"/>
                </a:solidFill>
              </a:rPr>
              <a:t> </a:t>
            </a:r>
            <a:r>
              <a:rPr lang="en-US" sz="2000" dirty="0" err="1">
                <a:solidFill>
                  <a:schemeClr val="tx2"/>
                </a:solidFill>
              </a:rPr>
              <a:t>kendisi</a:t>
            </a:r>
            <a:br>
              <a:rPr lang="en-US" sz="2000" dirty="0">
                <a:solidFill>
                  <a:schemeClr val="tx2"/>
                </a:solidFill>
              </a:rPr>
            </a:br>
            <a:r>
              <a:rPr lang="en-US" sz="2000" dirty="0" err="1">
                <a:solidFill>
                  <a:schemeClr val="tx2"/>
                </a:solidFill>
              </a:rPr>
              <a:t>şiirlerini</a:t>
            </a:r>
            <a:r>
              <a:rPr lang="en-US" sz="2000" dirty="0">
                <a:solidFill>
                  <a:schemeClr val="tx2"/>
                </a:solidFill>
              </a:rPr>
              <a:t>: </a:t>
            </a:r>
            <a:r>
              <a:rPr lang="en-US" sz="2000" dirty="0" err="1">
                <a:solidFill>
                  <a:schemeClr val="tx2"/>
                </a:solidFill>
              </a:rPr>
              <a:t>felsefi</a:t>
            </a:r>
            <a:r>
              <a:rPr lang="en-US" sz="2000" dirty="0">
                <a:solidFill>
                  <a:schemeClr val="tx2"/>
                </a:solidFill>
              </a:rPr>
              <a:t>, </a:t>
            </a:r>
            <a:r>
              <a:rPr lang="en-US" sz="2000" dirty="0" err="1">
                <a:solidFill>
                  <a:schemeClr val="tx2"/>
                </a:solidFill>
              </a:rPr>
              <a:t>tarihsel</a:t>
            </a:r>
            <a:r>
              <a:rPr lang="en-US" sz="2000" dirty="0">
                <a:solidFill>
                  <a:schemeClr val="tx2"/>
                </a:solidFill>
              </a:rPr>
              <a:t> </a:t>
            </a:r>
            <a:r>
              <a:rPr lang="en-US" sz="2000" dirty="0" err="1">
                <a:solidFill>
                  <a:schemeClr val="tx2"/>
                </a:solidFill>
              </a:rPr>
              <a:t>ve</a:t>
            </a:r>
            <a:r>
              <a:rPr lang="en-US" sz="2000" dirty="0">
                <a:solidFill>
                  <a:schemeClr val="tx2"/>
                </a:solidFill>
              </a:rPr>
              <a:t> hedonist (</a:t>
            </a:r>
            <a:r>
              <a:rPr lang="en-US" sz="2000" dirty="0" err="1">
                <a:solidFill>
                  <a:schemeClr val="tx2"/>
                </a:solidFill>
              </a:rPr>
              <a:t>hazza</a:t>
            </a:r>
            <a:r>
              <a:rPr lang="en-US" sz="2000" dirty="0">
                <a:solidFill>
                  <a:schemeClr val="tx2"/>
                </a:solidFill>
              </a:rPr>
              <a:t> </a:t>
            </a:r>
            <a:r>
              <a:rPr lang="en-US" sz="2000" dirty="0" err="1">
                <a:solidFill>
                  <a:schemeClr val="tx2"/>
                </a:solidFill>
              </a:rPr>
              <a:t>ilişkin</a:t>
            </a:r>
            <a:r>
              <a:rPr lang="en-US" sz="2000" dirty="0">
                <a:solidFill>
                  <a:schemeClr val="tx2"/>
                </a:solidFill>
              </a:rPr>
              <a:t>) </a:t>
            </a:r>
            <a:r>
              <a:rPr lang="en-US" sz="2000" dirty="0" err="1">
                <a:solidFill>
                  <a:schemeClr val="tx2"/>
                </a:solidFill>
              </a:rPr>
              <a:t>olmak</a:t>
            </a:r>
            <a:r>
              <a:rPr lang="en-US" sz="2000" dirty="0">
                <a:solidFill>
                  <a:schemeClr val="tx2"/>
                </a:solidFill>
              </a:rPr>
              <a:t> </a:t>
            </a:r>
            <a:r>
              <a:rPr lang="en-US" sz="2000" dirty="0" err="1">
                <a:solidFill>
                  <a:schemeClr val="tx2"/>
                </a:solidFill>
              </a:rPr>
              <a:t>üzere</a:t>
            </a:r>
            <a:r>
              <a:rPr lang="en-US" sz="2000" dirty="0">
                <a:solidFill>
                  <a:schemeClr val="tx2"/>
                </a:solidFill>
              </a:rPr>
              <a:t> </a:t>
            </a:r>
            <a:r>
              <a:rPr lang="en-US" sz="2000" dirty="0" err="1">
                <a:solidFill>
                  <a:schemeClr val="tx2"/>
                </a:solidFill>
              </a:rPr>
              <a:t>üç</a:t>
            </a:r>
            <a:r>
              <a:rPr lang="en-US" sz="2000" dirty="0">
                <a:solidFill>
                  <a:schemeClr val="tx2"/>
                </a:solidFill>
              </a:rPr>
              <a:t> </a:t>
            </a:r>
            <a:r>
              <a:rPr lang="en-US" sz="2000" dirty="0" err="1">
                <a:solidFill>
                  <a:schemeClr val="tx2"/>
                </a:solidFill>
              </a:rPr>
              <a:t>başlık</a:t>
            </a:r>
            <a:br>
              <a:rPr lang="en-US" sz="2000" dirty="0">
                <a:solidFill>
                  <a:schemeClr val="tx2"/>
                </a:solidFill>
              </a:rPr>
            </a:br>
            <a:r>
              <a:rPr lang="en-US" sz="2000" dirty="0" err="1">
                <a:solidFill>
                  <a:schemeClr val="tx2"/>
                </a:solidFill>
              </a:rPr>
              <a:t>altında</a:t>
            </a:r>
            <a:r>
              <a:rPr lang="en-US" sz="2000" dirty="0">
                <a:solidFill>
                  <a:schemeClr val="tx2"/>
                </a:solidFill>
              </a:rPr>
              <a:t> toplamaktadır2Ancak </a:t>
            </a:r>
            <a:r>
              <a:rPr lang="en-US" sz="2000" dirty="0" err="1">
                <a:solidFill>
                  <a:schemeClr val="tx2"/>
                </a:solidFill>
              </a:rPr>
              <a:t>bu</a:t>
            </a:r>
            <a:r>
              <a:rPr lang="en-US" sz="2000" dirty="0">
                <a:solidFill>
                  <a:schemeClr val="tx2"/>
                </a:solidFill>
              </a:rPr>
              <a:t> </a:t>
            </a:r>
            <a:r>
              <a:rPr lang="en-US" sz="2000" dirty="0" err="1">
                <a:solidFill>
                  <a:schemeClr val="tx2"/>
                </a:solidFill>
              </a:rPr>
              <a:t>tasnif</a:t>
            </a:r>
            <a:r>
              <a:rPr lang="en-US" sz="2000" dirty="0">
                <a:solidFill>
                  <a:schemeClr val="tx2"/>
                </a:solidFill>
              </a:rPr>
              <a:t> </a:t>
            </a:r>
            <a:r>
              <a:rPr lang="en-US" sz="2000" dirty="0" err="1">
                <a:solidFill>
                  <a:schemeClr val="tx2"/>
                </a:solidFill>
              </a:rPr>
              <a:t>kesin</a:t>
            </a:r>
            <a:r>
              <a:rPr lang="en-US" sz="2000" dirty="0">
                <a:solidFill>
                  <a:schemeClr val="tx2"/>
                </a:solidFill>
              </a:rPr>
              <a:t> </a:t>
            </a:r>
            <a:r>
              <a:rPr lang="en-US" sz="2000" dirty="0" err="1">
                <a:solidFill>
                  <a:schemeClr val="tx2"/>
                </a:solidFill>
              </a:rPr>
              <a:t>değildir</a:t>
            </a:r>
            <a:r>
              <a:rPr lang="en-US" sz="2000" dirty="0">
                <a:solidFill>
                  <a:schemeClr val="tx2"/>
                </a:solidFill>
              </a:rPr>
              <a:t>, </a:t>
            </a:r>
            <a:r>
              <a:rPr lang="en-US" sz="2000" dirty="0" err="1">
                <a:solidFill>
                  <a:schemeClr val="tx2"/>
                </a:solidFill>
              </a:rPr>
              <a:t>çünkü</a:t>
            </a:r>
            <a:r>
              <a:rPr lang="en-US" sz="2000" dirty="0">
                <a:solidFill>
                  <a:schemeClr val="tx2"/>
                </a:solidFill>
              </a:rPr>
              <a:t> </a:t>
            </a:r>
            <a:r>
              <a:rPr lang="en-US" sz="2000" dirty="0" err="1">
                <a:solidFill>
                  <a:schemeClr val="tx2"/>
                </a:solidFill>
              </a:rPr>
              <a:t>bazı</a:t>
            </a:r>
            <a:r>
              <a:rPr lang="en-US" sz="2000" dirty="0">
                <a:solidFill>
                  <a:schemeClr val="tx2"/>
                </a:solidFill>
              </a:rPr>
              <a:t> </a:t>
            </a:r>
            <a:r>
              <a:rPr lang="en-US" sz="2000" dirty="0" err="1">
                <a:solidFill>
                  <a:schemeClr val="tx2"/>
                </a:solidFill>
              </a:rPr>
              <a:t>şiirleri</a:t>
            </a:r>
            <a:br>
              <a:rPr lang="en-US" sz="2000" dirty="0">
                <a:solidFill>
                  <a:schemeClr val="tx2"/>
                </a:solidFill>
              </a:rPr>
            </a:br>
            <a:r>
              <a:rPr lang="en-US" sz="2000" dirty="0" err="1">
                <a:solidFill>
                  <a:schemeClr val="tx2"/>
                </a:solidFill>
              </a:rPr>
              <a:t>birden</a:t>
            </a:r>
            <a:r>
              <a:rPr lang="en-US" sz="2000" dirty="0">
                <a:solidFill>
                  <a:schemeClr val="tx2"/>
                </a:solidFill>
              </a:rPr>
              <a:t> </a:t>
            </a:r>
            <a:r>
              <a:rPr lang="en-US" sz="2000" dirty="0" err="1">
                <a:solidFill>
                  <a:schemeClr val="tx2"/>
                </a:solidFill>
              </a:rPr>
              <a:t>fazla</a:t>
            </a:r>
            <a:r>
              <a:rPr lang="en-US" sz="2000" dirty="0">
                <a:solidFill>
                  <a:schemeClr val="tx2"/>
                </a:solidFill>
              </a:rPr>
              <a:t> </a:t>
            </a:r>
            <a:r>
              <a:rPr lang="en-US" sz="2000" dirty="0" err="1">
                <a:solidFill>
                  <a:schemeClr val="tx2"/>
                </a:solidFill>
              </a:rPr>
              <a:t>alana</a:t>
            </a:r>
            <a:r>
              <a:rPr lang="en-US" sz="2000" dirty="0">
                <a:solidFill>
                  <a:schemeClr val="tx2"/>
                </a:solidFill>
              </a:rPr>
              <a:t> </a:t>
            </a:r>
            <a:r>
              <a:rPr lang="en-US" sz="2000" dirty="0" err="1">
                <a:solidFill>
                  <a:schemeClr val="tx2"/>
                </a:solidFill>
              </a:rPr>
              <a:t>dâhil</a:t>
            </a:r>
            <a:r>
              <a:rPr lang="en-US" sz="2000" dirty="0">
                <a:solidFill>
                  <a:schemeClr val="tx2"/>
                </a:solidFill>
              </a:rPr>
              <a:t> </a:t>
            </a:r>
            <a:r>
              <a:rPr lang="en-US" sz="2000" dirty="0" err="1">
                <a:solidFill>
                  <a:schemeClr val="tx2"/>
                </a:solidFill>
              </a:rPr>
              <a:t>olabilecek</a:t>
            </a:r>
            <a:r>
              <a:rPr lang="en-US" sz="2000" dirty="0">
                <a:solidFill>
                  <a:schemeClr val="tx2"/>
                </a:solidFill>
              </a:rPr>
              <a:t> </a:t>
            </a:r>
            <a:r>
              <a:rPr lang="en-US" sz="2000" dirty="0" err="1">
                <a:solidFill>
                  <a:schemeClr val="tx2"/>
                </a:solidFill>
              </a:rPr>
              <a:t>özelliktedir</a:t>
            </a:r>
            <a:endParaRPr lang="en-US" sz="2000" dirty="0">
              <a:solidFill>
                <a:schemeClr val="tx2"/>
              </a:solidFill>
            </a:endParaRPr>
          </a:p>
        </p:txBody>
      </p:sp>
    </p:spTree>
    <p:extLst>
      <p:ext uri="{BB962C8B-B14F-4D97-AF65-F5344CB8AC3E}">
        <p14:creationId xmlns:p14="http://schemas.microsoft.com/office/powerpoint/2010/main" val="61377284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043891-A7A1-4207-A140-DC957F3412F2}"/>
              </a:ext>
            </a:extLst>
          </p:cNvPr>
          <p:cNvSpPr>
            <a:spLocks noGrp="1"/>
          </p:cNvSpPr>
          <p:nvPr>
            <p:ph type="title"/>
          </p:nvPr>
        </p:nvSpPr>
        <p:spPr>
          <a:xfrm>
            <a:off x="684211" y="685799"/>
            <a:ext cx="8420877" cy="2971801"/>
          </a:xfrm>
        </p:spPr>
        <p:txBody>
          <a:bodyPr vert="horz" lIns="91440" tIns="45720" rIns="91440" bIns="45720" rtlCol="0" anchor="b">
            <a:normAutofit/>
          </a:bodyPr>
          <a:lstStyle/>
          <a:p>
            <a:pPr>
              <a:lnSpc>
                <a:spcPct val="90000"/>
              </a:lnSpc>
            </a:pPr>
            <a:r>
              <a:rPr lang="en-US" sz="3000" dirty="0" err="1"/>
              <a:t>Kavafis</a:t>
            </a:r>
            <a:r>
              <a:rPr lang="en-US" sz="3000" dirty="0"/>
              <a:t> </a:t>
            </a:r>
            <a:r>
              <a:rPr lang="en-US" sz="3000" dirty="0" err="1"/>
              <a:t>en</a:t>
            </a:r>
            <a:r>
              <a:rPr lang="en-US" sz="3000" dirty="0"/>
              <a:t> </a:t>
            </a:r>
            <a:r>
              <a:rPr lang="en-US" sz="3000" dirty="0" err="1"/>
              <a:t>önemli</a:t>
            </a:r>
            <a:r>
              <a:rPr lang="en-US" sz="3000" dirty="0"/>
              <a:t> </a:t>
            </a:r>
            <a:r>
              <a:rPr lang="en-US" sz="3000" dirty="0" err="1"/>
              <a:t>şiirlerini</a:t>
            </a:r>
            <a:r>
              <a:rPr lang="en-US" sz="3000" dirty="0"/>
              <a:t> 40 </a:t>
            </a:r>
            <a:r>
              <a:rPr lang="en-US" sz="3000" dirty="0" err="1"/>
              <a:t>yaşından</a:t>
            </a:r>
            <a:r>
              <a:rPr lang="en-US" sz="3000" dirty="0"/>
              <a:t> </a:t>
            </a:r>
            <a:r>
              <a:rPr lang="en-US" sz="3000" dirty="0" err="1"/>
              <a:t>sonra</a:t>
            </a:r>
            <a:r>
              <a:rPr lang="en-US" sz="3000" dirty="0"/>
              <a:t> </a:t>
            </a:r>
            <a:r>
              <a:rPr lang="en-US" sz="3000" dirty="0" err="1"/>
              <a:t>yayımlamıştır</a:t>
            </a:r>
            <a:r>
              <a:rPr lang="en-US" sz="3000" dirty="0"/>
              <a:t> </a:t>
            </a:r>
            <a:r>
              <a:rPr lang="en-US" sz="3000" dirty="0" err="1"/>
              <a:t>ve</a:t>
            </a:r>
            <a:r>
              <a:rPr lang="en-US" sz="3000" dirty="0"/>
              <a:t> </a:t>
            </a:r>
            <a:r>
              <a:rPr lang="en-US" sz="3000" dirty="0" err="1"/>
              <a:t>bu</a:t>
            </a:r>
            <a:br>
              <a:rPr lang="en-US" sz="3000" dirty="0"/>
            </a:br>
            <a:r>
              <a:rPr lang="en-US" sz="3000" dirty="0" err="1"/>
              <a:t>yüzden</a:t>
            </a:r>
            <a:r>
              <a:rPr lang="en-US" sz="3000" dirty="0"/>
              <a:t> de </a:t>
            </a:r>
            <a:r>
              <a:rPr lang="en-US" sz="3000" dirty="0" err="1"/>
              <a:t>kendisini</a:t>
            </a:r>
            <a:r>
              <a:rPr lang="en-US" sz="3000" dirty="0"/>
              <a:t> </a:t>
            </a:r>
            <a:r>
              <a:rPr lang="en-US" sz="3000" dirty="0" err="1"/>
              <a:t>yaşlılığın</a:t>
            </a:r>
            <a:r>
              <a:rPr lang="en-US" sz="3000" dirty="0"/>
              <a:t> </a:t>
            </a:r>
            <a:r>
              <a:rPr lang="en-US" sz="3000" dirty="0" err="1"/>
              <a:t>şairi</a:t>
            </a:r>
            <a:r>
              <a:rPr lang="en-US" sz="3000" dirty="0"/>
              <a:t> </a:t>
            </a:r>
            <a:r>
              <a:rPr lang="en-US" sz="3000" dirty="0" err="1"/>
              <a:t>olarak</a:t>
            </a:r>
            <a:r>
              <a:rPr lang="en-US" sz="3000" dirty="0"/>
              <a:t> </a:t>
            </a:r>
            <a:r>
              <a:rPr lang="en-US" sz="3000" dirty="0" err="1"/>
              <a:t>nitelendirmiştir</a:t>
            </a:r>
            <a:r>
              <a:rPr lang="en-US" sz="3000" dirty="0"/>
              <a:t>. 1900 </a:t>
            </a:r>
            <a:r>
              <a:rPr lang="en-US" sz="3000" dirty="0" err="1"/>
              <a:t>başlarında</a:t>
            </a:r>
            <a:br>
              <a:rPr lang="en-US" sz="3000" dirty="0"/>
            </a:br>
            <a:r>
              <a:rPr lang="en-US" sz="3000" dirty="0" err="1"/>
              <a:t>artık</a:t>
            </a:r>
            <a:r>
              <a:rPr lang="en-US" sz="3000" dirty="0"/>
              <a:t> </a:t>
            </a:r>
            <a:r>
              <a:rPr lang="en-US" sz="3000" dirty="0" err="1"/>
              <a:t>olgunluğa</a:t>
            </a:r>
            <a:r>
              <a:rPr lang="en-US" sz="3000" dirty="0"/>
              <a:t> </a:t>
            </a:r>
            <a:r>
              <a:rPr lang="en-US" sz="3000" dirty="0" err="1"/>
              <a:t>erişmiş</a:t>
            </a:r>
            <a:r>
              <a:rPr lang="en-US" sz="3000" dirty="0"/>
              <a:t>, </a:t>
            </a:r>
            <a:r>
              <a:rPr lang="en-US" sz="3000" dirty="0" err="1"/>
              <a:t>poetikasını</a:t>
            </a:r>
            <a:r>
              <a:rPr lang="en-US" sz="3000" dirty="0"/>
              <a:t> </a:t>
            </a:r>
            <a:r>
              <a:rPr lang="en-US" sz="3000" dirty="0" err="1"/>
              <a:t>oluşturmuş</a:t>
            </a:r>
            <a:r>
              <a:rPr lang="en-US" sz="3000" dirty="0"/>
              <a:t>, </a:t>
            </a:r>
            <a:r>
              <a:rPr lang="en-US" sz="3000" dirty="0" err="1"/>
              <a:t>sıra</a:t>
            </a:r>
            <a:r>
              <a:rPr lang="en-US" sz="3000" dirty="0"/>
              <a:t> </a:t>
            </a:r>
            <a:r>
              <a:rPr lang="en-US" sz="3000" dirty="0" err="1"/>
              <a:t>dışı</a:t>
            </a:r>
            <a:r>
              <a:rPr lang="en-US" sz="3000" dirty="0"/>
              <a:t> </a:t>
            </a:r>
            <a:r>
              <a:rPr lang="en-US" sz="3000" dirty="0" err="1"/>
              <a:t>ifade</a:t>
            </a:r>
            <a:r>
              <a:rPr lang="en-US" sz="3000" dirty="0"/>
              <a:t> </a:t>
            </a:r>
            <a:r>
              <a:rPr lang="en-US" sz="3000" dirty="0" err="1"/>
              <a:t>biçimi</a:t>
            </a:r>
            <a:r>
              <a:rPr lang="en-US" sz="3000" dirty="0"/>
              <a:t> </a:t>
            </a:r>
            <a:r>
              <a:rPr lang="en-US" sz="3000" dirty="0" err="1"/>
              <a:t>ve</a:t>
            </a:r>
            <a:r>
              <a:rPr lang="en-US" sz="3000" dirty="0"/>
              <a:t> </a:t>
            </a:r>
          </a:p>
        </p:txBody>
      </p:sp>
    </p:spTree>
    <p:extLst>
      <p:ext uri="{BB962C8B-B14F-4D97-AF65-F5344CB8AC3E}">
        <p14:creationId xmlns:p14="http://schemas.microsoft.com/office/powerpoint/2010/main" val="194288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C9EA9B-F055-48FC-9557-9F2ED18D156A}"/>
              </a:ext>
            </a:extLst>
          </p:cNvPr>
          <p:cNvSpPr>
            <a:spLocks noGrp="1"/>
          </p:cNvSpPr>
          <p:nvPr>
            <p:ph idx="1"/>
          </p:nvPr>
        </p:nvSpPr>
        <p:spPr>
          <a:xfrm>
            <a:off x="260060" y="511728"/>
            <a:ext cx="11442582" cy="5897461"/>
          </a:xfrm>
        </p:spPr>
        <p:txBody>
          <a:bodyPr>
            <a:normAutofit/>
          </a:bodyPr>
          <a:lstStyle/>
          <a:p>
            <a:r>
              <a:rPr lang="tr-TR" dirty="0"/>
              <a:t>üslubu şekillenmiştir. Büyük bir tematik zenginliğe sahip, benzer özellikler taşıyan şiirlerini “atölyesinde” çok titiz bir denetimden geçirdikten sonra okuyucuyla buluşturur.</a:t>
            </a:r>
          </a:p>
          <a:p>
            <a:pPr marL="0" indent="0">
              <a:buNone/>
            </a:pPr>
            <a:r>
              <a:rPr lang="tr-TR" dirty="0"/>
              <a:t>Hayatta olduğu süre içinde o ana kadar yazdığı şiirleri hiçbir zaman topluca yayımlama yoluna gitmemiştir.</a:t>
            </a:r>
          </a:p>
          <a:p>
            <a:pPr marL="0" indent="0">
              <a:buNone/>
            </a:pPr>
            <a:r>
              <a:rPr lang="tr-TR" dirty="0"/>
              <a:t>Belli bir</a:t>
            </a:r>
            <a:r>
              <a:rPr lang="el-GR" dirty="0"/>
              <a:t> </a:t>
            </a:r>
            <a:r>
              <a:rPr lang="tr-TR" dirty="0"/>
              <a:t>olgunluk düzeyine ulaştığına kanaat getirdiği şiirlerini tek yaprak halinde bastırarak özellikle İskenderiye’de arkadaşlarına, tanıdıklarına ve şiirine ilgi gösteren kişilere göndermekte ya da gazete ve dergilerde yayımlamaktaydı.</a:t>
            </a:r>
          </a:p>
          <a:p>
            <a:endParaRPr lang="tr-TR" dirty="0"/>
          </a:p>
          <a:p>
            <a:pPr marL="0" indent="0">
              <a:buNone/>
            </a:pPr>
            <a:r>
              <a:rPr lang="tr-TR" dirty="0" err="1"/>
              <a:t>Kavafis’in</a:t>
            </a:r>
            <a:r>
              <a:rPr lang="tr-TR" dirty="0"/>
              <a:t> şiirlerini okuyucuyla buluşturma pratiği üç farklı aşama izlemiştir. İlk şiirlerini (1891-1904 arası) tek yaprak halinde bastırır, 1904 yılında 14 şiirini bir “fasikülde” toplar, 1910 yılında da ikinci bir “fasikülde” 21 şiirini bir araya getirir.</a:t>
            </a:r>
          </a:p>
          <a:p>
            <a:pPr marL="0" indent="0">
              <a:buNone/>
            </a:pPr>
            <a:r>
              <a:rPr lang="tr-TR" dirty="0"/>
              <a:t> 1912 yılında kronolojik, 1917 yılında ise tematik olmak üzere iki ayrı derleme oluşturur ve tüm şiirleri ancak ölümünden sonra topluca yayımlanır.</a:t>
            </a:r>
          </a:p>
        </p:txBody>
      </p:sp>
    </p:spTree>
    <p:extLst>
      <p:ext uri="{BB962C8B-B14F-4D97-AF65-F5344CB8AC3E}">
        <p14:creationId xmlns:p14="http://schemas.microsoft.com/office/powerpoint/2010/main" val="147736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F64B32C-99E6-4F80-BB78-D9F565C0D8E2}"/>
              </a:ext>
            </a:extLst>
          </p:cNvPr>
          <p:cNvSpPr>
            <a:spLocks noGrp="1"/>
          </p:cNvSpPr>
          <p:nvPr>
            <p:ph idx="1"/>
          </p:nvPr>
        </p:nvSpPr>
        <p:spPr>
          <a:xfrm>
            <a:off x="684211" y="685800"/>
            <a:ext cx="10129197" cy="5614332"/>
          </a:xfrm>
        </p:spPr>
        <p:txBody>
          <a:bodyPr/>
          <a:lstStyle/>
          <a:p>
            <a:r>
              <a:rPr lang="tr-TR" dirty="0" err="1"/>
              <a:t>Kavafis’in</a:t>
            </a:r>
            <a:r>
              <a:rPr lang="tr-TR" dirty="0"/>
              <a:t> kendisinin kabul ettiği 154 şiiri bulunmaktadır</a:t>
            </a:r>
          </a:p>
        </p:txBody>
      </p:sp>
    </p:spTree>
    <p:extLst>
      <p:ext uri="{BB962C8B-B14F-4D97-AF65-F5344CB8AC3E}">
        <p14:creationId xmlns:p14="http://schemas.microsoft.com/office/powerpoint/2010/main" val="297079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33342B-1E86-4FA1-B29A-2BA0CE927832}"/>
              </a:ext>
            </a:extLst>
          </p:cNvPr>
          <p:cNvSpPr>
            <a:spLocks noGrp="1"/>
          </p:cNvSpPr>
          <p:nvPr>
            <p:ph idx="1"/>
          </p:nvPr>
        </p:nvSpPr>
        <p:spPr/>
        <p:txBody>
          <a:bodyPr/>
          <a:lstStyle/>
          <a:p>
            <a:r>
              <a:rPr lang="tr-TR" dirty="0"/>
              <a:t>ŞİİRLERİ</a:t>
            </a:r>
          </a:p>
          <a:p>
            <a:r>
              <a:rPr lang="tr-TR" dirty="0"/>
              <a:t>Yazdıklarımdan söylediklerimden</a:t>
            </a:r>
          </a:p>
          <a:p>
            <a:r>
              <a:rPr lang="tr-TR" dirty="0"/>
              <a:t>Anlamaya çalışmasınlar kim olduğumu</a:t>
            </a:r>
          </a:p>
          <a:p>
            <a:r>
              <a:rPr lang="tr-TR" dirty="0"/>
              <a:t>Beni en göze çarpmayan, en üstü kapalı</a:t>
            </a:r>
          </a:p>
          <a:p>
            <a:r>
              <a:rPr lang="tr-TR" dirty="0"/>
              <a:t>Yazılarımdan anlayabilirler ancak</a:t>
            </a:r>
          </a:p>
          <a:p>
            <a:r>
              <a:rPr lang="tr-TR" dirty="0"/>
              <a:t>                                                    Saklı Şeyler </a:t>
            </a:r>
          </a:p>
          <a:p>
            <a:endParaRPr lang="tr-TR" dirty="0"/>
          </a:p>
          <a:p>
            <a:endParaRPr lang="tr-TR" dirty="0"/>
          </a:p>
        </p:txBody>
      </p:sp>
    </p:spTree>
    <p:extLst>
      <p:ext uri="{BB962C8B-B14F-4D97-AF65-F5344CB8AC3E}">
        <p14:creationId xmlns:p14="http://schemas.microsoft.com/office/powerpoint/2010/main" val="52748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1B60A0-0D2E-4EA8-87D9-129B768793E6}"/>
              </a:ext>
            </a:extLst>
          </p:cNvPr>
          <p:cNvSpPr>
            <a:spLocks noGrp="1"/>
          </p:cNvSpPr>
          <p:nvPr>
            <p:ph idx="1"/>
          </p:nvPr>
        </p:nvSpPr>
        <p:spPr>
          <a:xfrm>
            <a:off x="684212" y="685800"/>
            <a:ext cx="8534400" cy="5379440"/>
          </a:xfrm>
        </p:spPr>
        <p:txBody>
          <a:bodyPr>
            <a:normAutofit fontScale="92500" lnSpcReduction="10000"/>
          </a:bodyPr>
          <a:lstStyle/>
          <a:p>
            <a:r>
              <a:rPr lang="tr-TR" dirty="0"/>
              <a:t>Şairin , tarihi ve felsefi şiirleri hep literatürden alınmış bir kaynağa dayanır. </a:t>
            </a:r>
            <a:r>
              <a:rPr lang="tr-TR" dirty="0" err="1"/>
              <a:t>Timos</a:t>
            </a:r>
            <a:r>
              <a:rPr lang="tr-TR" dirty="0"/>
              <a:t> </a:t>
            </a:r>
            <a:r>
              <a:rPr lang="tr-TR" dirty="0" err="1"/>
              <a:t>Malanos</a:t>
            </a:r>
            <a:r>
              <a:rPr lang="tr-TR" dirty="0"/>
              <a:t> şunları söyler: </a:t>
            </a:r>
            <a:r>
              <a:rPr lang="tr-TR" dirty="0" err="1"/>
              <a:t>Kavafis</a:t>
            </a:r>
            <a:r>
              <a:rPr lang="tr-TR" dirty="0"/>
              <a:t> genellikle dış etkenlerden ilham alır. "Her ne kadar nesnel yada şahsi bir olaya değiniyor gibi gözükse de kategorize etmeden önce dikkatle incelemek gerekir."</a:t>
            </a:r>
          </a:p>
          <a:p>
            <a:r>
              <a:rPr lang="tr-TR" dirty="0"/>
              <a:t>Kaynakları tarih kitapları Antik Dönem filozoflarının deyişleri ve çağdaş edebi eserlerin tarihsel konulara yaptığı atıflardır. Şahsi bir deneyimini ifade etmek istediğinde tarihi görünümlü sahte bir kişilik yaratarak onu konuşturur.</a:t>
            </a:r>
          </a:p>
          <a:p>
            <a:r>
              <a:rPr lang="tr-TR" dirty="0"/>
              <a:t>Şairi fark eden önemli Yunan Edebiyatçılardan bir tanesi </a:t>
            </a:r>
            <a:r>
              <a:rPr lang="tr-TR" dirty="0" err="1"/>
              <a:t>Ksenopoulos’tur</a:t>
            </a:r>
            <a:r>
              <a:rPr lang="tr-TR" dirty="0"/>
              <a:t>.</a:t>
            </a:r>
            <a:r>
              <a:rPr lang="el-GR" dirty="0"/>
              <a:t> </a:t>
            </a:r>
          </a:p>
          <a:p>
            <a:r>
              <a:rPr lang="tr-TR" dirty="0" err="1"/>
              <a:t>Kavafis</a:t>
            </a:r>
            <a:r>
              <a:rPr lang="tr-TR" dirty="0"/>
              <a:t> hakkında şu tasviri yapar.</a:t>
            </a:r>
          </a:p>
          <a:p>
            <a:r>
              <a:rPr lang="tr-TR" dirty="0"/>
              <a:t>"Mısır’ın yerli halkı kadar koyu esmer, bakımlı bıyığı, miyop gözlüğü, hafiften İngiliz asillerini andıran İskenderiyeli şıklığındaki elbiseleri ve sevimli yüz hatlarıyla ilk başta pek dikkat çekmez. Yabancı dil bilen son derece nazik vecana yakın tüccar görünümü altında bir filozof ve şair büyük bir özenle gizlenir."</a:t>
            </a:r>
            <a:endParaRPr lang="el-GR" dirty="0"/>
          </a:p>
          <a:p>
            <a:endParaRPr lang="tr-TR" dirty="0"/>
          </a:p>
        </p:txBody>
      </p:sp>
    </p:spTree>
    <p:extLst>
      <p:ext uri="{BB962C8B-B14F-4D97-AF65-F5344CB8AC3E}">
        <p14:creationId xmlns:p14="http://schemas.microsoft.com/office/powerpoint/2010/main" val="384583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2521A7-6248-4156-A76B-A9FF2CC69723}"/>
              </a:ext>
            </a:extLst>
          </p:cNvPr>
          <p:cNvSpPr>
            <a:spLocks noGrp="1"/>
          </p:cNvSpPr>
          <p:nvPr>
            <p:ph idx="1"/>
          </p:nvPr>
        </p:nvSpPr>
        <p:spPr/>
        <p:txBody>
          <a:bodyPr/>
          <a:lstStyle/>
          <a:p>
            <a:r>
              <a:rPr lang="tr-TR" dirty="0" err="1"/>
              <a:t>Kavafis’in</a:t>
            </a:r>
            <a:r>
              <a:rPr lang="tr-TR" dirty="0"/>
              <a:t> eserleri çok katmanlıdır. İlk başta neden kullanıldığı anlaşılmayan bir tarih, bir özel isim yada bir ima şiire bambaşka bir anlam katabilir. Uyak kullanmıyor gibi gözükse de ses yinelemeleriyle estetikten ödün vermez. Dizeleri anlam ve ahenk bakımından uyumludur. Şiirlerinde farklı çağlara ait lehçeler kalıplar, kelimeler eserlerine derinlik kazandırır.</a:t>
            </a:r>
          </a:p>
        </p:txBody>
      </p:sp>
    </p:spTree>
    <p:extLst>
      <p:ext uri="{BB962C8B-B14F-4D97-AF65-F5344CB8AC3E}">
        <p14:creationId xmlns:p14="http://schemas.microsoft.com/office/powerpoint/2010/main" val="80593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88A287-CA3E-4B04-848E-91E183564D36}"/>
              </a:ext>
            </a:extLst>
          </p:cNvPr>
          <p:cNvSpPr>
            <a:spLocks noGrp="1"/>
          </p:cNvSpPr>
          <p:nvPr>
            <p:ph idx="1"/>
          </p:nvPr>
        </p:nvSpPr>
        <p:spPr/>
        <p:txBody>
          <a:bodyPr/>
          <a:lstStyle/>
          <a:p>
            <a:r>
              <a:rPr lang="tr-TR" dirty="0" err="1"/>
              <a:t>Leonard</a:t>
            </a:r>
            <a:r>
              <a:rPr lang="tr-TR" dirty="0"/>
              <a:t> </a:t>
            </a:r>
            <a:r>
              <a:rPr lang="tr-TR" dirty="0" err="1"/>
              <a:t>Cohen</a:t>
            </a:r>
            <a:r>
              <a:rPr lang="tr-TR" dirty="0"/>
              <a:t>, </a:t>
            </a:r>
            <a:r>
              <a:rPr lang="tr-TR" dirty="0" err="1"/>
              <a:t>Kvafis’ten</a:t>
            </a:r>
            <a:r>
              <a:rPr lang="tr-TR" dirty="0"/>
              <a:t> etkilenmiş ve şarkısını ona ithaf </a:t>
            </a:r>
            <a:r>
              <a:rPr lang="tr-TR" dirty="0" err="1"/>
              <a:t>etmiştir.Yaklaşık</a:t>
            </a:r>
            <a:r>
              <a:rPr lang="tr-TR" dirty="0"/>
              <a:t> 50 Yunan ve 30 yabancı besteci 20 dilde 350 ayrı şiirini bestelemiştir.</a:t>
            </a:r>
          </a:p>
          <a:p>
            <a:r>
              <a:rPr lang="tr-TR" dirty="0" err="1"/>
              <a:t>Kavafis’in</a:t>
            </a:r>
            <a:r>
              <a:rPr lang="tr-TR" dirty="0"/>
              <a:t> bir başka özelliği ise </a:t>
            </a:r>
            <a:r>
              <a:rPr lang="tr-TR" dirty="0" err="1"/>
              <a:t>Kavafis’in</a:t>
            </a:r>
            <a:r>
              <a:rPr lang="tr-TR" dirty="0"/>
              <a:t> yenilmiş, başarısız sayılmış kahramanlarının tümünü var gücüyle korumaya çalışmasıdır. Şiirlerindeki kahramanlar bunu başaramadıklarında ise  onurlarının zedelenmesini büyük bir mutsuzluk olarak algılarlar.</a:t>
            </a:r>
          </a:p>
        </p:txBody>
      </p:sp>
    </p:spTree>
    <p:extLst>
      <p:ext uri="{BB962C8B-B14F-4D97-AF65-F5344CB8AC3E}">
        <p14:creationId xmlns:p14="http://schemas.microsoft.com/office/powerpoint/2010/main" val="125908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929493-BDFB-4236-8FFE-9A3A01B3BA35}"/>
              </a:ext>
            </a:extLst>
          </p:cNvPr>
          <p:cNvSpPr>
            <a:spLocks noGrp="1"/>
          </p:cNvSpPr>
          <p:nvPr>
            <p:ph idx="1"/>
          </p:nvPr>
        </p:nvSpPr>
        <p:spPr/>
        <p:txBody>
          <a:bodyPr/>
          <a:lstStyle/>
          <a:p>
            <a:r>
              <a:rPr lang="tr-TR" dirty="0"/>
              <a:t>Mutlu olup olmadığıma kafa yormam.</a:t>
            </a:r>
          </a:p>
          <a:p>
            <a:r>
              <a:rPr lang="tr-TR" dirty="0"/>
              <a:t>Tek bir şeyi keyifle düşünürüm her zaman.</a:t>
            </a:r>
          </a:p>
          <a:p>
            <a:r>
              <a:rPr lang="tr-TR" dirty="0"/>
              <a:t>Bir sürü sayıdan oluşan büyük toplamada</a:t>
            </a:r>
          </a:p>
          <a:p>
            <a:r>
              <a:rPr lang="tr-TR" dirty="0"/>
              <a:t>( O nefret ettiğim toplamalarında)</a:t>
            </a:r>
          </a:p>
          <a:p>
            <a:r>
              <a:rPr lang="tr-TR" dirty="0"/>
              <a:t>Sıralanan bunca birimden biri değilim.</a:t>
            </a:r>
          </a:p>
          <a:p>
            <a:r>
              <a:rPr lang="tr-TR" dirty="0"/>
              <a:t>Toplamın içine dahil edilmedim</a:t>
            </a:r>
          </a:p>
          <a:p>
            <a:r>
              <a:rPr lang="tr-TR" dirty="0"/>
              <a:t>Ve bu mutluluk bana yeter</a:t>
            </a:r>
          </a:p>
        </p:txBody>
      </p:sp>
    </p:spTree>
    <p:extLst>
      <p:ext uri="{BB962C8B-B14F-4D97-AF65-F5344CB8AC3E}">
        <p14:creationId xmlns:p14="http://schemas.microsoft.com/office/powerpoint/2010/main" val="280812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CD479A-F3DE-415E-9EC1-C7F5E9AE370E}"/>
              </a:ext>
            </a:extLst>
          </p:cNvPr>
          <p:cNvSpPr>
            <a:spLocks noGrp="1"/>
          </p:cNvSpPr>
          <p:nvPr>
            <p:ph idx="1"/>
          </p:nvPr>
        </p:nvSpPr>
        <p:spPr>
          <a:xfrm>
            <a:off x="684211" y="685800"/>
            <a:ext cx="10095641" cy="5656277"/>
          </a:xfrm>
        </p:spPr>
        <p:txBody>
          <a:bodyPr>
            <a:normAutofit fontScale="85000" lnSpcReduction="10000"/>
          </a:bodyPr>
          <a:lstStyle/>
          <a:p>
            <a:r>
              <a:rPr lang="tr-TR" dirty="0"/>
              <a:t>Şehir</a:t>
            </a:r>
          </a:p>
          <a:p>
            <a:endParaRPr lang="tr-TR" dirty="0"/>
          </a:p>
          <a:p>
            <a:r>
              <a:rPr lang="tr-TR" sz="3600" dirty="0"/>
              <a:t>'Bir başka ülkeye, bir başka denize giderim', dedin</a:t>
            </a:r>
          </a:p>
          <a:p>
            <a:r>
              <a:rPr lang="tr-TR" sz="3600" dirty="0"/>
              <a:t>'bundan daha iyi bir başka şehir bulunur elbet.</a:t>
            </a:r>
          </a:p>
          <a:p>
            <a:r>
              <a:rPr lang="tr-TR" sz="3600" dirty="0"/>
              <a:t>Her çabam kaderin olumsuz bir yargısıyla karşı karşıya;</a:t>
            </a:r>
          </a:p>
          <a:p>
            <a:r>
              <a:rPr lang="tr-TR" sz="3600" dirty="0"/>
              <a:t>-bir ceset gibi- gömülü kalbim.</a:t>
            </a:r>
          </a:p>
          <a:p>
            <a:r>
              <a:rPr lang="tr-TR" sz="3600" dirty="0"/>
              <a:t>Aklım daha ne kadar kalacak bu çorak ülkede?</a:t>
            </a:r>
          </a:p>
          <a:p>
            <a:r>
              <a:rPr lang="tr-TR" sz="3600" dirty="0"/>
              <a:t>Yüzümü nereye çevirsem, nereye baksam,</a:t>
            </a:r>
          </a:p>
          <a:p>
            <a:r>
              <a:rPr lang="tr-TR" sz="3600" dirty="0"/>
              <a:t>kara yıkıntılarını görüyorum ömrümün,</a:t>
            </a:r>
          </a:p>
          <a:p>
            <a:r>
              <a:rPr lang="tr-TR" sz="3600" dirty="0"/>
              <a:t>boşuna bunca yıl tükettiğim bu ülkede.'</a:t>
            </a:r>
          </a:p>
          <a:p>
            <a:endParaRPr lang="tr-TR" dirty="0"/>
          </a:p>
        </p:txBody>
      </p:sp>
    </p:spTree>
    <p:extLst>
      <p:ext uri="{BB962C8B-B14F-4D97-AF65-F5344CB8AC3E}">
        <p14:creationId xmlns:p14="http://schemas.microsoft.com/office/powerpoint/2010/main" val="156880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220D26-15D8-551E-73F6-6733F40FB3BF}"/>
              </a:ext>
            </a:extLst>
          </p:cNvPr>
          <p:cNvSpPr>
            <a:spLocks noGrp="1"/>
          </p:cNvSpPr>
          <p:nvPr>
            <p:ph idx="1"/>
          </p:nvPr>
        </p:nvSpPr>
        <p:spPr>
          <a:xfrm>
            <a:off x="1103312" y="736980"/>
            <a:ext cx="8946541" cy="5511420"/>
          </a:xfrm>
        </p:spPr>
        <p:txBody>
          <a:bodyPr>
            <a:normAutofit/>
          </a:bodyPr>
          <a:lstStyle/>
          <a:p>
            <a:r>
              <a:rPr lang="el-GR" sz="2400" dirty="0"/>
              <a:t>Τα παράθυρα</a:t>
            </a:r>
          </a:p>
          <a:p>
            <a:r>
              <a:rPr lang="el-GR" sz="2400" dirty="0"/>
              <a:t>Σ’ αυτές τες σκοτεινές κάμαρες, που περνώ</a:t>
            </a:r>
          </a:p>
          <a:p>
            <a:r>
              <a:rPr lang="el-GR" sz="2400" dirty="0"/>
              <a:t>μέρες βαριές, επάνω κάτω τριγυρνώ</a:t>
            </a:r>
          </a:p>
          <a:p>
            <a:r>
              <a:rPr lang="el-GR" sz="2400" dirty="0"/>
              <a:t>για νά βρω τα παράθυρα. — Όταν ανοίξει</a:t>
            </a:r>
          </a:p>
          <a:p>
            <a:r>
              <a:rPr lang="el-GR" sz="2400" dirty="0"/>
              <a:t>ένα παράθυρο θα ’ναι παρηγορία.—</a:t>
            </a:r>
          </a:p>
          <a:p>
            <a:r>
              <a:rPr lang="el-GR" sz="2400" dirty="0"/>
              <a:t>Μα τα παράθυρα δεν βρίσκονται, ή δεν μπορώ</a:t>
            </a:r>
          </a:p>
          <a:p>
            <a:r>
              <a:rPr lang="el-GR" sz="2400" dirty="0"/>
              <a:t>να τά βρω. Και καλύτερα ίσως να μην τα βρω.</a:t>
            </a:r>
          </a:p>
          <a:p>
            <a:r>
              <a:rPr lang="el-GR" sz="2400" dirty="0"/>
              <a:t>Ίσως το φως θα ’ναι μια νέα τυραννία.</a:t>
            </a:r>
          </a:p>
          <a:p>
            <a:r>
              <a:rPr lang="el-GR" sz="2400" dirty="0"/>
              <a:t>Ποιός ξέρει τί καινούρια πράγματα θα δείξει.</a:t>
            </a:r>
          </a:p>
          <a:p>
            <a:r>
              <a:rPr lang="el-GR" sz="2400" dirty="0"/>
              <a:t>[1897, 1903*]</a:t>
            </a:r>
            <a:endParaRPr lang="tr-TR" sz="2400" dirty="0"/>
          </a:p>
        </p:txBody>
      </p:sp>
    </p:spTree>
    <p:extLst>
      <p:ext uri="{BB962C8B-B14F-4D97-AF65-F5344CB8AC3E}">
        <p14:creationId xmlns:p14="http://schemas.microsoft.com/office/powerpoint/2010/main" val="377785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BD363-F54D-5AD2-B458-1EAE16307168}"/>
              </a:ext>
            </a:extLst>
          </p:cNvPr>
          <p:cNvSpPr>
            <a:spLocks noGrp="1"/>
          </p:cNvSpPr>
          <p:nvPr>
            <p:ph idx="1"/>
          </p:nvPr>
        </p:nvSpPr>
        <p:spPr>
          <a:xfrm>
            <a:off x="1103312" y="655094"/>
            <a:ext cx="8946541" cy="5593306"/>
          </a:xfrm>
        </p:spPr>
        <p:txBody>
          <a:bodyPr>
            <a:normAutofit/>
          </a:bodyPr>
          <a:lstStyle/>
          <a:p>
            <a:endParaRPr lang="tr-TR" sz="2200" dirty="0"/>
          </a:p>
          <a:p>
            <a:r>
              <a:rPr lang="tr-TR" sz="2200" dirty="0"/>
              <a:t>Yeni bir ülke bulamazsın, başka bir deniz bulamazsın.</a:t>
            </a:r>
          </a:p>
          <a:p>
            <a:r>
              <a:rPr lang="tr-TR" sz="2200" dirty="0"/>
              <a:t>Bu şehir arkandan gelecektir.</a:t>
            </a:r>
          </a:p>
          <a:p>
            <a:r>
              <a:rPr lang="tr-TR" sz="2200" dirty="0"/>
              <a:t>Sen gene aynı sokaklarda dolaşacaksın,</a:t>
            </a:r>
          </a:p>
          <a:p>
            <a:r>
              <a:rPr lang="tr-TR" sz="2200" dirty="0"/>
              <a:t>aynı mahallede kocayacaksın;</a:t>
            </a:r>
          </a:p>
          <a:p>
            <a:r>
              <a:rPr lang="tr-TR" sz="2200" dirty="0"/>
              <a:t>aynı evlerde kır düşecek saçlarına.</a:t>
            </a:r>
          </a:p>
          <a:p>
            <a:r>
              <a:rPr lang="tr-TR" sz="2200" dirty="0"/>
              <a:t>Dönüp dolaşıp bu şehre geleceksin sonunda.</a:t>
            </a:r>
          </a:p>
          <a:p>
            <a:r>
              <a:rPr lang="tr-TR" sz="2200" dirty="0"/>
              <a:t>Başka bir şey umma-</a:t>
            </a:r>
          </a:p>
          <a:p>
            <a:r>
              <a:rPr lang="tr-TR" sz="2200" dirty="0"/>
              <a:t>Ömrünü nasıl tükettiysen burada, bu köşecikte,</a:t>
            </a:r>
          </a:p>
          <a:p>
            <a:r>
              <a:rPr lang="tr-TR" sz="2200" dirty="0"/>
              <a:t>öyle tükettin demektir bütün yeryüzünü de.</a:t>
            </a:r>
          </a:p>
          <a:p>
            <a:r>
              <a:rPr lang="tr-TR" sz="2200" dirty="0"/>
              <a:t>( Çeviren: Cevat Çapan )</a:t>
            </a:r>
          </a:p>
          <a:p>
            <a:endParaRPr lang="tr-TR" dirty="0"/>
          </a:p>
        </p:txBody>
      </p:sp>
    </p:spTree>
    <p:extLst>
      <p:ext uri="{BB962C8B-B14F-4D97-AF65-F5344CB8AC3E}">
        <p14:creationId xmlns:p14="http://schemas.microsoft.com/office/powerpoint/2010/main" val="131346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A82EF0-9FAB-4B1E-B069-AE2768058948}"/>
              </a:ext>
            </a:extLst>
          </p:cNvPr>
          <p:cNvSpPr>
            <a:spLocks noGrp="1"/>
          </p:cNvSpPr>
          <p:nvPr>
            <p:ph idx="1"/>
          </p:nvPr>
        </p:nvSpPr>
        <p:spPr>
          <a:xfrm>
            <a:off x="684212" y="685800"/>
            <a:ext cx="8534400" cy="5379440"/>
          </a:xfrm>
        </p:spPr>
        <p:txBody>
          <a:bodyPr>
            <a:noAutofit/>
          </a:bodyPr>
          <a:lstStyle/>
          <a:p>
            <a:r>
              <a:rPr lang="tr-TR" sz="1800" dirty="0"/>
              <a:t>Şiirin konusunu insanın geçmişinden ve hatalarından uzaklaşmada ki zayıflığı oluşturur.</a:t>
            </a:r>
          </a:p>
          <a:p>
            <a:r>
              <a:rPr lang="tr-TR" sz="1800" dirty="0"/>
              <a:t>İkinci tekil kullanarak okura tüm olanların  sorumlusunun kendi olduğu hatırlatılır.</a:t>
            </a:r>
          </a:p>
          <a:p>
            <a:r>
              <a:rPr lang="tr-TR" sz="1800" dirty="0"/>
              <a:t>Bir ceset gibi gömülü kalbim ifadesi artık akışı engellenemeyen olumsuz duyguların tasvirini pekiştirmek için kullanılır.</a:t>
            </a:r>
          </a:p>
          <a:p>
            <a:r>
              <a:rPr lang="tr-TR" sz="1800" dirty="0"/>
              <a:t>Bulunduğu topografya ona hayal kırıklığını, çöküşlerini, mutsuz zamanlarını hatırlatır. Burada şehirle gerçek şehrin yanında kurgusal bir şehirle karşılaşırız çünkü ikinci şehir şairin duygularını yansıtma olarak işlev görmek üzere kurgulanmıştır.</a:t>
            </a:r>
          </a:p>
          <a:p>
            <a:r>
              <a:rPr lang="tr-TR" sz="1800" dirty="0"/>
              <a:t>Şiirin devamında şairin cevabıyla karşılaşırız. Şair kesin bir reddediş içerisindedir. Çünkü ona sıkıntı ve keder veren şehir değil, kendisidir.</a:t>
            </a:r>
          </a:p>
          <a:p>
            <a:r>
              <a:rPr lang="tr-TR" sz="1800" dirty="0"/>
              <a:t>Gitmek istenilen, kaçmak istenilen şehirler, yerler, mekanlar değildir. İnsanın kaçmak istediği  kendisidir.  Yanlış kararları, kalbini gömülü bir ceset haline getiren mutsuzluğudur. Bu noktada değişmesi gereken şehir değil kişinin bakış açısıdır.</a:t>
            </a:r>
          </a:p>
          <a:p>
            <a:r>
              <a:rPr lang="tr-TR" sz="1800" dirty="0"/>
              <a:t>Açık – Mekan kapalı mekan kavramı dikkat çekmektedir.</a:t>
            </a:r>
          </a:p>
          <a:p>
            <a:r>
              <a:rPr lang="tr-TR" sz="1800" dirty="0"/>
              <a:t>Topografyanın haritada yer alan fiziki büyüklüğü yada küçüklüğü değil bizim onu nasıl konumlandırdığımıza işaret edilmektedir.</a:t>
            </a:r>
          </a:p>
        </p:txBody>
      </p:sp>
    </p:spTree>
    <p:extLst>
      <p:ext uri="{BB962C8B-B14F-4D97-AF65-F5344CB8AC3E}">
        <p14:creationId xmlns:p14="http://schemas.microsoft.com/office/powerpoint/2010/main" val="1095255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FC7F1E8-B4CD-45C8-86DE-E102AC476D8B}"/>
              </a:ext>
            </a:extLst>
          </p:cNvPr>
          <p:cNvSpPr>
            <a:spLocks noGrp="1"/>
          </p:cNvSpPr>
          <p:nvPr>
            <p:ph idx="1"/>
          </p:nvPr>
        </p:nvSpPr>
        <p:spPr>
          <a:xfrm>
            <a:off x="684212" y="685800"/>
            <a:ext cx="8534400" cy="5832446"/>
          </a:xfrm>
        </p:spPr>
        <p:txBody>
          <a:bodyPr>
            <a:normAutofit fontScale="62500" lnSpcReduction="20000"/>
          </a:bodyPr>
          <a:lstStyle/>
          <a:p>
            <a:r>
              <a:rPr lang="tr-TR" dirty="0"/>
              <a:t>THAKA (*) </a:t>
            </a:r>
          </a:p>
          <a:p>
            <a:endParaRPr lang="tr-TR" dirty="0"/>
          </a:p>
          <a:p>
            <a:r>
              <a:rPr lang="tr-TR" sz="3500" dirty="0"/>
              <a:t>  </a:t>
            </a:r>
          </a:p>
          <a:p>
            <a:r>
              <a:rPr lang="tr-TR" sz="3500" dirty="0" err="1"/>
              <a:t>İthaka'ya</a:t>
            </a:r>
            <a:r>
              <a:rPr lang="tr-TR" sz="3500" dirty="0"/>
              <a:t> doğru yola çıktığın zaman, </a:t>
            </a:r>
          </a:p>
          <a:p>
            <a:r>
              <a:rPr lang="tr-TR" sz="3500" dirty="0"/>
              <a:t>dile ki uzun sürsün yolculuğun, </a:t>
            </a:r>
          </a:p>
          <a:p>
            <a:r>
              <a:rPr lang="tr-TR" sz="3500" dirty="0"/>
              <a:t>serüven dolu, bilgi dolu olsun. </a:t>
            </a:r>
          </a:p>
          <a:p>
            <a:r>
              <a:rPr lang="tr-TR" sz="3500" dirty="0"/>
              <a:t>Ne </a:t>
            </a:r>
            <a:r>
              <a:rPr lang="tr-TR" sz="3500" dirty="0" err="1"/>
              <a:t>Lestrigonlardan</a:t>
            </a:r>
            <a:r>
              <a:rPr lang="tr-TR" sz="3500" dirty="0"/>
              <a:t> kork, </a:t>
            </a:r>
          </a:p>
          <a:p>
            <a:r>
              <a:rPr lang="tr-TR" sz="3500" dirty="0"/>
              <a:t>ne </a:t>
            </a:r>
            <a:r>
              <a:rPr lang="tr-TR" sz="3500" dirty="0" err="1"/>
              <a:t>Kikloplardan</a:t>
            </a:r>
            <a:r>
              <a:rPr lang="tr-TR" sz="3500" dirty="0"/>
              <a:t>, ne de öfkeli </a:t>
            </a:r>
            <a:r>
              <a:rPr lang="tr-TR" sz="3500" dirty="0" err="1"/>
              <a:t>Poseidon'dan</a:t>
            </a:r>
            <a:r>
              <a:rPr lang="tr-TR" sz="3500" dirty="0"/>
              <a:t>. </a:t>
            </a:r>
          </a:p>
          <a:p>
            <a:r>
              <a:rPr lang="tr-TR" sz="3500" dirty="0"/>
              <a:t>Bunlardan hiçbiri çıkmaz karşına, </a:t>
            </a:r>
          </a:p>
          <a:p>
            <a:r>
              <a:rPr lang="tr-TR" sz="3500" dirty="0"/>
              <a:t>düşlerin yüceyse, gövdeni ve ruhunu </a:t>
            </a:r>
          </a:p>
          <a:p>
            <a:r>
              <a:rPr lang="tr-TR" sz="3500" dirty="0"/>
              <a:t>ince bir heyecan sarmışsa eğer. </a:t>
            </a:r>
          </a:p>
          <a:p>
            <a:r>
              <a:rPr lang="tr-TR" sz="3500" dirty="0"/>
              <a:t>Ne </a:t>
            </a:r>
            <a:r>
              <a:rPr lang="tr-TR" sz="3500" dirty="0" err="1"/>
              <a:t>Lestrigonlara</a:t>
            </a:r>
            <a:r>
              <a:rPr lang="tr-TR" sz="3500" dirty="0"/>
              <a:t> rastlarsın, </a:t>
            </a:r>
          </a:p>
          <a:p>
            <a:r>
              <a:rPr lang="tr-TR" sz="3500" dirty="0"/>
              <a:t>ne </a:t>
            </a:r>
            <a:r>
              <a:rPr lang="tr-TR" sz="3500" dirty="0" err="1"/>
              <a:t>Kikloplara</a:t>
            </a:r>
            <a:r>
              <a:rPr lang="tr-TR" sz="3500" dirty="0"/>
              <a:t>, ne azgın </a:t>
            </a:r>
            <a:r>
              <a:rPr lang="tr-TR" sz="3500" dirty="0" err="1"/>
              <a:t>Poseidon'a</a:t>
            </a:r>
            <a:r>
              <a:rPr lang="tr-TR" sz="3500" dirty="0"/>
              <a:t>, </a:t>
            </a:r>
          </a:p>
          <a:p>
            <a:r>
              <a:rPr lang="tr-TR" sz="3500" dirty="0"/>
              <a:t>onları sen kendi ruhunda taşımadıkça, </a:t>
            </a:r>
          </a:p>
          <a:p>
            <a:r>
              <a:rPr lang="tr-TR" sz="3500" dirty="0"/>
              <a:t>kendi ruhun onları dikmedikçe karşına. </a:t>
            </a:r>
          </a:p>
          <a:p>
            <a:endParaRPr lang="tr-TR" sz="3500" dirty="0"/>
          </a:p>
          <a:p>
            <a:endParaRPr lang="tr-TR" sz="3500" dirty="0"/>
          </a:p>
          <a:p>
            <a:endParaRPr lang="tr-TR" sz="3500" dirty="0"/>
          </a:p>
          <a:p>
            <a:endParaRPr lang="tr-TR" dirty="0"/>
          </a:p>
          <a:p>
            <a:endParaRPr lang="tr-TR" dirty="0"/>
          </a:p>
        </p:txBody>
      </p:sp>
    </p:spTree>
    <p:extLst>
      <p:ext uri="{BB962C8B-B14F-4D97-AF65-F5344CB8AC3E}">
        <p14:creationId xmlns:p14="http://schemas.microsoft.com/office/powerpoint/2010/main" val="146572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22F469-8391-435F-9A95-EC6852A17A0F}"/>
              </a:ext>
            </a:extLst>
          </p:cNvPr>
          <p:cNvSpPr>
            <a:spLocks noGrp="1"/>
          </p:cNvSpPr>
          <p:nvPr>
            <p:ph idx="1"/>
          </p:nvPr>
        </p:nvSpPr>
        <p:spPr>
          <a:xfrm>
            <a:off x="595618" y="167780"/>
            <a:ext cx="8622994" cy="4133288"/>
          </a:xfrm>
        </p:spPr>
        <p:txBody>
          <a:bodyPr>
            <a:normAutofit fontScale="85000" lnSpcReduction="20000"/>
          </a:bodyPr>
          <a:lstStyle/>
          <a:p>
            <a:endParaRPr lang="tr-TR" dirty="0"/>
          </a:p>
          <a:p>
            <a:r>
              <a:rPr lang="tr-TR" dirty="0"/>
              <a:t>Dile ki uzun sürsün yolun. </a:t>
            </a:r>
          </a:p>
          <a:p>
            <a:r>
              <a:rPr lang="tr-TR" dirty="0"/>
              <a:t>Nice yaz sabahları olsun, </a:t>
            </a:r>
          </a:p>
          <a:p>
            <a:r>
              <a:rPr lang="tr-TR" dirty="0"/>
              <a:t>eşsiz bir sevinç ve mutluluk içinde </a:t>
            </a:r>
          </a:p>
          <a:p>
            <a:r>
              <a:rPr lang="tr-TR" dirty="0"/>
              <a:t>önceden hiç görmediğin limanlara girdiğin! </a:t>
            </a:r>
          </a:p>
          <a:p>
            <a:r>
              <a:rPr lang="tr-TR" dirty="0"/>
              <a:t>Durup Fenike'nin çarşılarında </a:t>
            </a:r>
          </a:p>
          <a:p>
            <a:r>
              <a:rPr lang="tr-TR" dirty="0"/>
              <a:t>eşi benzeri olmayan mallar al, </a:t>
            </a:r>
          </a:p>
          <a:p>
            <a:r>
              <a:rPr lang="tr-TR" dirty="0"/>
              <a:t>sedefle mercan, abanozla kehribar, </a:t>
            </a:r>
          </a:p>
          <a:p>
            <a:r>
              <a:rPr lang="tr-TR" dirty="0"/>
              <a:t>ve her türlü </a:t>
            </a:r>
            <a:r>
              <a:rPr lang="tr-TR" dirty="0" err="1"/>
              <a:t>başdöndürücü</a:t>
            </a:r>
            <a:r>
              <a:rPr lang="tr-TR" dirty="0"/>
              <a:t> kokular; </a:t>
            </a:r>
          </a:p>
          <a:p>
            <a:r>
              <a:rPr lang="tr-TR" dirty="0"/>
              <a:t>bu </a:t>
            </a:r>
            <a:r>
              <a:rPr lang="tr-TR" dirty="0" err="1"/>
              <a:t>başdöndürücü</a:t>
            </a:r>
            <a:r>
              <a:rPr lang="tr-TR" dirty="0"/>
              <a:t> kokulardan al alabildiğin kadar; </a:t>
            </a:r>
          </a:p>
          <a:p>
            <a:r>
              <a:rPr lang="tr-TR" dirty="0"/>
              <a:t>nice Mısır şehirlerine uğra, </a:t>
            </a:r>
          </a:p>
          <a:p>
            <a:r>
              <a:rPr lang="tr-TR" dirty="0"/>
              <a:t>ne öğrenebilirsen öğrenmeye bak bilgelerinden. </a:t>
            </a:r>
          </a:p>
          <a:p>
            <a:endParaRPr lang="tr-TR" dirty="0"/>
          </a:p>
        </p:txBody>
      </p:sp>
    </p:spTree>
    <p:extLst>
      <p:ext uri="{BB962C8B-B14F-4D97-AF65-F5344CB8AC3E}">
        <p14:creationId xmlns:p14="http://schemas.microsoft.com/office/powerpoint/2010/main" val="271884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EC22045-6FA6-4BA3-A2E5-EE682E7791D6}"/>
              </a:ext>
            </a:extLst>
          </p:cNvPr>
          <p:cNvSpPr>
            <a:spLocks noGrp="1"/>
          </p:cNvSpPr>
          <p:nvPr>
            <p:ph idx="1"/>
          </p:nvPr>
        </p:nvSpPr>
        <p:spPr>
          <a:xfrm>
            <a:off x="684212" y="685800"/>
            <a:ext cx="10171142" cy="4968380"/>
          </a:xfrm>
        </p:spPr>
        <p:txBody>
          <a:bodyPr>
            <a:normAutofit/>
          </a:bodyPr>
          <a:lstStyle/>
          <a:p>
            <a:r>
              <a:rPr lang="tr-TR" dirty="0"/>
              <a:t>Hiç aklından çıkarma </a:t>
            </a:r>
            <a:r>
              <a:rPr lang="tr-TR" dirty="0" err="1"/>
              <a:t>İthaka'yı</a:t>
            </a:r>
            <a:r>
              <a:rPr lang="tr-TR" dirty="0"/>
              <a:t>.</a:t>
            </a:r>
          </a:p>
          <a:p>
            <a:r>
              <a:rPr lang="tr-TR" dirty="0"/>
              <a:t>Oraya varmak senin başlıca yazgın. </a:t>
            </a:r>
          </a:p>
          <a:p>
            <a:r>
              <a:rPr lang="tr-TR" dirty="0"/>
              <a:t>ama yolculuğu tez bitirmeye de kalkma sakın. </a:t>
            </a:r>
          </a:p>
          <a:p>
            <a:r>
              <a:rPr lang="tr-TR" dirty="0"/>
              <a:t>Varsın yıllarca sürsün, daha iyi; </a:t>
            </a:r>
          </a:p>
          <a:p>
            <a:r>
              <a:rPr lang="tr-TR" dirty="0"/>
              <a:t>sonunda kocamış biri olarak demir at adana, </a:t>
            </a:r>
          </a:p>
          <a:p>
            <a:r>
              <a:rPr lang="tr-TR" dirty="0"/>
              <a:t>yol boyunca kazandığın bunca şeylerle zengin, </a:t>
            </a:r>
          </a:p>
          <a:p>
            <a:r>
              <a:rPr lang="tr-TR" dirty="0" err="1"/>
              <a:t>İthaka'nın</a:t>
            </a:r>
            <a:r>
              <a:rPr lang="tr-TR" dirty="0"/>
              <a:t> sana zenginlik vermesini ummadan. </a:t>
            </a:r>
          </a:p>
          <a:p>
            <a:r>
              <a:rPr lang="tr-TR" dirty="0"/>
              <a:t>Sana bu güzel yolculuğu verdi </a:t>
            </a:r>
            <a:r>
              <a:rPr lang="tr-TR" dirty="0" err="1"/>
              <a:t>İthaka</a:t>
            </a:r>
            <a:r>
              <a:rPr lang="tr-TR" dirty="0"/>
              <a:t>. </a:t>
            </a:r>
          </a:p>
          <a:p>
            <a:r>
              <a:rPr lang="tr-TR" dirty="0"/>
              <a:t>O olmasa, yola hiç çıkmayacaktın. </a:t>
            </a:r>
          </a:p>
          <a:p>
            <a:r>
              <a:rPr lang="tr-TR" dirty="0"/>
              <a:t>Ama sana verecek bir şeyi yok bundan başka. </a:t>
            </a:r>
          </a:p>
          <a:p>
            <a:endParaRPr lang="tr-TR" dirty="0"/>
          </a:p>
        </p:txBody>
      </p:sp>
    </p:spTree>
    <p:extLst>
      <p:ext uri="{BB962C8B-B14F-4D97-AF65-F5344CB8AC3E}">
        <p14:creationId xmlns:p14="http://schemas.microsoft.com/office/powerpoint/2010/main" val="941248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432A5B-4449-4646-B30B-5F3268DFA1E5}"/>
              </a:ext>
            </a:extLst>
          </p:cNvPr>
          <p:cNvSpPr>
            <a:spLocks noGrp="1"/>
          </p:cNvSpPr>
          <p:nvPr>
            <p:ph idx="1"/>
          </p:nvPr>
        </p:nvSpPr>
        <p:spPr>
          <a:xfrm>
            <a:off x="612396" y="260060"/>
            <a:ext cx="8606216" cy="4041008"/>
          </a:xfrm>
        </p:spPr>
        <p:txBody>
          <a:bodyPr/>
          <a:lstStyle/>
          <a:p>
            <a:endParaRPr lang="tr-TR" dirty="0"/>
          </a:p>
          <a:p>
            <a:r>
              <a:rPr lang="tr-TR" dirty="0"/>
              <a:t>Onu yoksul buluyorsan,</a:t>
            </a:r>
          </a:p>
          <a:p>
            <a:r>
              <a:rPr lang="tr-TR" dirty="0"/>
              <a:t>aldanmış sanma kendini. </a:t>
            </a:r>
          </a:p>
          <a:p>
            <a:r>
              <a:rPr lang="tr-TR" dirty="0"/>
              <a:t>Geçtiğin bunca deneyden sonra</a:t>
            </a:r>
          </a:p>
          <a:p>
            <a:r>
              <a:rPr lang="tr-TR" dirty="0"/>
              <a:t>öyle bilgeleştin ki, </a:t>
            </a:r>
          </a:p>
          <a:p>
            <a:r>
              <a:rPr lang="tr-TR" dirty="0"/>
              <a:t>artık elbet biliyorsundur</a:t>
            </a:r>
          </a:p>
          <a:p>
            <a:r>
              <a:rPr lang="tr-TR" dirty="0"/>
              <a:t>ne anlama geldiğini </a:t>
            </a:r>
            <a:r>
              <a:rPr lang="tr-TR" dirty="0" err="1"/>
              <a:t>İthakaların</a:t>
            </a:r>
            <a:r>
              <a:rPr lang="tr-TR" dirty="0"/>
              <a:t>. </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55360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593BAC-989D-C3F1-D67D-F6A8A2D6EAAF}"/>
              </a:ext>
            </a:extLst>
          </p:cNvPr>
          <p:cNvSpPr>
            <a:spLocks noGrp="1"/>
          </p:cNvSpPr>
          <p:nvPr>
            <p:ph idx="1"/>
          </p:nvPr>
        </p:nvSpPr>
        <p:spPr>
          <a:xfrm>
            <a:off x="204716" y="354842"/>
            <a:ext cx="11987284" cy="5893557"/>
          </a:xfrm>
        </p:spPr>
        <p:txBody>
          <a:bodyPr/>
          <a:lstStyle/>
          <a:p>
            <a:endParaRPr lang="el-GR" dirty="0"/>
          </a:p>
          <a:p>
            <a:r>
              <a:rPr lang="el-GR" dirty="0"/>
              <a:t>Ιθάκη</a:t>
            </a:r>
          </a:p>
          <a:p>
            <a:r>
              <a:rPr lang="el-GR" dirty="0"/>
              <a:t>Ποίημα διδακτικό, γραμμένο σε δεύτερο πρόσωπο για να γίνεται εντονότερη η αίσθηση της παραίνεσης του ποιητή προς τον αναγνώστη. Με τη χρήση του δεύτερου προσώπου το ποίημα κερδίζει σε αμεσότητα και ο κάθε αναγνώστης αισθάνεται πως το ποίημα απευθύνεται στον ίδιο.</a:t>
            </a:r>
          </a:p>
          <a:p>
            <a:endParaRPr lang="tr-TR" dirty="0"/>
          </a:p>
        </p:txBody>
      </p:sp>
    </p:spTree>
    <p:extLst>
      <p:ext uri="{BB962C8B-B14F-4D97-AF65-F5344CB8AC3E}">
        <p14:creationId xmlns:p14="http://schemas.microsoft.com/office/powerpoint/2010/main" val="146489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DA6AFA-2F1F-CFEA-96CE-84BE99BB3D6C}"/>
              </a:ext>
            </a:extLst>
          </p:cNvPr>
          <p:cNvSpPr>
            <a:spLocks noGrp="1"/>
          </p:cNvSpPr>
          <p:nvPr>
            <p:ph idx="1"/>
          </p:nvPr>
        </p:nvSpPr>
        <p:spPr>
          <a:xfrm>
            <a:off x="559558" y="809767"/>
            <a:ext cx="10399594" cy="5481851"/>
          </a:xfrm>
        </p:spPr>
        <p:txBody>
          <a:bodyPr/>
          <a:lstStyle/>
          <a:p>
            <a:endParaRPr lang="el-GR" dirty="0"/>
          </a:p>
          <a:p>
            <a:r>
              <a:rPr lang="el-GR" dirty="0"/>
              <a:t>Σα βγεις στον πηγαιμό για την Ιθάκη,</a:t>
            </a:r>
          </a:p>
          <a:p>
            <a:r>
              <a:rPr lang="el-GR" dirty="0"/>
              <a:t>να εύχεσαι να ‘ναι μακρύς ο δρόμος,</a:t>
            </a:r>
          </a:p>
          <a:p>
            <a:r>
              <a:rPr lang="el-GR" dirty="0"/>
              <a:t>γεμάτος περιπέτειες, γεμάτος γνώσεις.</a:t>
            </a:r>
          </a:p>
          <a:p>
            <a:endParaRPr lang="el-GR" dirty="0"/>
          </a:p>
          <a:p>
            <a:r>
              <a:rPr lang="el-GR" dirty="0"/>
              <a:t>Στίχοι 1-3: Αν και το ποίημα αναφέρεται στην Ιθάκη, δεν είναι ένα ποίημα επιστροφής, ένα ποίημα νόστου, όπως ήταν το ταξίδι του Οδυσσέα. Είναι ένα ταξίδι πηγαιμού. Ο ταξιδιώτης του ποιήματος ξεκινά προς την Ιθάκη, δεν επιστρέφει στην Ιθάκη.</a:t>
            </a:r>
          </a:p>
          <a:p>
            <a:r>
              <a:rPr lang="el-GR" dirty="0"/>
              <a:t>Το ταξίδι θα πρέπει να ευχόμαστε να διαρκέσει πολύ και να είναι γεμάτο με περιπέτειες και γνώσεις. Σε αντίθεση με τον Οδυσσέα που ευχόταν το δικό του ταξίδι, το ταξίδι της επιστροφής του να είναι σύντομο, το ταξίδι του αναγνώστη προς την Ιθάκη θα πρέπει να διαρκέσει πολύ, ώστε να του προσφέρει πολλές εναλλαγές της τύχης -περιπέτειες- και πολλές εμπειρίες.</a:t>
            </a:r>
            <a:endParaRPr lang="tr-TR" dirty="0"/>
          </a:p>
        </p:txBody>
      </p:sp>
    </p:spTree>
    <p:extLst>
      <p:ext uri="{BB962C8B-B14F-4D97-AF65-F5344CB8AC3E}">
        <p14:creationId xmlns:p14="http://schemas.microsoft.com/office/powerpoint/2010/main" val="75791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F14DF4-9D9C-022C-9874-90382511ABAB}"/>
              </a:ext>
            </a:extLst>
          </p:cNvPr>
          <p:cNvSpPr>
            <a:spLocks noGrp="1"/>
          </p:cNvSpPr>
          <p:nvPr>
            <p:ph idx="1"/>
          </p:nvPr>
        </p:nvSpPr>
        <p:spPr>
          <a:xfrm>
            <a:off x="395786" y="573206"/>
            <a:ext cx="10754436" cy="5813946"/>
          </a:xfrm>
        </p:spPr>
        <p:txBody>
          <a:bodyPr>
            <a:normAutofit fontScale="92500" lnSpcReduction="20000"/>
          </a:bodyPr>
          <a:lstStyle/>
          <a:p>
            <a:endParaRPr lang="el-GR" dirty="0"/>
          </a:p>
          <a:p>
            <a:r>
              <a:rPr lang="el-GR" dirty="0"/>
              <a:t>Τους Λαιστρυγόνας και τους Κύκλωπας,</a:t>
            </a:r>
          </a:p>
          <a:p>
            <a:r>
              <a:rPr lang="el-GR" dirty="0"/>
              <a:t>τον θυμωμένο Ποσειδώνα μη φοβάσαι,</a:t>
            </a:r>
          </a:p>
          <a:p>
            <a:r>
              <a:rPr lang="el-GR" dirty="0"/>
              <a:t>τέτοια στον δρόμο σου ποτέ σου δεν θα βρεις,</a:t>
            </a:r>
          </a:p>
          <a:p>
            <a:r>
              <a:rPr lang="el-GR" dirty="0"/>
              <a:t>αν μέν’ η σκέψις σου υψηλή, αν εκλεκτή</a:t>
            </a:r>
          </a:p>
          <a:p>
            <a:r>
              <a:rPr lang="el-GR" dirty="0"/>
              <a:t>συγκίνησις το πνεύμα και το σώμα σου αγγίζει.</a:t>
            </a:r>
          </a:p>
          <a:p>
            <a:endParaRPr lang="el-GR" dirty="0"/>
          </a:p>
          <a:p>
            <a:pPr marL="0" indent="0">
              <a:buNone/>
            </a:pPr>
            <a:r>
              <a:rPr lang="el-GR" dirty="0"/>
              <a:t>Στίχοι 4-8: Στο ταξίδι προς την Ιθάκη δε θα υπάρξουν εμπόδια όπως αυτά που συνάντησε ο Οδυσσέας στο δικό του ταξίδι. Το ταξίδι προς την Ιθάκη δε θα έχει ανυπέρβλητες δυσκολίες, αν ο ταξιδιώτης κρατά τη σκέψη του σε υψηλό επίπεδο, αν δεν ασχολείται με μικροπράγματα και ασήμαντα ζητήματα. Αν ο ταξιδιώτης έχει στο μυαλό του το στόχο του και επιμένει στην πραγματοποίησή του, δεν πρόκειται στην πορεία να βρει μεγάλες δυσκολίες. Πρέπει, όμως, κατά τη διάρκεια του ταξιδιού να προσφέρει στο πνεύμα του, όπως και στο σώμα του, συγκινήσεις υψηλής ποιότητας και όχι να ασχολείται με ανούσιες απολαύσεις. Αν ο ταξιδιώτης φροντίζει να καλύπτει τις πνευματικές του ανάγκες με αξιόλογες αναζητήσεις, θα κατορθώσει να κρατήσει τη σκέψη του καθαρή και δυνατή και θα μπορέσει να συνεχίσει το ταξίδι του χωρίς να χρειάζεται να ανησυχεί για τις όποιες δυσκολίες ενδέχεται να του παρουσιαστούν. Αν ο ταξιδιώτης δε φροντίζει για την πνευματική του καλλιέργεια, δε θα χρειαστούν οι Κύκλωπες για να τερματίσει το ταξίδι του, ένα οποιοδήποτε ασήμαντο εμπόδιο θα είναι αρκετό για να τον βγάλει από την πορεία του.</a:t>
            </a:r>
          </a:p>
          <a:p>
            <a:endParaRPr lang="tr-TR" dirty="0"/>
          </a:p>
        </p:txBody>
      </p:sp>
    </p:spTree>
    <p:extLst>
      <p:ext uri="{BB962C8B-B14F-4D97-AF65-F5344CB8AC3E}">
        <p14:creationId xmlns:p14="http://schemas.microsoft.com/office/powerpoint/2010/main" val="273448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36E1B3C-1624-64D4-00C9-484989FED8D4}"/>
              </a:ext>
            </a:extLst>
          </p:cNvPr>
          <p:cNvSpPr>
            <a:spLocks noGrp="1"/>
          </p:cNvSpPr>
          <p:nvPr>
            <p:ph idx="1"/>
          </p:nvPr>
        </p:nvSpPr>
        <p:spPr>
          <a:xfrm>
            <a:off x="341194" y="586854"/>
            <a:ext cx="11027391" cy="5661545"/>
          </a:xfrm>
        </p:spPr>
        <p:txBody>
          <a:bodyPr>
            <a:normAutofit lnSpcReduction="10000"/>
          </a:bodyPr>
          <a:lstStyle/>
          <a:p>
            <a:endParaRPr lang="el-GR" dirty="0"/>
          </a:p>
          <a:p>
            <a:r>
              <a:rPr lang="el-GR" dirty="0"/>
              <a:t>Τους Λαιστρυγόνας και τους Κύκλωπας,</a:t>
            </a:r>
          </a:p>
          <a:p>
            <a:r>
              <a:rPr lang="el-GR" dirty="0"/>
              <a:t>τον άγριο Ποσειδώνα δεν θα συναντήσεις,</a:t>
            </a:r>
          </a:p>
          <a:p>
            <a:r>
              <a:rPr lang="el-GR" dirty="0"/>
              <a:t>αν δεν τους κουβανείς μες στην ψυχή σου,</a:t>
            </a:r>
          </a:p>
          <a:p>
            <a:r>
              <a:rPr lang="el-GR" dirty="0"/>
              <a:t>αν η ψυχή σου δεν τους στήνει εμπρός σου.</a:t>
            </a:r>
          </a:p>
          <a:p>
            <a:endParaRPr lang="el-GR" dirty="0"/>
          </a:p>
          <a:p>
            <a:r>
              <a:rPr lang="el-GR" dirty="0"/>
              <a:t>Στίχοι 9-12: Οι δυσκολίες που συνάντησε ο Οδυσσέας ήταν πολύ μεγάλες και χρειάστηκε πολύ προσπάθεια από μέρους του για να τις ξεπεράσει. Για τον ταξιδιώτη όμως, του ποιήματος, δεν υπάρχει κίνδυνος να εμφανιστούν τόσο σημαντικά προβλήματα. Μόνο αν ο ταξιδιώτης φοβάται και σκέφτεται αρνητικά ενδέχεται να προκύψουν δυσκολίες στο ταξίδι του, μόνο αν ο ίδιος μεγαλοποιεί τα προβλήματά του θα δυσκολευτεί να συνεχίσει το ταξίδι του. Αν ο ταξιδιώτης δε φοβάται και δεν έχει την τάση να δραματοποιεί τα μικρά προβλήματα της ζωής του, θα μπορέσει να συνεχίσει ανεμπόδιστος το ταξίδι του. Οι ίδιοι οι άνθρωποι είναι αυτοί που στήνουν εμπόδια στο δρόμο τους, γιατί φοβούνται να τολμήσουν, γιατί φοβούνται να διεκδικήσουν τα όνειρά τους.</a:t>
            </a:r>
          </a:p>
          <a:p>
            <a:endParaRPr lang="tr-TR" dirty="0"/>
          </a:p>
        </p:txBody>
      </p:sp>
    </p:spTree>
    <p:extLst>
      <p:ext uri="{BB962C8B-B14F-4D97-AF65-F5344CB8AC3E}">
        <p14:creationId xmlns:p14="http://schemas.microsoft.com/office/powerpoint/2010/main" val="234806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912C91-86D3-4CC5-ABB4-049E7D56ADA6}"/>
              </a:ext>
            </a:extLst>
          </p:cNvPr>
          <p:cNvSpPr>
            <a:spLocks noGrp="1"/>
          </p:cNvSpPr>
          <p:nvPr>
            <p:ph type="title"/>
          </p:nvPr>
        </p:nvSpPr>
        <p:spPr>
          <a:xfrm>
            <a:off x="1005840" y="996288"/>
            <a:ext cx="8737600" cy="5622876"/>
          </a:xfrm>
        </p:spPr>
        <p:txBody>
          <a:bodyPr vert="horz" lIns="91440" tIns="45720" rIns="91440" bIns="45720" rtlCol="0" anchor="b">
            <a:normAutofit/>
          </a:bodyPr>
          <a:lstStyle/>
          <a:p>
            <a:pPr>
              <a:lnSpc>
                <a:spcPct val="90000"/>
              </a:lnSpc>
            </a:pPr>
            <a:br>
              <a:rPr lang="en-US" sz="2400" dirty="0">
                <a:solidFill>
                  <a:schemeClr val="tx2"/>
                </a:solidFill>
              </a:rPr>
            </a:br>
            <a:r>
              <a:rPr lang="en-US" sz="2400" dirty="0">
                <a:solidFill>
                  <a:schemeClr val="tx2"/>
                </a:solidFill>
              </a:rPr>
              <a:t>                                   PENCERELER</a:t>
            </a:r>
            <a:br>
              <a:rPr lang="en-US" sz="2400" dirty="0">
                <a:solidFill>
                  <a:schemeClr val="tx2"/>
                </a:solidFill>
              </a:rPr>
            </a:br>
            <a:r>
              <a:rPr lang="en-US" sz="2400" dirty="0">
                <a:solidFill>
                  <a:schemeClr val="tx2"/>
                </a:solidFill>
              </a:rPr>
              <a:t>  </a:t>
            </a:r>
            <a:br>
              <a:rPr lang="en-US" sz="2400" dirty="0">
                <a:solidFill>
                  <a:schemeClr val="tx2"/>
                </a:solidFill>
              </a:rPr>
            </a:br>
            <a:r>
              <a:rPr lang="en-US" sz="2400" dirty="0" err="1">
                <a:solidFill>
                  <a:schemeClr val="tx2"/>
                </a:solidFill>
              </a:rPr>
              <a:t>Dolanıp</a:t>
            </a:r>
            <a:r>
              <a:rPr lang="en-US" sz="2400" dirty="0">
                <a:solidFill>
                  <a:schemeClr val="tx2"/>
                </a:solidFill>
              </a:rPr>
              <a:t> </a:t>
            </a:r>
            <a:r>
              <a:rPr lang="en-US" sz="2400" dirty="0" err="1">
                <a:solidFill>
                  <a:schemeClr val="tx2"/>
                </a:solidFill>
              </a:rPr>
              <a:t>duruyorum</a:t>
            </a:r>
            <a:r>
              <a:rPr lang="en-US" sz="2400" dirty="0">
                <a:solidFill>
                  <a:schemeClr val="tx2"/>
                </a:solidFill>
              </a:rPr>
              <a:t> </a:t>
            </a:r>
            <a:r>
              <a:rPr lang="en-US" sz="2400" dirty="0" err="1">
                <a:solidFill>
                  <a:schemeClr val="tx2"/>
                </a:solidFill>
              </a:rPr>
              <a:t>boş</a:t>
            </a:r>
            <a:r>
              <a:rPr lang="en-US" sz="2400" dirty="0">
                <a:solidFill>
                  <a:schemeClr val="tx2"/>
                </a:solidFill>
              </a:rPr>
              <a:t> </a:t>
            </a:r>
            <a:r>
              <a:rPr lang="en-US" sz="2400" dirty="0" err="1">
                <a:solidFill>
                  <a:schemeClr val="tx2"/>
                </a:solidFill>
              </a:rPr>
              <a:t>günler</a:t>
            </a:r>
            <a:br>
              <a:rPr lang="en-US" sz="2400" dirty="0">
                <a:solidFill>
                  <a:schemeClr val="tx2"/>
                </a:solidFill>
              </a:rPr>
            </a:br>
            <a:r>
              <a:rPr lang="en-US" sz="2400" dirty="0" err="1">
                <a:solidFill>
                  <a:schemeClr val="tx2"/>
                </a:solidFill>
              </a:rPr>
              <a:t>geçirdiğim</a:t>
            </a:r>
            <a:r>
              <a:rPr lang="en-US" sz="2400" dirty="0">
                <a:solidFill>
                  <a:schemeClr val="tx2"/>
                </a:solidFill>
              </a:rPr>
              <a:t> </a:t>
            </a:r>
            <a:r>
              <a:rPr lang="en-US" sz="2400" dirty="0" err="1">
                <a:solidFill>
                  <a:schemeClr val="tx2"/>
                </a:solidFill>
              </a:rPr>
              <a:t>bu</a:t>
            </a:r>
            <a:r>
              <a:rPr lang="en-US" sz="2400" dirty="0">
                <a:solidFill>
                  <a:schemeClr val="tx2"/>
                </a:solidFill>
              </a:rPr>
              <a:t> </a:t>
            </a:r>
            <a:r>
              <a:rPr lang="en-US" sz="2400" dirty="0" err="1">
                <a:solidFill>
                  <a:schemeClr val="tx2"/>
                </a:solidFill>
              </a:rPr>
              <a:t>karanlık</a:t>
            </a:r>
            <a:r>
              <a:rPr lang="en-US" sz="2400" dirty="0">
                <a:solidFill>
                  <a:schemeClr val="tx2"/>
                </a:solidFill>
              </a:rPr>
              <a:t> </a:t>
            </a:r>
            <a:r>
              <a:rPr lang="en-US" sz="2400" dirty="0" err="1">
                <a:solidFill>
                  <a:schemeClr val="tx2"/>
                </a:solidFill>
              </a:rPr>
              <a:t>odalarda</a:t>
            </a:r>
            <a:br>
              <a:rPr lang="en-US" sz="2400" dirty="0">
                <a:solidFill>
                  <a:schemeClr val="tx2"/>
                </a:solidFill>
              </a:rPr>
            </a:br>
            <a:r>
              <a:rPr lang="en-US" sz="2400" dirty="0" err="1">
                <a:solidFill>
                  <a:schemeClr val="tx2"/>
                </a:solidFill>
              </a:rPr>
              <a:t>pencereleri</a:t>
            </a:r>
            <a:r>
              <a:rPr lang="en-US" sz="2400" dirty="0">
                <a:solidFill>
                  <a:schemeClr val="tx2"/>
                </a:solidFill>
              </a:rPr>
              <a:t> </a:t>
            </a:r>
            <a:r>
              <a:rPr lang="en-US" sz="2400" dirty="0" err="1">
                <a:solidFill>
                  <a:schemeClr val="tx2"/>
                </a:solidFill>
              </a:rPr>
              <a:t>arayarak</a:t>
            </a:r>
            <a:r>
              <a:rPr lang="en-US" sz="2400" dirty="0">
                <a:solidFill>
                  <a:schemeClr val="tx2"/>
                </a:solidFill>
              </a:rPr>
              <a:t>. - </a:t>
            </a:r>
            <a:r>
              <a:rPr lang="en-US" sz="2400" dirty="0" err="1">
                <a:solidFill>
                  <a:schemeClr val="tx2"/>
                </a:solidFill>
              </a:rPr>
              <a:t>Nasıl</a:t>
            </a:r>
            <a:r>
              <a:rPr lang="en-US" sz="2400" dirty="0">
                <a:solidFill>
                  <a:schemeClr val="tx2"/>
                </a:solidFill>
              </a:rPr>
              <a:t> </a:t>
            </a:r>
            <a:r>
              <a:rPr lang="en-US" sz="2400" dirty="0" err="1">
                <a:solidFill>
                  <a:schemeClr val="tx2"/>
                </a:solidFill>
              </a:rPr>
              <a:t>ferah</a:t>
            </a:r>
            <a:r>
              <a:rPr lang="en-US" sz="2400" dirty="0">
                <a:solidFill>
                  <a:schemeClr val="tx2"/>
                </a:solidFill>
              </a:rPr>
              <a:t> </a:t>
            </a:r>
            <a:r>
              <a:rPr lang="en-US" sz="2400" dirty="0" err="1">
                <a:solidFill>
                  <a:schemeClr val="tx2"/>
                </a:solidFill>
              </a:rPr>
              <a:t>olacak</a:t>
            </a:r>
            <a:br>
              <a:rPr lang="en-US" sz="2400" dirty="0">
                <a:solidFill>
                  <a:schemeClr val="tx2"/>
                </a:solidFill>
              </a:rPr>
            </a:br>
            <a:r>
              <a:rPr lang="en-US" sz="2400" dirty="0" err="1">
                <a:solidFill>
                  <a:schemeClr val="tx2"/>
                </a:solidFill>
              </a:rPr>
              <a:t>bir</a:t>
            </a:r>
            <a:r>
              <a:rPr lang="en-US" sz="2400" dirty="0">
                <a:solidFill>
                  <a:schemeClr val="tx2"/>
                </a:solidFill>
              </a:rPr>
              <a:t> </a:t>
            </a:r>
            <a:r>
              <a:rPr lang="en-US" sz="2400" dirty="0" err="1">
                <a:solidFill>
                  <a:schemeClr val="tx2"/>
                </a:solidFill>
              </a:rPr>
              <a:t>pencere</a:t>
            </a:r>
            <a:r>
              <a:rPr lang="en-US" sz="2400" dirty="0">
                <a:solidFill>
                  <a:schemeClr val="tx2"/>
                </a:solidFill>
              </a:rPr>
              <a:t> </a:t>
            </a:r>
            <a:r>
              <a:rPr lang="en-US" sz="2400" dirty="0" err="1">
                <a:solidFill>
                  <a:schemeClr val="tx2"/>
                </a:solidFill>
              </a:rPr>
              <a:t>açılsa</a:t>
            </a:r>
            <a:r>
              <a:rPr lang="en-US" sz="2400" dirty="0">
                <a:solidFill>
                  <a:schemeClr val="tx2"/>
                </a:solidFill>
              </a:rPr>
              <a:t>. -</a:t>
            </a:r>
            <a:br>
              <a:rPr lang="en-US" sz="2400" dirty="0">
                <a:solidFill>
                  <a:schemeClr val="tx2"/>
                </a:solidFill>
              </a:rPr>
            </a:br>
            <a:r>
              <a:rPr lang="en-US" sz="2400" dirty="0">
                <a:solidFill>
                  <a:schemeClr val="tx2"/>
                </a:solidFill>
              </a:rPr>
              <a:t>Ama </a:t>
            </a:r>
            <a:r>
              <a:rPr lang="en-US" sz="2400" dirty="0" err="1">
                <a:solidFill>
                  <a:schemeClr val="tx2"/>
                </a:solidFill>
              </a:rPr>
              <a:t>bulunmuyor</a:t>
            </a:r>
            <a:r>
              <a:rPr lang="en-US" sz="2400" dirty="0">
                <a:solidFill>
                  <a:schemeClr val="tx2"/>
                </a:solidFill>
              </a:rPr>
              <a:t> </a:t>
            </a:r>
            <a:r>
              <a:rPr lang="en-US" sz="2400" dirty="0" err="1">
                <a:solidFill>
                  <a:schemeClr val="tx2"/>
                </a:solidFill>
              </a:rPr>
              <a:t>pencereler</a:t>
            </a:r>
            <a:r>
              <a:rPr lang="en-US" sz="2400" dirty="0">
                <a:solidFill>
                  <a:schemeClr val="tx2"/>
                </a:solidFill>
              </a:rPr>
              <a:t>, </a:t>
            </a:r>
            <a:r>
              <a:rPr lang="en-US" sz="2400" dirty="0" err="1">
                <a:solidFill>
                  <a:schemeClr val="tx2"/>
                </a:solidFill>
              </a:rPr>
              <a:t>ya</a:t>
            </a:r>
            <a:r>
              <a:rPr lang="en-US" sz="2400" dirty="0">
                <a:solidFill>
                  <a:schemeClr val="tx2"/>
                </a:solidFill>
              </a:rPr>
              <a:t> da ben</a:t>
            </a:r>
            <a:br>
              <a:rPr lang="en-US" sz="2400" dirty="0">
                <a:solidFill>
                  <a:schemeClr val="tx2"/>
                </a:solidFill>
              </a:rPr>
            </a:br>
            <a:r>
              <a:rPr lang="en-US" sz="2400" dirty="0" err="1">
                <a:solidFill>
                  <a:schemeClr val="tx2"/>
                </a:solidFill>
              </a:rPr>
              <a:t>bulamıyorum</a:t>
            </a:r>
            <a:r>
              <a:rPr lang="en-US" sz="2400" dirty="0">
                <a:solidFill>
                  <a:schemeClr val="tx2"/>
                </a:solidFill>
              </a:rPr>
              <a:t>. </a:t>
            </a:r>
            <a:r>
              <a:rPr lang="en-US" sz="2400" dirty="0" err="1">
                <a:solidFill>
                  <a:schemeClr val="tx2"/>
                </a:solidFill>
              </a:rPr>
              <a:t>Belki</a:t>
            </a:r>
            <a:r>
              <a:rPr lang="en-US" sz="2400" dirty="0">
                <a:solidFill>
                  <a:schemeClr val="tx2"/>
                </a:solidFill>
              </a:rPr>
              <a:t> de </a:t>
            </a:r>
            <a:r>
              <a:rPr lang="en-US" sz="2400" dirty="0" err="1">
                <a:solidFill>
                  <a:schemeClr val="tx2"/>
                </a:solidFill>
              </a:rPr>
              <a:t>daha</a:t>
            </a:r>
            <a:r>
              <a:rPr lang="en-US" sz="2400" dirty="0">
                <a:solidFill>
                  <a:schemeClr val="tx2"/>
                </a:solidFill>
              </a:rPr>
              <a:t> iyi </a:t>
            </a:r>
            <a:r>
              <a:rPr lang="en-US" sz="2400" dirty="0" err="1">
                <a:solidFill>
                  <a:schemeClr val="tx2"/>
                </a:solidFill>
              </a:rPr>
              <a:t>bulamamam</a:t>
            </a:r>
            <a:r>
              <a:rPr lang="en-US" sz="2400" dirty="0">
                <a:solidFill>
                  <a:schemeClr val="tx2"/>
                </a:solidFill>
              </a:rPr>
              <a:t>.</a:t>
            </a:r>
            <a:br>
              <a:rPr lang="en-US" sz="2400" dirty="0">
                <a:solidFill>
                  <a:schemeClr val="tx2"/>
                </a:solidFill>
              </a:rPr>
            </a:br>
            <a:r>
              <a:rPr lang="en-US" sz="2400" dirty="0" err="1">
                <a:solidFill>
                  <a:schemeClr val="tx2"/>
                </a:solidFill>
              </a:rPr>
              <a:t>Belki</a:t>
            </a:r>
            <a:r>
              <a:rPr lang="en-US" sz="2400" dirty="0">
                <a:solidFill>
                  <a:schemeClr val="tx2"/>
                </a:solidFill>
              </a:rPr>
              <a:t> </a:t>
            </a:r>
            <a:r>
              <a:rPr lang="en-US" sz="2400" dirty="0" err="1">
                <a:solidFill>
                  <a:schemeClr val="tx2"/>
                </a:solidFill>
              </a:rPr>
              <a:t>yepyeni</a:t>
            </a:r>
            <a:r>
              <a:rPr lang="en-US" sz="2400" dirty="0">
                <a:solidFill>
                  <a:schemeClr val="tx2"/>
                </a:solidFill>
              </a:rPr>
              <a:t> </a:t>
            </a:r>
            <a:r>
              <a:rPr lang="en-US" sz="2400" dirty="0" err="1">
                <a:solidFill>
                  <a:schemeClr val="tx2"/>
                </a:solidFill>
              </a:rPr>
              <a:t>bir</a:t>
            </a:r>
            <a:r>
              <a:rPr lang="en-US" sz="2400" dirty="0">
                <a:solidFill>
                  <a:schemeClr val="tx2"/>
                </a:solidFill>
              </a:rPr>
              <a:t> </a:t>
            </a:r>
            <a:r>
              <a:rPr lang="en-US" sz="2400" dirty="0" err="1">
                <a:solidFill>
                  <a:schemeClr val="tx2"/>
                </a:solidFill>
              </a:rPr>
              <a:t>zulüm</a:t>
            </a:r>
            <a:r>
              <a:rPr lang="en-US" sz="2400" dirty="0">
                <a:solidFill>
                  <a:schemeClr val="tx2"/>
                </a:solidFill>
              </a:rPr>
              <a:t> </a:t>
            </a:r>
            <a:r>
              <a:rPr lang="en-US" sz="2400" dirty="0" err="1">
                <a:solidFill>
                  <a:schemeClr val="tx2"/>
                </a:solidFill>
              </a:rPr>
              <a:t>olacak</a:t>
            </a:r>
            <a:r>
              <a:rPr lang="en-US" sz="2400" dirty="0">
                <a:solidFill>
                  <a:schemeClr val="tx2"/>
                </a:solidFill>
              </a:rPr>
              <a:t> </a:t>
            </a:r>
            <a:r>
              <a:rPr lang="en-US" sz="2400" dirty="0" err="1">
                <a:solidFill>
                  <a:schemeClr val="tx2"/>
                </a:solidFill>
              </a:rPr>
              <a:t>ışık</a:t>
            </a:r>
            <a:r>
              <a:rPr lang="en-US" sz="2400" dirty="0">
                <a:solidFill>
                  <a:schemeClr val="tx2"/>
                </a:solidFill>
              </a:rPr>
              <a:t>.</a:t>
            </a:r>
            <a:br>
              <a:rPr lang="en-US" sz="2400" dirty="0">
                <a:solidFill>
                  <a:schemeClr val="tx2"/>
                </a:solidFill>
              </a:rPr>
            </a:br>
            <a:r>
              <a:rPr lang="en-US" sz="2400" dirty="0">
                <a:solidFill>
                  <a:schemeClr val="tx2"/>
                </a:solidFill>
              </a:rPr>
              <a:t>Kim </a:t>
            </a:r>
            <a:r>
              <a:rPr lang="en-US" sz="2400" dirty="0" err="1">
                <a:solidFill>
                  <a:schemeClr val="tx2"/>
                </a:solidFill>
              </a:rPr>
              <a:t>bilebilir</a:t>
            </a:r>
            <a:r>
              <a:rPr lang="en-US" sz="2400" dirty="0">
                <a:solidFill>
                  <a:schemeClr val="tx2"/>
                </a:solidFill>
              </a:rPr>
              <a:t> </a:t>
            </a:r>
            <a:r>
              <a:rPr lang="en-US" sz="2400" dirty="0" err="1">
                <a:solidFill>
                  <a:schemeClr val="tx2"/>
                </a:solidFill>
              </a:rPr>
              <a:t>neler</a:t>
            </a:r>
            <a:r>
              <a:rPr lang="en-US" sz="2400" dirty="0">
                <a:solidFill>
                  <a:schemeClr val="tx2"/>
                </a:solidFill>
              </a:rPr>
              <a:t> </a:t>
            </a:r>
            <a:r>
              <a:rPr lang="en-US" sz="2400" dirty="0" err="1">
                <a:solidFill>
                  <a:schemeClr val="tx2"/>
                </a:solidFill>
              </a:rPr>
              <a:t>getireceğini</a:t>
            </a:r>
            <a:r>
              <a:rPr lang="en-US" sz="2400" dirty="0">
                <a:solidFill>
                  <a:schemeClr val="tx2"/>
                </a:solidFill>
              </a:rPr>
              <a:t>?</a:t>
            </a:r>
            <a:br>
              <a:rPr lang="en-US" sz="2400" dirty="0">
                <a:solidFill>
                  <a:schemeClr val="tx2"/>
                </a:solidFill>
              </a:rPr>
            </a:br>
            <a:br>
              <a:rPr lang="en-US" sz="2400" dirty="0">
                <a:solidFill>
                  <a:schemeClr val="tx2"/>
                </a:solidFill>
              </a:rPr>
            </a:br>
            <a:r>
              <a:rPr lang="en-US" sz="2400" dirty="0">
                <a:solidFill>
                  <a:schemeClr val="tx2"/>
                </a:solidFill>
              </a:rPr>
              <a:t>Konstantinos </a:t>
            </a:r>
            <a:r>
              <a:rPr lang="en-US" sz="2400" dirty="0" err="1">
                <a:solidFill>
                  <a:schemeClr val="tx2"/>
                </a:solidFill>
              </a:rPr>
              <a:t>Kavafis</a:t>
            </a:r>
            <a:br>
              <a:rPr lang="en-US" sz="2400" dirty="0">
                <a:solidFill>
                  <a:schemeClr val="tx2"/>
                </a:solidFill>
              </a:rPr>
            </a:br>
            <a:r>
              <a:rPr lang="en-US" sz="2400" dirty="0">
                <a:solidFill>
                  <a:schemeClr val="tx2"/>
                </a:solidFill>
              </a:rPr>
              <a:t>(1863 - 1933)</a:t>
            </a:r>
            <a:br>
              <a:rPr lang="en-US" sz="2400" dirty="0">
                <a:solidFill>
                  <a:schemeClr val="tx2"/>
                </a:solidFill>
              </a:rPr>
            </a:br>
            <a:endParaRPr lang="en-US" sz="2400" dirty="0">
              <a:solidFill>
                <a:schemeClr val="tx2"/>
              </a:solidFill>
            </a:endParaRPr>
          </a:p>
        </p:txBody>
      </p:sp>
    </p:spTree>
    <p:extLst>
      <p:ext uri="{BB962C8B-B14F-4D97-AF65-F5344CB8AC3E}">
        <p14:creationId xmlns:p14="http://schemas.microsoft.com/office/powerpoint/2010/main" val="4240005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840769-7D78-EEF2-6B6D-8098C2BD35DE}"/>
              </a:ext>
            </a:extLst>
          </p:cNvPr>
          <p:cNvSpPr>
            <a:spLocks noGrp="1"/>
          </p:cNvSpPr>
          <p:nvPr>
            <p:ph idx="1"/>
          </p:nvPr>
        </p:nvSpPr>
        <p:spPr>
          <a:xfrm>
            <a:off x="409433" y="764276"/>
            <a:ext cx="10781731" cy="5484124"/>
          </a:xfrm>
        </p:spPr>
        <p:txBody>
          <a:bodyPr>
            <a:normAutofit/>
          </a:bodyPr>
          <a:lstStyle/>
          <a:p>
            <a:endParaRPr lang="tr-TR" dirty="0"/>
          </a:p>
          <a:p>
            <a:r>
              <a:rPr lang="el-GR" dirty="0"/>
              <a:t>Να εύχεσαι να ‘ναι μακρύς ο δρόμος.</a:t>
            </a:r>
          </a:p>
          <a:p>
            <a:endParaRPr lang="el-GR" dirty="0"/>
          </a:p>
          <a:p>
            <a:r>
              <a:rPr lang="el-GR" dirty="0"/>
              <a:t>Στίχος 13: Για άλλη μια φορά ο ποιητής μας προτρέπει να ευχόμαστε να διαρκέσει πολύ το ταξίδι μας. Ο ποιητής επαναλαμβάνει την προτροπή του γιατί θεωρεί ότι είναι πολύ σημαντικό να μη βιαστούμε να ολοκληρώσουμε το ταξίδι μας. Το ταξίδι αυτό ουσιαστικά ταυτίζεται με τη ζωή μας και γι’ αυτό θα πρέπει να ευχόμαστε να έχει μεγάλη διάρκεια.</a:t>
            </a:r>
          </a:p>
          <a:p>
            <a:endParaRPr lang="tr-TR" dirty="0"/>
          </a:p>
        </p:txBody>
      </p:sp>
    </p:spTree>
    <p:extLst>
      <p:ext uri="{BB962C8B-B14F-4D97-AF65-F5344CB8AC3E}">
        <p14:creationId xmlns:p14="http://schemas.microsoft.com/office/powerpoint/2010/main" val="2280054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2B99CD-EC17-B4CC-0773-DAC80B5606E7}"/>
              </a:ext>
            </a:extLst>
          </p:cNvPr>
          <p:cNvSpPr>
            <a:spLocks noGrp="1"/>
          </p:cNvSpPr>
          <p:nvPr>
            <p:ph idx="1"/>
          </p:nvPr>
        </p:nvSpPr>
        <p:spPr>
          <a:xfrm>
            <a:off x="898596" y="947449"/>
            <a:ext cx="10210682" cy="5125805"/>
          </a:xfrm>
        </p:spPr>
        <p:txBody>
          <a:bodyPr>
            <a:normAutofit fontScale="92500" lnSpcReduction="10000"/>
          </a:bodyPr>
          <a:lstStyle/>
          <a:p>
            <a:endParaRPr lang="tr-TR" dirty="0"/>
          </a:p>
          <a:p>
            <a:r>
              <a:rPr lang="el-GR" dirty="0"/>
              <a:t>Πολλά τα καλοκαιρινά πρωιά να είναι</a:t>
            </a:r>
          </a:p>
          <a:p>
            <a:r>
              <a:rPr lang="el-GR" dirty="0"/>
              <a:t>που με τι ευχαρίστησι, με τι χαρά</a:t>
            </a:r>
          </a:p>
          <a:p>
            <a:r>
              <a:rPr lang="el-GR" dirty="0"/>
              <a:t>θα μπαίνεις σε λιμένας πρωτοειδωμένους∙</a:t>
            </a:r>
          </a:p>
          <a:p>
            <a:endParaRPr lang="el-GR" dirty="0"/>
          </a:p>
          <a:p>
            <a:r>
              <a:rPr lang="el-GR" dirty="0"/>
              <a:t>Στίχοι 14-16: Πολλά να είναι τα πρωινά που θα μπαίνουμε για πρώτη φορά σε νέα λιμάνια. Η προτροπή αυτή μπορεί να θεωρηθεί κυριολεκτική, δηλαδή να εκφράζει την αξία που έχει η γνωριμία με πολλούς νέους τόπους, ή μεταφορική, με την έννοια ότι κάθε νέα εμπειρία, κάθε νέος άνθρωπος που γνωρίζουμε, θα πρέπει να θεωρείται από εμάς κέρδος. Οι εμπειρίες που θα αποκομίσουμε από το ταξίδι μας, θα έρθουν μέσα από τους νέους τόπους που θα γνωρίσουμε αλλά και μέσα από τις διάφορες εμπειρίες που θα βιώσουμε.</a:t>
            </a:r>
          </a:p>
          <a:p>
            <a:r>
              <a:rPr lang="el-GR" dirty="0"/>
              <a:t>Η ειδυλλιακή εικόνα ενός καλοκαιρινού πρωινού, κατά τη διάρκεια του οποίου ο ταξιδιώτης φτάνει με χαρά και ευχαρίστηση σ’ ένα λιμάνι που το βλέπει για πρώτη φορά, αποδίδει την αίσθηση της γαλήνης και τον ενθουσιασμό για κάθε νέα του περιπέτεια, που θεωρεί ο ποιητής πως πρέπει να έχει κάθε άνθρωπος στη ζωή του.</a:t>
            </a:r>
          </a:p>
          <a:p>
            <a:endParaRPr lang="tr-TR" dirty="0"/>
          </a:p>
        </p:txBody>
      </p:sp>
    </p:spTree>
    <p:extLst>
      <p:ext uri="{BB962C8B-B14F-4D97-AF65-F5344CB8AC3E}">
        <p14:creationId xmlns:p14="http://schemas.microsoft.com/office/powerpoint/2010/main" val="1719895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97BBAB-2907-A1B9-7486-58834178F24A}"/>
              </a:ext>
            </a:extLst>
          </p:cNvPr>
          <p:cNvSpPr>
            <a:spLocks noGrp="1"/>
          </p:cNvSpPr>
          <p:nvPr>
            <p:ph idx="1"/>
          </p:nvPr>
        </p:nvSpPr>
        <p:spPr>
          <a:xfrm>
            <a:off x="586854" y="887104"/>
            <a:ext cx="10426889" cy="5361295"/>
          </a:xfrm>
        </p:spPr>
        <p:txBody>
          <a:bodyPr>
            <a:normAutofit fontScale="85000" lnSpcReduction="20000"/>
          </a:bodyPr>
          <a:lstStyle/>
          <a:p>
            <a:r>
              <a:rPr lang="el-GR" sz="2100" dirty="0"/>
              <a:t>να σταματήσεις σ’ εμπορεία Φοινικικά,</a:t>
            </a:r>
          </a:p>
          <a:p>
            <a:r>
              <a:rPr lang="el-GR" sz="2100" dirty="0"/>
              <a:t>και τες καλές πραγμάτειες ν’ αποκτήσεις,</a:t>
            </a:r>
          </a:p>
          <a:p>
            <a:r>
              <a:rPr lang="el-GR" sz="2100" dirty="0"/>
              <a:t>σεντέφια και κοράλλια, κεχριμπάρια κ’ έβενους,</a:t>
            </a:r>
          </a:p>
          <a:p>
            <a:endParaRPr lang="el-GR" sz="2100" dirty="0"/>
          </a:p>
          <a:p>
            <a:r>
              <a:rPr lang="el-GR" sz="2100" dirty="0"/>
              <a:t>Στίχοι 17-19: Η Φοινίκη, (ο σημερινός Λίβανος) ήταν γνωστή στην αρχαιότητα ως σημαντικό εμπορικό κέντρο, εκεί συγκεντρώνονταν προϊόντα αλλά και άνθρωποι από όλες τις γύρω περιοχές καθώς και από τη μακρινή ανατολή. Ο ποιητής, λοιπόν, μας προτρέπει να βρεθούμε σε χώρους όπου θα μπορέσουμε να έχουμε την ευκαιρία να έρθουμε σε επαφή με ξένους πολιτισμούς, μέσω των οποίων θα μπορέσουμε να διευρύνουμε τις γνώσεις μας αλλά και τον τρόπο σκέψης μας. Η γνωριμία με διαφορετικούς πολιτισμούς είναι κατά τον ποιητή ένα παράθυρο προς τη γνώση και ένας μοναδικός τρόπος διεύρυνσης των εμπειριών μας.</a:t>
            </a:r>
          </a:p>
          <a:p>
            <a:r>
              <a:rPr lang="el-GR" sz="2100" dirty="0"/>
              <a:t>Ο ποιητής περιγράφει διάφορα πολύτιμα προϊόντα, όπως είναι τα σεντέφια (= μάργαρος∙ η σκληρή ουσία που καλύπτει την εσωτερική επιφάνεια του οστράκου), τα κοράλλια (= ζωόφυτο που προσκολλάται σε βράχους πάνω σε ασβεστολιθικό άξονα διαφόρων χρωμάτων, που αλιεύεται γι’ αυτό ακριβώς το υλικό το οποίο θεωρείται πολύτιμο), τα κεχριμπάρια (= ήλεκτρος) και οι έβενοι (= ξύλο από τροπικά δέντρα με το οποίο φτιάχνονται έπιπλα και μικροαντικείμενα) τα οποία μας προτρέπει να αποκτήσουμε. Ό,τι πολυτιμότερο έχει να προσφέρει κάθε λαός είναι κάτι που θα πρέπει να το γνωρίσουμε και κυρίως τα προϊόντα της πνευματικής κουλτούρας κάθε ξένου λαού.</a:t>
            </a:r>
          </a:p>
          <a:p>
            <a:endParaRPr lang="tr-TR" dirty="0"/>
          </a:p>
        </p:txBody>
      </p:sp>
    </p:spTree>
    <p:extLst>
      <p:ext uri="{BB962C8B-B14F-4D97-AF65-F5344CB8AC3E}">
        <p14:creationId xmlns:p14="http://schemas.microsoft.com/office/powerpoint/2010/main" val="3890121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F1A567-D92C-6F06-036A-ACEF41076C7A}"/>
              </a:ext>
            </a:extLst>
          </p:cNvPr>
          <p:cNvSpPr>
            <a:spLocks noGrp="1"/>
          </p:cNvSpPr>
          <p:nvPr>
            <p:ph idx="1"/>
          </p:nvPr>
        </p:nvSpPr>
        <p:spPr>
          <a:xfrm>
            <a:off x="491319" y="1091822"/>
            <a:ext cx="10631605" cy="5156578"/>
          </a:xfrm>
        </p:spPr>
        <p:txBody>
          <a:bodyPr/>
          <a:lstStyle/>
          <a:p>
            <a:endParaRPr lang="tr-TR" dirty="0"/>
          </a:p>
          <a:p>
            <a:r>
              <a:rPr lang="el-GR" dirty="0"/>
              <a:t>και ηδονικά μυρωδικά κάθε λογής,</a:t>
            </a:r>
          </a:p>
          <a:p>
            <a:r>
              <a:rPr lang="el-GR" dirty="0"/>
              <a:t>όσο μπορείς πιο άφθονα ηδονικά μυρωδικά∙</a:t>
            </a:r>
          </a:p>
          <a:p>
            <a:endParaRPr lang="el-GR" dirty="0"/>
          </a:p>
          <a:p>
            <a:r>
              <a:rPr lang="el-GR" dirty="0"/>
              <a:t>Στίχοι 20-21: Ο ποιητής δεν περιορίζεται μόνο στον πλουτισμό των γνώσεων του ανθρώπου αλλά μας προτρέπει να γνωρίσουμε και τον έρωτα, μιας και ο άνθρωπος δεν έχει μόνο πνευματικές ανάγκες. Για να μπορεί, δηλαδή, ο άνθρωπος να είναι πλήρης θα πρέπει να φροντίζει τόσο το πνεύμα του όσο και το σώμα του.</a:t>
            </a:r>
            <a:endParaRPr lang="tr-TR" dirty="0"/>
          </a:p>
        </p:txBody>
      </p:sp>
    </p:spTree>
    <p:extLst>
      <p:ext uri="{BB962C8B-B14F-4D97-AF65-F5344CB8AC3E}">
        <p14:creationId xmlns:p14="http://schemas.microsoft.com/office/powerpoint/2010/main" val="2009317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1CC565-15E9-E1A1-785B-322D27CD1206}"/>
              </a:ext>
            </a:extLst>
          </p:cNvPr>
          <p:cNvSpPr>
            <a:spLocks noGrp="1"/>
          </p:cNvSpPr>
          <p:nvPr>
            <p:ph idx="1"/>
          </p:nvPr>
        </p:nvSpPr>
        <p:spPr>
          <a:xfrm>
            <a:off x="641446" y="873458"/>
            <a:ext cx="9408408" cy="5374942"/>
          </a:xfrm>
        </p:spPr>
        <p:txBody>
          <a:bodyPr>
            <a:normAutofit lnSpcReduction="10000"/>
          </a:bodyPr>
          <a:lstStyle/>
          <a:p>
            <a:r>
              <a:rPr lang="el-GR" dirty="0"/>
              <a:t>σε πόλεις Αιγυπτιακές πολλές να πας,</a:t>
            </a:r>
          </a:p>
          <a:p>
            <a:r>
              <a:rPr lang="el-GR" dirty="0"/>
              <a:t>να μάθεις και να μάθεις απ’ τους σπουδασμένους.</a:t>
            </a:r>
          </a:p>
          <a:p>
            <a:endParaRPr lang="el-GR" dirty="0"/>
          </a:p>
          <a:p>
            <a:r>
              <a:rPr lang="el-GR" dirty="0"/>
              <a:t>Στίχοι 22-23: Σε πόλεις Αιγυπτιακές, μας προτρέπει ο ποιητής να κατευθυνθούμε, δηλώνοντας αφενός το θαυμασμό του για τον αιγυπτιακό πολιτισμό, ο οποίος υπήρξε από τους σημαντικότερους και άρα είναι πλούσιος σε πολύτιμες γνώσεις, και αφετέρου εκφράζει την ευγνωμοσύνη του προς την Αίγυπτο τη χώρα στην οποία ο ίδιος γεννήθηκε και έζησε το μεγαλύτερο μέρος της ζωής του.</a:t>
            </a:r>
          </a:p>
          <a:p>
            <a:r>
              <a:rPr lang="el-GR" dirty="0"/>
              <a:t>«Να μάθεις και να μάθεις…» Η γνώση για τον ποιητή είναι το σημαντικότερο απόκτημα στη ζωή του ανθρώπου και γι’ αυτό συχνά μέσα σε αυτό το ποίημα μας προτρέπει να αποκτήσουμε όσο το δυνατόν περισσότερες γνώσεις. Γνώσεις οι οποίες θα προκύψουν και μέσα από τις εμπειρίες που θα αποκτήσουμε κατά τη διάρκεια του ταξιδιού αλλά και μέσα από τη γνωριμία μας με μορφωμένους ανθρώπους, οι οποίοι θα μας βοηθήσουν στην προσπάθειά μας να μάθουμε νέα πράγματα.</a:t>
            </a:r>
            <a:endParaRPr lang="tr-TR" dirty="0"/>
          </a:p>
        </p:txBody>
      </p:sp>
    </p:spTree>
    <p:extLst>
      <p:ext uri="{BB962C8B-B14F-4D97-AF65-F5344CB8AC3E}">
        <p14:creationId xmlns:p14="http://schemas.microsoft.com/office/powerpoint/2010/main" val="916046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B7C318-574F-FCAB-1115-91C6FE5069BD}"/>
              </a:ext>
            </a:extLst>
          </p:cNvPr>
          <p:cNvSpPr>
            <a:spLocks noGrp="1"/>
          </p:cNvSpPr>
          <p:nvPr>
            <p:ph idx="1"/>
          </p:nvPr>
        </p:nvSpPr>
        <p:spPr>
          <a:xfrm>
            <a:off x="354842" y="777922"/>
            <a:ext cx="10809027" cy="5470477"/>
          </a:xfrm>
        </p:spPr>
        <p:txBody>
          <a:bodyPr/>
          <a:lstStyle/>
          <a:p>
            <a:endParaRPr lang="tr-TR" dirty="0"/>
          </a:p>
          <a:p>
            <a:r>
              <a:rPr lang="el-GR" dirty="0"/>
              <a:t>Πάντα στον νου σου να ‘χεις την Ιθάκη.</a:t>
            </a:r>
          </a:p>
          <a:p>
            <a:r>
              <a:rPr lang="el-GR" dirty="0"/>
              <a:t>Το φθάσιμον εκεί είν’ ο προορισμός σου.</a:t>
            </a:r>
          </a:p>
          <a:p>
            <a:endParaRPr lang="el-GR" dirty="0"/>
          </a:p>
          <a:p>
            <a:r>
              <a:rPr lang="el-GR" dirty="0"/>
              <a:t>Στίχοι 24-25: Θα πρέπει ο ταξιδιώτης να έχει πάντοτε στο νου του την Ιθάκη, το στόχο που έχει θέσει στη ζωή του, τον προορισμό του, γιατί αν δεν σκέφτεται διαρκώς την πραγματοποίηση του στόχου του, υπάρχει κίνδυνος να εγκαταλείψει την αρχική του προσπάθεια και να παρεκτραπεί σε κάτι λιγότερο σημαντικό. Αν δεν έχουμε στο μυαλό μας συνεχώς το στόχο που έχουμε εξαρχής θέσει, υπάρχει περίπτωση να συμβιβαστούμε με κάτι λιγότερο, να εγκαταλείψουμε την προσπάθειά μας και να μην ολοκληρώσουμε σωστά το ταξίδι μας.</a:t>
            </a:r>
          </a:p>
          <a:p>
            <a:endParaRPr lang="tr-TR" dirty="0"/>
          </a:p>
        </p:txBody>
      </p:sp>
    </p:spTree>
    <p:extLst>
      <p:ext uri="{BB962C8B-B14F-4D97-AF65-F5344CB8AC3E}">
        <p14:creationId xmlns:p14="http://schemas.microsoft.com/office/powerpoint/2010/main" val="2432057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C6C26D-CA4D-E650-4157-1D55FE2C8E92}"/>
              </a:ext>
            </a:extLst>
          </p:cNvPr>
          <p:cNvSpPr>
            <a:spLocks noGrp="1"/>
          </p:cNvSpPr>
          <p:nvPr>
            <p:ph idx="1"/>
          </p:nvPr>
        </p:nvSpPr>
        <p:spPr>
          <a:xfrm>
            <a:off x="545910" y="709684"/>
            <a:ext cx="10031105" cy="5538715"/>
          </a:xfrm>
        </p:spPr>
        <p:txBody>
          <a:bodyPr/>
          <a:lstStyle/>
          <a:p>
            <a:r>
              <a:rPr lang="el-GR" dirty="0"/>
              <a:t>Αλλά μη βιάζεις το ταξείδι διόλου.</a:t>
            </a:r>
          </a:p>
          <a:p>
            <a:r>
              <a:rPr lang="el-GR" dirty="0"/>
              <a:t>Καλλίτερα χρόνια πολλά να διαρκέσει∙</a:t>
            </a:r>
          </a:p>
          <a:p>
            <a:r>
              <a:rPr lang="el-GR" dirty="0"/>
              <a:t>και γέρος πια ν’ αράξεις στο νησί,</a:t>
            </a:r>
          </a:p>
          <a:p>
            <a:endParaRPr lang="el-GR" dirty="0"/>
          </a:p>
          <a:p>
            <a:r>
              <a:rPr lang="el-GR" dirty="0"/>
              <a:t>Στίχοι 26-28: Ο ποιητής μας λέει ότι δεν υπάρχει λόγος να βιαστούμε, και αυτό γιατί το ταξίδι είναι η ζωή μας και το τέλος του ταξιδιού ταυτίζεται με το τέλος της ζωής μας. Το ταξίδι είναι ο μόνος τρόπος να ζήσουμε πολλές εμπειρίες, να αποκτήσουμε πολλές γνώσεις και να ζήσουμε μια σειρά από εκπληκτικά γεγονότα, οπότε δεν υπάρχει λόγος να το επισπεύσουμε. Όταν πια έχουμε γεράσει και το τέλος της ζωής μας πλησιάζει, τότε μπορούμε να φτάσουμε στην Ιθάκη, στον τερματισμό του ταξιδιού μας.</a:t>
            </a:r>
            <a:endParaRPr lang="tr-TR" dirty="0"/>
          </a:p>
        </p:txBody>
      </p:sp>
    </p:spTree>
    <p:extLst>
      <p:ext uri="{BB962C8B-B14F-4D97-AF65-F5344CB8AC3E}">
        <p14:creationId xmlns:p14="http://schemas.microsoft.com/office/powerpoint/2010/main" val="170135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99315A-0C18-6AFB-EB73-B924E93107C9}"/>
              </a:ext>
            </a:extLst>
          </p:cNvPr>
          <p:cNvSpPr>
            <a:spLocks noGrp="1"/>
          </p:cNvSpPr>
          <p:nvPr>
            <p:ph idx="1"/>
          </p:nvPr>
        </p:nvSpPr>
        <p:spPr>
          <a:xfrm>
            <a:off x="354842" y="1037230"/>
            <a:ext cx="10617958" cy="5211169"/>
          </a:xfrm>
        </p:spPr>
        <p:txBody>
          <a:bodyPr/>
          <a:lstStyle/>
          <a:p>
            <a:r>
              <a:rPr lang="el-GR" dirty="0"/>
              <a:t>πλούσιος με όσα κέρδισες στον δρόμο,</a:t>
            </a:r>
          </a:p>
          <a:p>
            <a:r>
              <a:rPr lang="el-GR" dirty="0"/>
              <a:t>μη προσδοκώντας πλούτη να σε δώσει η Ιθάκη.</a:t>
            </a:r>
          </a:p>
          <a:p>
            <a:endParaRPr lang="el-GR" dirty="0"/>
          </a:p>
          <a:p>
            <a:r>
              <a:rPr lang="el-GR" dirty="0"/>
              <a:t>Στίχοι 29-30: Στην Ιθάκη θα φτάσουμε πλούσιοι από γνώσεις και εμπειρίες που θα έχουμε αποκτήσει κατά τη διάρκεια του ταξιδιού μας. Η Ιθάκη δεν έχει να μας δώσει πλούτη, η Ιθάκη είναι το τέλος του ταξιδιού.</a:t>
            </a:r>
          </a:p>
          <a:p>
            <a:endParaRPr lang="tr-TR" dirty="0"/>
          </a:p>
        </p:txBody>
      </p:sp>
    </p:spTree>
    <p:extLst>
      <p:ext uri="{BB962C8B-B14F-4D97-AF65-F5344CB8AC3E}">
        <p14:creationId xmlns:p14="http://schemas.microsoft.com/office/powerpoint/2010/main" val="1531382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275E73-DAA5-0C34-792C-3C6287E30E11}"/>
              </a:ext>
            </a:extLst>
          </p:cNvPr>
          <p:cNvSpPr>
            <a:spLocks noGrp="1"/>
          </p:cNvSpPr>
          <p:nvPr>
            <p:ph idx="1"/>
          </p:nvPr>
        </p:nvSpPr>
        <p:spPr>
          <a:xfrm>
            <a:off x="395787" y="693761"/>
            <a:ext cx="10768082" cy="5470477"/>
          </a:xfrm>
        </p:spPr>
        <p:txBody>
          <a:bodyPr/>
          <a:lstStyle/>
          <a:p>
            <a:r>
              <a:rPr lang="el-GR" dirty="0"/>
              <a:t>Η Ιθάκη σ’ έδωσε τ’ ωραίο ταξείδι.</a:t>
            </a:r>
          </a:p>
          <a:p>
            <a:r>
              <a:rPr lang="el-GR" dirty="0"/>
              <a:t>Χωρίς αυτήν δεν θα ‘βγαινες στον δρόμο.</a:t>
            </a:r>
          </a:p>
          <a:p>
            <a:r>
              <a:rPr lang="el-GR" dirty="0"/>
              <a:t>Άλλα δεν έχει να σε δώσει πια.</a:t>
            </a:r>
          </a:p>
          <a:p>
            <a:endParaRPr lang="el-GR" dirty="0"/>
          </a:p>
          <a:p>
            <a:r>
              <a:rPr lang="el-GR" dirty="0"/>
              <a:t>Στίχοι 31-33: Η Ιθάκη αποτέλεσε το κίνητρο γι’ αυτό το ταξίδι, ήταν ο λόγος για τον οποίο ξεκινήσαμε την πορεία μας, ήταν για χάρη της Ιθάκης που μπορέσαμε να γνωρίσουμε τόσα νέα μέρη, τόσους ανθρώπους και να αποκτήσουμε τόσες γνώσεις και τόσες εμπειρίες. Η Ιθάκη δεν έχει κάτι άλλο να δώσει πέρα από το ίδιο το μακρινό ταξίδι που κάναμε για να βρεθούμε σε αυτή.</a:t>
            </a:r>
            <a:endParaRPr lang="tr-TR" dirty="0"/>
          </a:p>
        </p:txBody>
      </p:sp>
    </p:spTree>
    <p:extLst>
      <p:ext uri="{BB962C8B-B14F-4D97-AF65-F5344CB8AC3E}">
        <p14:creationId xmlns:p14="http://schemas.microsoft.com/office/powerpoint/2010/main" val="2080550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4769C-8139-C4C0-749D-E52CB3129906}"/>
              </a:ext>
            </a:extLst>
          </p:cNvPr>
          <p:cNvSpPr>
            <a:spLocks noGrp="1"/>
          </p:cNvSpPr>
          <p:nvPr>
            <p:ph type="title"/>
          </p:nvPr>
        </p:nvSpPr>
        <p:spPr/>
        <p:txBody>
          <a:bodyPr/>
          <a:lstStyle/>
          <a:p>
            <a:r>
              <a:rPr lang="tr-TR" dirty="0"/>
              <a:t>KARAKTERLER</a:t>
            </a:r>
            <a:endParaRPr lang="el-GR" dirty="0"/>
          </a:p>
        </p:txBody>
      </p:sp>
      <p:sp>
        <p:nvSpPr>
          <p:cNvPr id="3" name="İçerik Yer Tutucusu 2">
            <a:extLst>
              <a:ext uri="{FF2B5EF4-FFF2-40B4-BE49-F238E27FC236}">
                <a16:creationId xmlns:a16="http://schemas.microsoft.com/office/drawing/2014/main" id="{E581C1EF-59E4-6CD6-F115-1E6386F6F241}"/>
              </a:ext>
            </a:extLst>
          </p:cNvPr>
          <p:cNvSpPr>
            <a:spLocks noGrp="1"/>
          </p:cNvSpPr>
          <p:nvPr>
            <p:ph idx="1"/>
          </p:nvPr>
        </p:nvSpPr>
        <p:spPr>
          <a:xfrm>
            <a:off x="223284" y="2052918"/>
            <a:ext cx="10664456" cy="4195481"/>
          </a:xfrm>
        </p:spPr>
        <p:txBody>
          <a:bodyPr/>
          <a:lstStyle/>
          <a:p>
            <a:r>
              <a:rPr lang="en-GB" dirty="0" err="1"/>
              <a:t>Kahramanları</a:t>
            </a:r>
            <a:r>
              <a:rPr lang="en-GB" dirty="0"/>
              <a:t> </a:t>
            </a:r>
            <a:r>
              <a:rPr lang="en-GB" dirty="0" err="1"/>
              <a:t>Mitoloji</a:t>
            </a:r>
            <a:r>
              <a:rPr lang="en-GB" dirty="0"/>
              <a:t> ’den, </a:t>
            </a:r>
            <a:r>
              <a:rPr lang="en-GB" dirty="0" err="1"/>
              <a:t>Truva</a:t>
            </a:r>
            <a:r>
              <a:rPr lang="en-GB" dirty="0"/>
              <a:t> </a:t>
            </a:r>
            <a:r>
              <a:rPr lang="en-GB" dirty="0" err="1"/>
              <a:t>ve</a:t>
            </a:r>
            <a:r>
              <a:rPr lang="en-GB" dirty="0"/>
              <a:t> </a:t>
            </a:r>
            <a:r>
              <a:rPr lang="en-GB" dirty="0" err="1"/>
              <a:t>Pers</a:t>
            </a:r>
            <a:r>
              <a:rPr lang="en-GB" dirty="0"/>
              <a:t> </a:t>
            </a:r>
            <a:r>
              <a:rPr lang="en-GB" dirty="0" err="1"/>
              <a:t>Savaşlarından</a:t>
            </a:r>
            <a:r>
              <a:rPr lang="en-GB" dirty="0"/>
              <a:t>, Roma </a:t>
            </a:r>
            <a:r>
              <a:rPr lang="en-GB" dirty="0" err="1"/>
              <a:t>ve</a:t>
            </a:r>
            <a:endParaRPr lang="en-GB" dirty="0"/>
          </a:p>
          <a:p>
            <a:r>
              <a:rPr lang="en-GB" dirty="0" err="1"/>
              <a:t>Bizans</a:t>
            </a:r>
            <a:r>
              <a:rPr lang="en-GB" dirty="0"/>
              <a:t> </a:t>
            </a:r>
            <a:r>
              <a:rPr lang="en-GB" dirty="0" err="1"/>
              <a:t>İmparatorluğundan</a:t>
            </a:r>
            <a:r>
              <a:rPr lang="en-GB" dirty="0"/>
              <a:t> </a:t>
            </a:r>
            <a:r>
              <a:rPr lang="en-GB" dirty="0" err="1"/>
              <a:t>bilinen</a:t>
            </a:r>
            <a:r>
              <a:rPr lang="en-GB" dirty="0"/>
              <a:t> </a:t>
            </a:r>
            <a:r>
              <a:rPr lang="en-GB" dirty="0" err="1"/>
              <a:t>ya</a:t>
            </a:r>
            <a:r>
              <a:rPr lang="en-GB" dirty="0"/>
              <a:t> da </a:t>
            </a:r>
            <a:r>
              <a:rPr lang="en-GB" dirty="0" err="1"/>
              <a:t>uydurulmuş</a:t>
            </a:r>
            <a:r>
              <a:rPr lang="en-GB" dirty="0"/>
              <a:t> </a:t>
            </a:r>
            <a:r>
              <a:rPr lang="en-GB" dirty="0" err="1"/>
              <a:t>figürlerdir</a:t>
            </a:r>
            <a:r>
              <a:rPr lang="en-GB" dirty="0"/>
              <a:t> </a:t>
            </a:r>
            <a:r>
              <a:rPr lang="en-GB" dirty="0" err="1"/>
              <a:t>ancak</a:t>
            </a:r>
            <a:r>
              <a:rPr lang="en-GB" dirty="0"/>
              <a:t> </a:t>
            </a:r>
            <a:r>
              <a:rPr lang="en-GB" dirty="0" err="1"/>
              <a:t>çoğu</a:t>
            </a:r>
            <a:endParaRPr lang="en-GB" dirty="0"/>
          </a:p>
          <a:p>
            <a:r>
              <a:rPr lang="en-GB" dirty="0"/>
              <a:t>zaman </a:t>
            </a:r>
            <a:r>
              <a:rPr lang="en-GB" dirty="0" err="1"/>
              <a:t>tespit</a:t>
            </a:r>
            <a:r>
              <a:rPr lang="en-GB" dirty="0"/>
              <a:t> </a:t>
            </a:r>
            <a:r>
              <a:rPr lang="en-GB" dirty="0" err="1"/>
              <a:t>edilebilir</a:t>
            </a:r>
            <a:r>
              <a:rPr lang="en-GB" dirty="0"/>
              <a:t> </a:t>
            </a:r>
            <a:r>
              <a:rPr lang="en-GB" dirty="0" err="1"/>
              <a:t>tarihsel</a:t>
            </a:r>
            <a:r>
              <a:rPr lang="en-GB" dirty="0"/>
              <a:t> </a:t>
            </a:r>
            <a:r>
              <a:rPr lang="en-GB" dirty="0" err="1"/>
              <a:t>bir</a:t>
            </a:r>
            <a:r>
              <a:rPr lang="en-GB" dirty="0"/>
              <a:t> </a:t>
            </a:r>
            <a:r>
              <a:rPr lang="en-GB" dirty="0" err="1"/>
              <a:t>ortamın</a:t>
            </a:r>
            <a:r>
              <a:rPr lang="en-GB" dirty="0"/>
              <a:t> </a:t>
            </a:r>
            <a:r>
              <a:rPr lang="en-GB" dirty="0" err="1"/>
              <a:t>içine</a:t>
            </a:r>
            <a:r>
              <a:rPr lang="en-GB" dirty="0"/>
              <a:t> yerleştirilirler.82 </a:t>
            </a:r>
            <a:r>
              <a:rPr lang="en-GB" dirty="0" err="1"/>
              <a:t>Bunlar</a:t>
            </a:r>
            <a:endParaRPr lang="en-GB" dirty="0"/>
          </a:p>
          <a:p>
            <a:r>
              <a:rPr lang="en-GB" dirty="0" err="1"/>
              <a:t>arasında</a:t>
            </a:r>
            <a:r>
              <a:rPr lang="en-GB" dirty="0"/>
              <a:t> </a:t>
            </a:r>
            <a:r>
              <a:rPr lang="en-GB" dirty="0" err="1"/>
              <a:t>Ahilleus</a:t>
            </a:r>
            <a:r>
              <a:rPr lang="en-GB" dirty="0"/>
              <a:t>, </a:t>
            </a:r>
            <a:r>
              <a:rPr lang="en-GB" dirty="0" err="1"/>
              <a:t>Oidipus</a:t>
            </a:r>
            <a:r>
              <a:rPr lang="en-GB" dirty="0"/>
              <a:t>, </a:t>
            </a:r>
            <a:r>
              <a:rPr lang="en-GB" dirty="0" err="1"/>
              <a:t>Sarpidon</a:t>
            </a:r>
            <a:r>
              <a:rPr lang="en-GB" dirty="0"/>
              <a:t>, </a:t>
            </a:r>
            <a:r>
              <a:rPr lang="en-GB" dirty="0" err="1"/>
              <a:t>Priamus</a:t>
            </a:r>
            <a:r>
              <a:rPr lang="en-GB" dirty="0"/>
              <a:t>, </a:t>
            </a:r>
            <a:r>
              <a:rPr lang="en-GB" dirty="0" err="1"/>
              <a:t>Truvalılar</a:t>
            </a:r>
            <a:r>
              <a:rPr lang="en-GB" dirty="0"/>
              <a:t>, </a:t>
            </a:r>
            <a:r>
              <a:rPr lang="en-GB" dirty="0" err="1"/>
              <a:t>Dimaratos</a:t>
            </a:r>
            <a:r>
              <a:rPr lang="en-GB" dirty="0"/>
              <a:t>,</a:t>
            </a:r>
          </a:p>
          <a:p>
            <a:r>
              <a:rPr lang="en-GB" dirty="0"/>
              <a:t>Darius, Antonius, </a:t>
            </a:r>
            <a:r>
              <a:rPr lang="en-GB" dirty="0" err="1"/>
              <a:t>Neron</a:t>
            </a:r>
            <a:r>
              <a:rPr lang="en-GB" dirty="0"/>
              <a:t>, </a:t>
            </a:r>
            <a:r>
              <a:rPr lang="en-GB" dirty="0" err="1"/>
              <a:t>İulianus</a:t>
            </a:r>
            <a:r>
              <a:rPr lang="en-GB" dirty="0"/>
              <a:t>, </a:t>
            </a:r>
            <a:r>
              <a:rPr lang="en-GB" dirty="0" err="1"/>
              <a:t>Sezar</a:t>
            </a:r>
            <a:r>
              <a:rPr lang="en-GB" dirty="0"/>
              <a:t>, </a:t>
            </a:r>
            <a:r>
              <a:rPr lang="en-GB" dirty="0" err="1"/>
              <a:t>İskenderiyeli</a:t>
            </a:r>
            <a:r>
              <a:rPr lang="en-GB" dirty="0"/>
              <a:t> </a:t>
            </a:r>
            <a:r>
              <a:rPr lang="en-GB" dirty="0" err="1"/>
              <a:t>Krallar</a:t>
            </a:r>
            <a:r>
              <a:rPr lang="en-GB" dirty="0"/>
              <a:t>, </a:t>
            </a:r>
            <a:r>
              <a:rPr lang="en-GB" dirty="0" err="1"/>
              <a:t>Manuil</a:t>
            </a:r>
            <a:endParaRPr lang="en-GB" dirty="0"/>
          </a:p>
          <a:p>
            <a:r>
              <a:rPr lang="en-GB" dirty="0" err="1"/>
              <a:t>Komninos</a:t>
            </a:r>
            <a:r>
              <a:rPr lang="en-GB" dirty="0"/>
              <a:t> </a:t>
            </a:r>
            <a:r>
              <a:rPr lang="en-GB" dirty="0" err="1"/>
              <a:t>ve</a:t>
            </a:r>
            <a:r>
              <a:rPr lang="en-GB" dirty="0"/>
              <a:t> Anna </a:t>
            </a:r>
            <a:r>
              <a:rPr lang="en-GB" dirty="0" err="1"/>
              <a:t>Komnini’nin</a:t>
            </a:r>
            <a:r>
              <a:rPr lang="en-GB" dirty="0"/>
              <a:t> </a:t>
            </a:r>
            <a:r>
              <a:rPr lang="en-GB" dirty="0" err="1"/>
              <a:t>adı</a:t>
            </a:r>
            <a:r>
              <a:rPr lang="en-GB" dirty="0"/>
              <a:t> </a:t>
            </a:r>
            <a:r>
              <a:rPr lang="en-GB" dirty="0" err="1"/>
              <a:t>sayılabili</a:t>
            </a:r>
            <a:r>
              <a:rPr lang="tr-TR" dirty="0" err="1"/>
              <a:t>riz</a:t>
            </a:r>
            <a:r>
              <a:rPr lang="tr-TR" dirty="0"/>
              <a:t>.</a:t>
            </a:r>
            <a:endParaRPr lang="el-GR" dirty="0"/>
          </a:p>
        </p:txBody>
      </p:sp>
    </p:spTree>
    <p:extLst>
      <p:ext uri="{BB962C8B-B14F-4D97-AF65-F5344CB8AC3E}">
        <p14:creationId xmlns:p14="http://schemas.microsoft.com/office/powerpoint/2010/main" val="53464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3E4768-2327-3800-01B6-0CC48DB90A0E}"/>
              </a:ext>
            </a:extLst>
          </p:cNvPr>
          <p:cNvSpPr>
            <a:spLocks noGrp="1"/>
          </p:cNvSpPr>
          <p:nvPr>
            <p:ph idx="1"/>
          </p:nvPr>
        </p:nvSpPr>
        <p:spPr>
          <a:xfrm>
            <a:off x="1103312" y="518616"/>
            <a:ext cx="9992318" cy="5729784"/>
          </a:xfrm>
        </p:spPr>
        <p:txBody>
          <a:bodyPr>
            <a:normAutofit fontScale="92500" lnSpcReduction="20000"/>
          </a:bodyPr>
          <a:lstStyle/>
          <a:p>
            <a:r>
              <a:rPr lang="el-GR" sz="2400" dirty="0"/>
              <a:t>Ένα από τα κορυφαία ποιήματα του Καβάφη σχετικά με τον εγκλωβισμό που χαρακτηρίζει τη ζωή πολλών ανθρώπων και φυσικά τη δική του. Μια ζωή μοναξιάς και θλίψης, με την αίσθηση του ανικανοποίητου να ταλανίζει τον ποιητή, που αναζητά με επιμονή τους λόγους που τον οδήγησαν σε αυτό το σημείο.</a:t>
            </a:r>
          </a:p>
          <a:p>
            <a:r>
              <a:rPr lang="el-GR" sz="2400" dirty="0"/>
              <a:t>Τα παράθυρα συμβολίζουν τις αναζητούμενες από τον ποιητή αιτίες για την κατάσταση που έχει περιέλθει η ζωή του. Τα παράθυρα είναι συνδυασμένα με την έννοια του φωτός κι αυτό που επιθυμεί ο ποιητής είναι να φωτίσει τα σκοτεινά σημεία της ζωής του, για να μπορέσει να κατανοήσει πώς έφτασε στο σημείο να βιώνει στη ζωή του πλείστους περιορισμούς και καταπιέσεις. Πώς γίνεται να έχασε στην πορεία των χρόνων τον έλεγχο της ζωής του και κατέληξε να περνά τις μέρες του στο σκοτάδι -στην άγνοια- και στη μοναξιά. Η αναζήτηση αυτή του ποιητή εκφράζει τις ανησυχίες πολλών ανθρώπων που σταδιακά βρέθηκαν μακριά από τους αρχικούς του στόχους και από την επιδιωκόμενη ευτυχία. Ένα πλέγμα συνηθειών και υποχρεώσεων, η προσπάθεια του ανθρώπου να ζήσει όπως οι άλλοι απαιτούν από αυτόν και μια κοινωνία που εγκλωβίζει τα μέλη της σε μια προδιαγεγραμμένη πορεία, συχνά αλλοτριώνουν τον άνθρωπο και τον απομακρύνουν από καθετί που εκείνος επιθυμεί για τη ζωή του.</a:t>
            </a:r>
          </a:p>
          <a:p>
            <a:endParaRPr lang="tr-TR" dirty="0"/>
          </a:p>
        </p:txBody>
      </p:sp>
    </p:spTree>
    <p:extLst>
      <p:ext uri="{BB962C8B-B14F-4D97-AF65-F5344CB8AC3E}">
        <p14:creationId xmlns:p14="http://schemas.microsoft.com/office/powerpoint/2010/main" val="2336361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ABBA26-335D-2954-EA91-C12514EEFF2C}"/>
              </a:ext>
            </a:extLst>
          </p:cNvPr>
          <p:cNvSpPr>
            <a:spLocks noGrp="1"/>
          </p:cNvSpPr>
          <p:nvPr>
            <p:ph idx="1"/>
          </p:nvPr>
        </p:nvSpPr>
        <p:spPr>
          <a:xfrm>
            <a:off x="595423" y="520996"/>
            <a:ext cx="11376837" cy="5727404"/>
          </a:xfrm>
        </p:spPr>
        <p:txBody>
          <a:bodyPr/>
          <a:lstStyle/>
          <a:p>
            <a:r>
              <a:rPr lang="en-GB" dirty="0" err="1"/>
              <a:t>Kavafis’in</a:t>
            </a:r>
            <a:r>
              <a:rPr lang="en-GB" dirty="0"/>
              <a:t> </a:t>
            </a:r>
            <a:r>
              <a:rPr lang="en-GB" dirty="0" err="1"/>
              <a:t>şiirlerinde</a:t>
            </a:r>
            <a:r>
              <a:rPr lang="en-GB" dirty="0"/>
              <a:t> </a:t>
            </a:r>
            <a:r>
              <a:rPr lang="en-GB" dirty="0" err="1"/>
              <a:t>yer</a:t>
            </a:r>
            <a:r>
              <a:rPr lang="en-GB" dirty="0"/>
              <a:t> </a:t>
            </a:r>
            <a:r>
              <a:rPr lang="en-GB" dirty="0" err="1"/>
              <a:t>alan</a:t>
            </a:r>
            <a:r>
              <a:rPr lang="tr-TR" dirty="0"/>
              <a:t> </a:t>
            </a:r>
            <a:r>
              <a:rPr lang="en-GB" dirty="0" err="1"/>
              <a:t>kahramanların</a:t>
            </a:r>
            <a:r>
              <a:rPr lang="en-GB" dirty="0"/>
              <a:t> </a:t>
            </a:r>
            <a:r>
              <a:rPr lang="en-GB" dirty="0" err="1"/>
              <a:t>profiline</a:t>
            </a:r>
            <a:r>
              <a:rPr lang="en-GB" dirty="0"/>
              <a:t> </a:t>
            </a:r>
            <a:r>
              <a:rPr lang="en-GB" dirty="0" err="1"/>
              <a:t>bakıldığında</a:t>
            </a:r>
            <a:r>
              <a:rPr lang="en-GB" dirty="0"/>
              <a:t> </a:t>
            </a:r>
            <a:r>
              <a:rPr lang="en-GB" dirty="0" err="1"/>
              <a:t>genellikle</a:t>
            </a:r>
            <a:r>
              <a:rPr lang="en-GB" dirty="0"/>
              <a:t> </a:t>
            </a:r>
            <a:r>
              <a:rPr lang="en-GB" dirty="0" err="1"/>
              <a:t>yüksek</a:t>
            </a:r>
            <a:r>
              <a:rPr lang="en-GB" dirty="0"/>
              <a:t> </a:t>
            </a:r>
            <a:r>
              <a:rPr lang="en-GB" dirty="0" err="1"/>
              <a:t>ideallerden</a:t>
            </a:r>
            <a:r>
              <a:rPr lang="en-GB" dirty="0"/>
              <a:t> </a:t>
            </a:r>
            <a:r>
              <a:rPr lang="en-GB" dirty="0" err="1"/>
              <a:t>yoksun</a:t>
            </a:r>
            <a:r>
              <a:rPr lang="tr-TR" dirty="0"/>
              <a:t> </a:t>
            </a:r>
            <a:r>
              <a:rPr lang="en-GB" dirty="0" err="1"/>
              <a:t>figürler</a:t>
            </a:r>
            <a:r>
              <a:rPr lang="en-GB" dirty="0"/>
              <a:t> </a:t>
            </a:r>
            <a:r>
              <a:rPr lang="en-GB" dirty="0" err="1"/>
              <a:t>oldukları</a:t>
            </a:r>
            <a:r>
              <a:rPr lang="en-GB" dirty="0"/>
              <a:t> </a:t>
            </a:r>
            <a:r>
              <a:rPr lang="en-GB" dirty="0" err="1"/>
              <a:t>görülür</a:t>
            </a:r>
            <a:r>
              <a:rPr lang="en-GB" dirty="0"/>
              <a:t>. </a:t>
            </a:r>
            <a:r>
              <a:rPr lang="en-GB" dirty="0" err="1"/>
              <a:t>Onlar</a:t>
            </a:r>
            <a:r>
              <a:rPr lang="en-GB" dirty="0"/>
              <a:t> </a:t>
            </a:r>
            <a:r>
              <a:rPr lang="en-GB" dirty="0" err="1"/>
              <a:t>kandırılmış</a:t>
            </a:r>
            <a:r>
              <a:rPr lang="en-GB" dirty="0"/>
              <a:t>, </a:t>
            </a:r>
            <a:r>
              <a:rPr lang="en-GB" dirty="0" err="1"/>
              <a:t>yaşadıkları</a:t>
            </a:r>
            <a:r>
              <a:rPr lang="en-GB" dirty="0"/>
              <a:t> </a:t>
            </a:r>
            <a:r>
              <a:rPr lang="en-GB" dirty="0" err="1"/>
              <a:t>anın</a:t>
            </a:r>
            <a:r>
              <a:rPr lang="en-GB" dirty="0"/>
              <a:t> </a:t>
            </a:r>
            <a:r>
              <a:rPr lang="en-GB" dirty="0" err="1"/>
              <a:t>içine</a:t>
            </a:r>
            <a:endParaRPr lang="en-GB" dirty="0"/>
          </a:p>
          <a:p>
            <a:r>
              <a:rPr lang="en-GB" dirty="0" err="1"/>
              <a:t>hapsolmuş</a:t>
            </a:r>
            <a:r>
              <a:rPr lang="en-GB" dirty="0"/>
              <a:t>, </a:t>
            </a:r>
            <a:r>
              <a:rPr lang="en-GB" dirty="0" err="1"/>
              <a:t>tepki</a:t>
            </a:r>
            <a:r>
              <a:rPr lang="en-GB" dirty="0"/>
              <a:t> </a:t>
            </a:r>
            <a:r>
              <a:rPr lang="en-GB" dirty="0" err="1"/>
              <a:t>gösterecek</a:t>
            </a:r>
            <a:r>
              <a:rPr lang="en-GB" dirty="0"/>
              <a:t> </a:t>
            </a:r>
            <a:r>
              <a:rPr lang="en-GB" dirty="0" err="1"/>
              <a:t>güçten</a:t>
            </a:r>
            <a:r>
              <a:rPr lang="en-GB" dirty="0"/>
              <a:t> </a:t>
            </a:r>
            <a:r>
              <a:rPr lang="en-GB" dirty="0" err="1"/>
              <a:t>yoksun</a:t>
            </a:r>
            <a:r>
              <a:rPr lang="en-GB" dirty="0"/>
              <a:t>, </a:t>
            </a:r>
            <a:r>
              <a:rPr lang="en-GB" dirty="0" err="1"/>
              <a:t>ümitsizce</a:t>
            </a:r>
            <a:r>
              <a:rPr lang="en-GB" dirty="0"/>
              <a:t> </a:t>
            </a:r>
            <a:r>
              <a:rPr lang="en-GB" dirty="0" err="1"/>
              <a:t>bir</a:t>
            </a:r>
            <a:r>
              <a:rPr lang="en-GB" dirty="0"/>
              <a:t> </a:t>
            </a:r>
            <a:r>
              <a:rPr lang="en-GB" dirty="0" err="1"/>
              <a:t>sonraki</a:t>
            </a:r>
            <a:r>
              <a:rPr lang="en-GB" dirty="0"/>
              <a:t> </a:t>
            </a:r>
            <a:r>
              <a:rPr lang="en-GB" dirty="0" err="1"/>
              <a:t>felaketi</a:t>
            </a:r>
            <a:r>
              <a:rPr lang="tr-TR" dirty="0"/>
              <a:t> </a:t>
            </a:r>
            <a:r>
              <a:rPr lang="en-GB" dirty="0" err="1"/>
              <a:t>bekleyen</a:t>
            </a:r>
            <a:r>
              <a:rPr lang="en-GB" dirty="0"/>
              <a:t> </a:t>
            </a:r>
            <a:r>
              <a:rPr lang="en-GB" dirty="0" err="1"/>
              <a:t>insanlar</a:t>
            </a:r>
            <a:r>
              <a:rPr lang="en-GB" dirty="0"/>
              <a:t> </a:t>
            </a:r>
            <a:r>
              <a:rPr lang="en-GB" dirty="0" err="1"/>
              <a:t>olarak</a:t>
            </a:r>
            <a:r>
              <a:rPr lang="en-GB" dirty="0"/>
              <a:t> </a:t>
            </a:r>
            <a:r>
              <a:rPr lang="en-GB" dirty="0" err="1"/>
              <a:t>resmedilmektedir</a:t>
            </a:r>
            <a:r>
              <a:rPr lang="en-GB" dirty="0"/>
              <a:t>.</a:t>
            </a:r>
          </a:p>
          <a:p>
            <a:pPr marL="0" indent="0">
              <a:buNone/>
            </a:pPr>
            <a:endParaRPr lang="tr-TR" dirty="0"/>
          </a:p>
          <a:p>
            <a:pPr marL="0" indent="0">
              <a:buNone/>
            </a:pPr>
            <a:r>
              <a:rPr lang="en-GB" dirty="0" err="1"/>
              <a:t>Kavafis’in</a:t>
            </a:r>
            <a:r>
              <a:rPr lang="en-GB" dirty="0"/>
              <a:t> </a:t>
            </a:r>
            <a:r>
              <a:rPr lang="en-GB" dirty="0" err="1"/>
              <a:t>kahramanları</a:t>
            </a:r>
            <a:r>
              <a:rPr lang="en-GB" dirty="0"/>
              <a:t> </a:t>
            </a:r>
            <a:r>
              <a:rPr lang="en-GB" dirty="0" err="1"/>
              <a:t>bazen</a:t>
            </a:r>
            <a:r>
              <a:rPr lang="tr-TR" dirty="0"/>
              <a:t> </a:t>
            </a:r>
            <a:r>
              <a:rPr lang="en-GB" dirty="0" err="1"/>
              <a:t>yönetmekten</a:t>
            </a:r>
            <a:r>
              <a:rPr lang="en-GB" dirty="0"/>
              <a:t> </a:t>
            </a:r>
            <a:r>
              <a:rPr lang="en-GB" dirty="0" err="1"/>
              <a:t>aciz</a:t>
            </a:r>
            <a:r>
              <a:rPr lang="en-GB" dirty="0"/>
              <a:t> </a:t>
            </a:r>
            <a:r>
              <a:rPr lang="en-GB" dirty="0" err="1"/>
              <a:t>insanlardır</a:t>
            </a:r>
            <a:r>
              <a:rPr lang="en-GB" dirty="0"/>
              <a:t> (“</a:t>
            </a:r>
            <a:r>
              <a:rPr lang="en-GB" dirty="0" err="1"/>
              <a:t>Orofernis</a:t>
            </a:r>
            <a:r>
              <a:rPr lang="en-GB" dirty="0"/>
              <a:t>”), </a:t>
            </a:r>
            <a:r>
              <a:rPr lang="en-GB" dirty="0" err="1"/>
              <a:t>ya</a:t>
            </a:r>
            <a:r>
              <a:rPr lang="en-GB" dirty="0"/>
              <a:t> da </a:t>
            </a:r>
            <a:r>
              <a:rPr lang="en-GB" dirty="0" err="1"/>
              <a:t>hatalı</a:t>
            </a:r>
            <a:r>
              <a:rPr lang="en-GB" dirty="0"/>
              <a:t> </a:t>
            </a:r>
            <a:r>
              <a:rPr lang="en-GB" dirty="0" err="1"/>
              <a:t>değerlendirmeler</a:t>
            </a:r>
            <a:r>
              <a:rPr lang="tr-TR" dirty="0"/>
              <a:t> </a:t>
            </a:r>
            <a:r>
              <a:rPr lang="en-GB" dirty="0" err="1"/>
              <a:t>sonucu</a:t>
            </a:r>
            <a:r>
              <a:rPr lang="en-GB" dirty="0"/>
              <a:t> </a:t>
            </a:r>
            <a:r>
              <a:rPr lang="en-GB" dirty="0" err="1"/>
              <a:t>mağlubiyet</a:t>
            </a:r>
            <a:r>
              <a:rPr lang="en-GB" dirty="0"/>
              <a:t> </a:t>
            </a:r>
            <a:r>
              <a:rPr lang="en-GB" dirty="0" err="1"/>
              <a:t>yaşayan</a:t>
            </a:r>
            <a:r>
              <a:rPr lang="en-GB" dirty="0"/>
              <a:t> </a:t>
            </a:r>
            <a:r>
              <a:rPr lang="en-GB" dirty="0" err="1"/>
              <a:t>kişilerdir</a:t>
            </a:r>
            <a:r>
              <a:rPr lang="en-GB" dirty="0"/>
              <a:t> (“</a:t>
            </a:r>
            <a:r>
              <a:rPr lang="en-GB" dirty="0" err="1"/>
              <a:t>Kurtarıcı</a:t>
            </a:r>
            <a:r>
              <a:rPr lang="en-GB" dirty="0"/>
              <a:t> </a:t>
            </a:r>
            <a:r>
              <a:rPr lang="en-GB" dirty="0" err="1"/>
              <a:t>Dimitrios</a:t>
            </a:r>
            <a:r>
              <a:rPr lang="en-GB" dirty="0"/>
              <a:t> (İ.Ö. 162-150)”</a:t>
            </a:r>
          </a:p>
          <a:p>
            <a:pPr marL="0" indent="0">
              <a:buNone/>
            </a:pPr>
            <a:r>
              <a:rPr lang="en-GB" dirty="0" err="1"/>
              <a:t>veya</a:t>
            </a:r>
            <a:r>
              <a:rPr lang="en-GB" dirty="0"/>
              <a:t> </a:t>
            </a:r>
            <a:r>
              <a:rPr lang="en-GB" dirty="0" err="1"/>
              <a:t>entrikacı</a:t>
            </a:r>
            <a:r>
              <a:rPr lang="en-GB" dirty="0"/>
              <a:t> </a:t>
            </a:r>
            <a:r>
              <a:rPr lang="en-GB" dirty="0" err="1"/>
              <a:t>ve</a:t>
            </a:r>
            <a:r>
              <a:rPr lang="en-GB" dirty="0"/>
              <a:t> </a:t>
            </a:r>
            <a:r>
              <a:rPr lang="en-GB" dirty="0" err="1"/>
              <a:t>fırsatçı</a:t>
            </a:r>
            <a:r>
              <a:rPr lang="en-GB" dirty="0"/>
              <a:t> </a:t>
            </a:r>
            <a:r>
              <a:rPr lang="en-GB" dirty="0" err="1"/>
              <a:t>kimselerdir</a:t>
            </a:r>
            <a:r>
              <a:rPr lang="en-GB" dirty="0"/>
              <a:t> (“</a:t>
            </a:r>
            <a:r>
              <a:rPr lang="en-GB" dirty="0" err="1"/>
              <a:t>Ünlü</a:t>
            </a:r>
            <a:r>
              <a:rPr lang="en-GB" dirty="0"/>
              <a:t> </a:t>
            </a:r>
            <a:r>
              <a:rPr lang="en-GB" dirty="0" err="1"/>
              <a:t>Filozofun</a:t>
            </a:r>
            <a:r>
              <a:rPr lang="en-GB" dirty="0"/>
              <a:t> </a:t>
            </a:r>
            <a:r>
              <a:rPr lang="en-GB" dirty="0" err="1"/>
              <a:t>Okulundan</a:t>
            </a:r>
            <a:r>
              <a:rPr lang="en-GB" dirty="0"/>
              <a:t>”). </a:t>
            </a:r>
            <a:r>
              <a:rPr lang="en-GB" dirty="0" err="1"/>
              <a:t>Onun</a:t>
            </a:r>
            <a:endParaRPr lang="en-GB" dirty="0"/>
          </a:p>
          <a:p>
            <a:pPr marL="0" indent="0">
              <a:buNone/>
            </a:pPr>
            <a:r>
              <a:rPr lang="en-GB" dirty="0" err="1"/>
              <a:t>kahramanları</a:t>
            </a:r>
            <a:r>
              <a:rPr lang="en-GB" dirty="0"/>
              <a:t> </a:t>
            </a:r>
            <a:r>
              <a:rPr lang="en-GB" dirty="0" err="1"/>
              <a:t>kimi</a:t>
            </a:r>
            <a:r>
              <a:rPr lang="en-GB" dirty="0"/>
              <a:t> zaman </a:t>
            </a:r>
            <a:r>
              <a:rPr lang="en-GB" dirty="0" err="1"/>
              <a:t>siyasi</a:t>
            </a:r>
            <a:r>
              <a:rPr lang="en-GB" dirty="0"/>
              <a:t> </a:t>
            </a:r>
            <a:r>
              <a:rPr lang="en-GB" dirty="0" err="1"/>
              <a:t>iktidar</a:t>
            </a:r>
            <a:r>
              <a:rPr lang="en-GB" dirty="0"/>
              <a:t> </a:t>
            </a:r>
            <a:r>
              <a:rPr lang="en-GB" dirty="0" err="1"/>
              <a:t>dalkavuklarıdır</a:t>
            </a:r>
            <a:r>
              <a:rPr lang="tr-TR" dirty="0"/>
              <a:t>.</a:t>
            </a:r>
            <a:endParaRPr lang="el-GR" dirty="0"/>
          </a:p>
        </p:txBody>
      </p:sp>
    </p:spTree>
    <p:extLst>
      <p:ext uri="{BB962C8B-B14F-4D97-AF65-F5344CB8AC3E}">
        <p14:creationId xmlns:p14="http://schemas.microsoft.com/office/powerpoint/2010/main" val="40090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10DACEF-FC42-4D39-8410-1027DC84DB81}"/>
              </a:ext>
            </a:extLst>
          </p:cNvPr>
          <p:cNvSpPr/>
          <p:nvPr/>
        </p:nvSpPr>
        <p:spPr>
          <a:xfrm>
            <a:off x="573205" y="467436"/>
            <a:ext cx="10124705" cy="5410200"/>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80000"/>
              <a:buFont typeface="Wingdings 3" panose="05040102010807070707" pitchFamily="18" charset="2"/>
              <a:buChar char=""/>
            </a:pPr>
            <a:r>
              <a:rPr lang="en-US" dirty="0">
                <a:solidFill>
                  <a:srgbClr val="FFFFFF"/>
                </a:solidFill>
              </a:rPr>
              <a:t>Konstantinos </a:t>
            </a:r>
            <a:r>
              <a:rPr lang="en-US" dirty="0" err="1">
                <a:solidFill>
                  <a:srgbClr val="FFFFFF"/>
                </a:solidFill>
              </a:rPr>
              <a:t>Kavafis</a:t>
            </a:r>
            <a:r>
              <a:rPr lang="en-US" dirty="0">
                <a:solidFill>
                  <a:srgbClr val="FFFFFF"/>
                </a:solidFill>
              </a:rPr>
              <a:t> 29 Nisan 1863’te </a:t>
            </a:r>
            <a:r>
              <a:rPr lang="en-US" dirty="0" err="1">
                <a:solidFill>
                  <a:srgbClr val="FFFFFF"/>
                </a:solidFill>
              </a:rPr>
              <a:t>İskenderiye’de</a:t>
            </a:r>
            <a:r>
              <a:rPr lang="en-US" dirty="0">
                <a:solidFill>
                  <a:srgbClr val="FFFFFF"/>
                </a:solidFill>
              </a:rPr>
              <a:t> </a:t>
            </a:r>
            <a:r>
              <a:rPr lang="en-US" dirty="0" err="1">
                <a:solidFill>
                  <a:srgbClr val="FFFFFF"/>
                </a:solidFill>
              </a:rPr>
              <a:t>dünya</a:t>
            </a:r>
            <a:r>
              <a:rPr lang="en-US" dirty="0">
                <a:solidFill>
                  <a:srgbClr val="FFFFFF"/>
                </a:solidFill>
              </a:rPr>
              <a:t> </a:t>
            </a:r>
            <a:r>
              <a:rPr lang="en-US" dirty="0" err="1">
                <a:solidFill>
                  <a:srgbClr val="FFFFFF"/>
                </a:solidFill>
              </a:rPr>
              <a:t>geldi</a:t>
            </a:r>
            <a:r>
              <a:rPr lang="en-US" dirty="0">
                <a:solidFill>
                  <a:srgbClr val="FFFFFF"/>
                </a:solidFill>
              </a:rPr>
              <a:t>. </a:t>
            </a:r>
            <a:r>
              <a:rPr lang="en-US" dirty="0" err="1">
                <a:solidFill>
                  <a:srgbClr val="FFFFFF"/>
                </a:solidFill>
              </a:rPr>
              <a:t>Kavafisler</a:t>
            </a:r>
            <a:r>
              <a:rPr lang="en-US" dirty="0">
                <a:solidFill>
                  <a:srgbClr val="FFFFFF"/>
                </a:solidFill>
              </a:rPr>
              <a:t> Fener </a:t>
            </a:r>
            <a:r>
              <a:rPr lang="en-US" dirty="0" err="1">
                <a:solidFill>
                  <a:srgbClr val="FFFFFF"/>
                </a:solidFill>
              </a:rPr>
              <a:t>kökenli</a:t>
            </a:r>
            <a:r>
              <a:rPr lang="en-US" dirty="0">
                <a:solidFill>
                  <a:srgbClr val="FFFFFF"/>
                </a:solidFill>
              </a:rPr>
              <a:t> </a:t>
            </a:r>
            <a:r>
              <a:rPr lang="en-US" dirty="0" err="1">
                <a:solidFill>
                  <a:srgbClr val="FFFFFF"/>
                </a:solidFill>
              </a:rPr>
              <a:t>İstanbullu</a:t>
            </a:r>
            <a:r>
              <a:rPr lang="en-US" dirty="0">
                <a:solidFill>
                  <a:srgbClr val="FFFFFF"/>
                </a:solidFill>
              </a:rPr>
              <a:t> </a:t>
            </a:r>
            <a:r>
              <a:rPr lang="en-US" dirty="0" err="1">
                <a:solidFill>
                  <a:srgbClr val="FFFFFF"/>
                </a:solidFill>
              </a:rPr>
              <a:t>bir</a:t>
            </a:r>
            <a:r>
              <a:rPr lang="en-US" dirty="0">
                <a:solidFill>
                  <a:srgbClr val="FFFFFF"/>
                </a:solidFill>
              </a:rPr>
              <a:t> </a:t>
            </a:r>
            <a:r>
              <a:rPr lang="en-US" dirty="0" err="1">
                <a:solidFill>
                  <a:srgbClr val="FFFFFF"/>
                </a:solidFill>
              </a:rPr>
              <a:t>aileydi</a:t>
            </a:r>
            <a:r>
              <a:rPr lang="en-US" dirty="0">
                <a:solidFill>
                  <a:srgbClr val="FFFFFF"/>
                </a:solidFill>
              </a:rPr>
              <a:t>.</a:t>
            </a:r>
          </a:p>
          <a:p>
            <a:pPr>
              <a:lnSpc>
                <a:spcPct val="90000"/>
              </a:lnSpc>
              <a:spcBef>
                <a:spcPct val="20000"/>
              </a:spcBef>
              <a:spcAft>
                <a:spcPts val="600"/>
              </a:spcAft>
              <a:buClr>
                <a:schemeClr val="tx1"/>
              </a:buClr>
              <a:buSzPct val="80000"/>
              <a:buFont typeface="Wingdings 3" panose="05040102010807070707" pitchFamily="18" charset="2"/>
              <a:buChar char=""/>
            </a:pPr>
            <a:r>
              <a:rPr lang="en-US" dirty="0">
                <a:solidFill>
                  <a:srgbClr val="FFFFFF"/>
                </a:solidFill>
              </a:rPr>
              <a:t>Baba </a:t>
            </a:r>
            <a:r>
              <a:rPr lang="en-US" dirty="0" err="1">
                <a:solidFill>
                  <a:srgbClr val="FFFFFF"/>
                </a:solidFill>
              </a:rPr>
              <a:t>Kavafis</a:t>
            </a:r>
            <a:r>
              <a:rPr lang="en-US" dirty="0">
                <a:solidFill>
                  <a:srgbClr val="FFFFFF"/>
                </a:solidFill>
              </a:rPr>
              <a:t> </a:t>
            </a:r>
            <a:r>
              <a:rPr lang="en-US" dirty="0" err="1">
                <a:solidFill>
                  <a:srgbClr val="FFFFFF"/>
                </a:solidFill>
              </a:rPr>
              <a:t>ticaret</a:t>
            </a:r>
            <a:r>
              <a:rPr lang="en-US" dirty="0">
                <a:solidFill>
                  <a:srgbClr val="FFFFFF"/>
                </a:solidFill>
              </a:rPr>
              <a:t> </a:t>
            </a:r>
            <a:r>
              <a:rPr lang="en-US" dirty="0" err="1">
                <a:solidFill>
                  <a:srgbClr val="FFFFFF"/>
                </a:solidFill>
              </a:rPr>
              <a:t>ile</a:t>
            </a:r>
            <a:r>
              <a:rPr lang="en-US" dirty="0">
                <a:solidFill>
                  <a:srgbClr val="FFFFFF"/>
                </a:solidFill>
              </a:rPr>
              <a:t> </a:t>
            </a:r>
            <a:r>
              <a:rPr lang="en-US" dirty="0" err="1">
                <a:solidFill>
                  <a:srgbClr val="FFFFFF"/>
                </a:solidFill>
              </a:rPr>
              <a:t>uğraşıyordu</a:t>
            </a:r>
            <a:r>
              <a:rPr lang="en-US" dirty="0">
                <a:solidFill>
                  <a:srgbClr val="FFFFFF"/>
                </a:solidFill>
              </a:rPr>
              <a:t>. </a:t>
            </a:r>
            <a:r>
              <a:rPr lang="en-US" dirty="0" err="1">
                <a:solidFill>
                  <a:srgbClr val="FFFFFF"/>
                </a:solidFill>
              </a:rPr>
              <a:t>Aile</a:t>
            </a:r>
            <a:r>
              <a:rPr lang="en-US" dirty="0">
                <a:solidFill>
                  <a:srgbClr val="FFFFFF"/>
                </a:solidFill>
              </a:rPr>
              <a:t> </a:t>
            </a:r>
            <a:r>
              <a:rPr lang="en-US" dirty="0" err="1">
                <a:solidFill>
                  <a:srgbClr val="FFFFFF"/>
                </a:solidFill>
              </a:rPr>
              <a:t>bir</a:t>
            </a:r>
            <a:r>
              <a:rPr lang="en-US" dirty="0">
                <a:solidFill>
                  <a:srgbClr val="FFFFFF"/>
                </a:solidFill>
              </a:rPr>
              <a:t> </a:t>
            </a:r>
            <a:r>
              <a:rPr lang="en-US" dirty="0" err="1">
                <a:solidFill>
                  <a:srgbClr val="FFFFFF"/>
                </a:solidFill>
              </a:rPr>
              <a:t>süre</a:t>
            </a:r>
            <a:r>
              <a:rPr lang="en-US" dirty="0">
                <a:solidFill>
                  <a:srgbClr val="FFFFFF"/>
                </a:solidFill>
              </a:rPr>
              <a:t> Liverpool </a:t>
            </a:r>
            <a:r>
              <a:rPr lang="en-US" dirty="0" err="1">
                <a:solidFill>
                  <a:srgbClr val="FFFFFF"/>
                </a:solidFill>
              </a:rPr>
              <a:t>ve</a:t>
            </a:r>
            <a:r>
              <a:rPr lang="en-US" dirty="0">
                <a:solidFill>
                  <a:srgbClr val="FFFFFF"/>
                </a:solidFill>
              </a:rPr>
              <a:t> </a:t>
            </a:r>
            <a:r>
              <a:rPr lang="en-US" dirty="0" err="1">
                <a:solidFill>
                  <a:srgbClr val="FFFFFF"/>
                </a:solidFill>
              </a:rPr>
              <a:t>Paris’te</a:t>
            </a:r>
            <a:r>
              <a:rPr lang="en-US" dirty="0">
                <a:solidFill>
                  <a:srgbClr val="FFFFFF"/>
                </a:solidFill>
              </a:rPr>
              <a:t> </a:t>
            </a:r>
            <a:r>
              <a:rPr lang="en-US" dirty="0" err="1">
                <a:solidFill>
                  <a:srgbClr val="FFFFFF"/>
                </a:solidFill>
              </a:rPr>
              <a:t>kaldıktan</a:t>
            </a:r>
            <a:r>
              <a:rPr lang="en-US" dirty="0">
                <a:solidFill>
                  <a:srgbClr val="FFFFFF"/>
                </a:solidFill>
              </a:rPr>
              <a:t> </a:t>
            </a:r>
            <a:r>
              <a:rPr lang="en-US" dirty="0" err="1">
                <a:solidFill>
                  <a:srgbClr val="FFFFFF"/>
                </a:solidFill>
              </a:rPr>
              <a:t>sonra</a:t>
            </a:r>
            <a:r>
              <a:rPr lang="en-US" dirty="0">
                <a:solidFill>
                  <a:srgbClr val="FFFFFF"/>
                </a:solidFill>
              </a:rPr>
              <a:t> </a:t>
            </a:r>
            <a:r>
              <a:rPr lang="en-US" dirty="0" err="1">
                <a:solidFill>
                  <a:srgbClr val="FFFFFF"/>
                </a:solidFill>
              </a:rPr>
              <a:t>aile</a:t>
            </a:r>
            <a:r>
              <a:rPr lang="en-US" dirty="0">
                <a:solidFill>
                  <a:srgbClr val="FFFFFF"/>
                </a:solidFill>
              </a:rPr>
              <a:t> 1854 </a:t>
            </a:r>
            <a:r>
              <a:rPr lang="en-US" dirty="0" err="1">
                <a:solidFill>
                  <a:srgbClr val="FFFFFF"/>
                </a:solidFill>
              </a:rPr>
              <a:t>senesinde</a:t>
            </a:r>
            <a:r>
              <a:rPr lang="en-US" dirty="0">
                <a:solidFill>
                  <a:srgbClr val="FFFFFF"/>
                </a:solidFill>
              </a:rPr>
              <a:t> </a:t>
            </a:r>
            <a:r>
              <a:rPr lang="en-US" dirty="0" err="1">
                <a:solidFill>
                  <a:srgbClr val="FFFFFF"/>
                </a:solidFill>
              </a:rPr>
              <a:t>İskenderiye’ye</a:t>
            </a:r>
            <a:r>
              <a:rPr lang="en-US" dirty="0">
                <a:solidFill>
                  <a:srgbClr val="FFFFFF"/>
                </a:solidFill>
              </a:rPr>
              <a:t> </a:t>
            </a:r>
            <a:r>
              <a:rPr lang="en-US" dirty="0" err="1">
                <a:solidFill>
                  <a:srgbClr val="FFFFFF"/>
                </a:solidFill>
              </a:rPr>
              <a:t>taşınır</a:t>
            </a:r>
            <a:r>
              <a:rPr lang="en-US" dirty="0">
                <a:solidFill>
                  <a:srgbClr val="FFFFFF"/>
                </a:solidFill>
              </a:rPr>
              <a:t>. </a:t>
            </a:r>
            <a:r>
              <a:rPr lang="en-US" dirty="0" err="1">
                <a:solidFill>
                  <a:srgbClr val="FFFFFF"/>
                </a:solidFill>
              </a:rPr>
              <a:t>Kavafis’in</a:t>
            </a:r>
            <a:r>
              <a:rPr lang="en-US" dirty="0">
                <a:solidFill>
                  <a:srgbClr val="FFFFFF"/>
                </a:solidFill>
              </a:rPr>
              <a:t> </a:t>
            </a:r>
            <a:r>
              <a:rPr lang="en-US" dirty="0" err="1">
                <a:solidFill>
                  <a:srgbClr val="FFFFFF"/>
                </a:solidFill>
              </a:rPr>
              <a:t>tanıklığına</a:t>
            </a:r>
            <a:r>
              <a:rPr lang="en-US" dirty="0">
                <a:solidFill>
                  <a:srgbClr val="FFFFFF"/>
                </a:solidFill>
              </a:rPr>
              <a:t> </a:t>
            </a:r>
            <a:r>
              <a:rPr lang="en-US" dirty="0" err="1">
                <a:solidFill>
                  <a:srgbClr val="FFFFFF"/>
                </a:solidFill>
              </a:rPr>
              <a:t>gçre</a:t>
            </a:r>
            <a:r>
              <a:rPr lang="en-US" dirty="0">
                <a:solidFill>
                  <a:srgbClr val="FFFFFF"/>
                </a:solidFill>
              </a:rPr>
              <a:t>  o </a:t>
            </a:r>
            <a:r>
              <a:rPr lang="en-US" dirty="0" err="1">
                <a:solidFill>
                  <a:srgbClr val="FFFFFF"/>
                </a:solidFill>
              </a:rPr>
              <a:t>dönem</a:t>
            </a:r>
            <a:r>
              <a:rPr lang="en-US" dirty="0">
                <a:solidFill>
                  <a:srgbClr val="FFFFFF"/>
                </a:solidFill>
              </a:rPr>
              <a:t> </a:t>
            </a:r>
            <a:r>
              <a:rPr lang="en-US" dirty="0" err="1">
                <a:solidFill>
                  <a:srgbClr val="FFFFFF"/>
                </a:solidFill>
              </a:rPr>
              <a:t>İskenderiye’deki</a:t>
            </a:r>
            <a:r>
              <a:rPr lang="en-US" dirty="0">
                <a:solidFill>
                  <a:srgbClr val="FFFFFF"/>
                </a:solidFill>
              </a:rPr>
              <a:t> </a:t>
            </a:r>
            <a:r>
              <a:rPr lang="en-US" dirty="0" err="1">
                <a:solidFill>
                  <a:srgbClr val="FFFFFF"/>
                </a:solidFill>
              </a:rPr>
              <a:t>Yunan</a:t>
            </a:r>
            <a:r>
              <a:rPr lang="en-US" dirty="0">
                <a:solidFill>
                  <a:srgbClr val="FFFFFF"/>
                </a:solidFill>
              </a:rPr>
              <a:t> </a:t>
            </a:r>
            <a:r>
              <a:rPr lang="en-US" dirty="0" err="1">
                <a:solidFill>
                  <a:srgbClr val="FFFFFF"/>
                </a:solidFill>
              </a:rPr>
              <a:t>Nufusu</a:t>
            </a:r>
            <a:r>
              <a:rPr lang="en-US" dirty="0">
                <a:solidFill>
                  <a:srgbClr val="FFFFFF"/>
                </a:solidFill>
              </a:rPr>
              <a:t> 3000 </a:t>
            </a:r>
            <a:r>
              <a:rPr lang="en-US" dirty="0" err="1">
                <a:solidFill>
                  <a:srgbClr val="FFFFFF"/>
                </a:solidFill>
              </a:rPr>
              <a:t>kadardır</a:t>
            </a:r>
            <a:r>
              <a:rPr lang="en-US" dirty="0">
                <a:solidFill>
                  <a:srgbClr val="FFFFFF"/>
                </a:solidFill>
              </a:rPr>
              <a:t>. 20.yy’ın </a:t>
            </a:r>
            <a:r>
              <a:rPr lang="en-US" dirty="0" err="1">
                <a:solidFill>
                  <a:srgbClr val="FFFFFF"/>
                </a:solidFill>
              </a:rPr>
              <a:t>başlarına</a:t>
            </a:r>
            <a:r>
              <a:rPr lang="en-US" dirty="0">
                <a:solidFill>
                  <a:srgbClr val="FFFFFF"/>
                </a:solidFill>
              </a:rPr>
              <a:t> </a:t>
            </a:r>
            <a:r>
              <a:rPr lang="en-US" dirty="0" err="1">
                <a:solidFill>
                  <a:srgbClr val="FFFFFF"/>
                </a:solidFill>
              </a:rPr>
              <a:t>geldiğimizde</a:t>
            </a:r>
            <a:r>
              <a:rPr lang="en-US" dirty="0">
                <a:solidFill>
                  <a:srgbClr val="FFFFFF"/>
                </a:solidFill>
              </a:rPr>
              <a:t> </a:t>
            </a:r>
            <a:r>
              <a:rPr lang="en-US" dirty="0" err="1">
                <a:solidFill>
                  <a:srgbClr val="FFFFFF"/>
                </a:solidFill>
              </a:rPr>
              <a:t>ise</a:t>
            </a:r>
            <a:r>
              <a:rPr lang="en-US" dirty="0">
                <a:solidFill>
                  <a:srgbClr val="FFFFFF"/>
                </a:solidFill>
              </a:rPr>
              <a:t> </a:t>
            </a:r>
            <a:r>
              <a:rPr lang="en-US" dirty="0" err="1">
                <a:solidFill>
                  <a:srgbClr val="FFFFFF"/>
                </a:solidFill>
              </a:rPr>
              <a:t>bu</a:t>
            </a:r>
            <a:r>
              <a:rPr lang="en-US" dirty="0">
                <a:solidFill>
                  <a:srgbClr val="FFFFFF"/>
                </a:solidFill>
              </a:rPr>
              <a:t> </a:t>
            </a:r>
            <a:r>
              <a:rPr lang="en-US" dirty="0" err="1">
                <a:solidFill>
                  <a:srgbClr val="FFFFFF"/>
                </a:solidFill>
              </a:rPr>
              <a:t>sayı</a:t>
            </a:r>
            <a:r>
              <a:rPr lang="en-US" dirty="0">
                <a:solidFill>
                  <a:srgbClr val="FFFFFF"/>
                </a:solidFill>
              </a:rPr>
              <a:t> </a:t>
            </a:r>
            <a:r>
              <a:rPr lang="en-US" dirty="0" err="1">
                <a:solidFill>
                  <a:srgbClr val="FFFFFF"/>
                </a:solidFill>
              </a:rPr>
              <a:t>otuz</a:t>
            </a:r>
            <a:r>
              <a:rPr lang="en-US" dirty="0">
                <a:solidFill>
                  <a:srgbClr val="FFFFFF"/>
                </a:solidFill>
              </a:rPr>
              <a:t> </a:t>
            </a:r>
            <a:r>
              <a:rPr lang="en-US" dirty="0" err="1">
                <a:solidFill>
                  <a:srgbClr val="FFFFFF"/>
                </a:solidFill>
              </a:rPr>
              <a:t>bini</a:t>
            </a:r>
            <a:r>
              <a:rPr lang="en-US" dirty="0">
                <a:solidFill>
                  <a:srgbClr val="FFFFFF"/>
                </a:solidFill>
              </a:rPr>
              <a:t> </a:t>
            </a:r>
            <a:r>
              <a:rPr lang="en-US" dirty="0" err="1">
                <a:solidFill>
                  <a:srgbClr val="FFFFFF"/>
                </a:solidFill>
              </a:rPr>
              <a:t>geçecektir</a:t>
            </a:r>
            <a:r>
              <a:rPr lang="en-US" dirty="0">
                <a:solidFill>
                  <a:srgbClr val="FFFFFF"/>
                </a:solidFill>
              </a:rPr>
              <a:t>.</a:t>
            </a: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Aile</a:t>
            </a:r>
            <a:r>
              <a:rPr lang="en-US" dirty="0">
                <a:solidFill>
                  <a:srgbClr val="FFFFFF"/>
                </a:solidFill>
              </a:rPr>
              <a:t> </a:t>
            </a:r>
            <a:r>
              <a:rPr lang="en-US" dirty="0" err="1">
                <a:solidFill>
                  <a:srgbClr val="FFFFFF"/>
                </a:solidFill>
              </a:rPr>
              <a:t>İskenderiye’bin</a:t>
            </a:r>
            <a:r>
              <a:rPr lang="en-US" dirty="0">
                <a:solidFill>
                  <a:srgbClr val="FFFFFF"/>
                </a:solidFill>
              </a:rPr>
              <a:t> </a:t>
            </a:r>
            <a:r>
              <a:rPr lang="en-US" dirty="0" err="1">
                <a:solidFill>
                  <a:srgbClr val="FFFFFF"/>
                </a:solidFill>
              </a:rPr>
              <a:t>kalbur</a:t>
            </a:r>
            <a:r>
              <a:rPr lang="en-US" dirty="0">
                <a:solidFill>
                  <a:srgbClr val="FFFFFF"/>
                </a:solidFill>
              </a:rPr>
              <a:t> </a:t>
            </a:r>
            <a:r>
              <a:rPr lang="en-US" dirty="0" err="1">
                <a:solidFill>
                  <a:srgbClr val="FFFFFF"/>
                </a:solidFill>
              </a:rPr>
              <a:t>üstü</a:t>
            </a:r>
            <a:r>
              <a:rPr lang="en-US" dirty="0">
                <a:solidFill>
                  <a:srgbClr val="FFFFFF"/>
                </a:solidFill>
              </a:rPr>
              <a:t> </a:t>
            </a:r>
            <a:r>
              <a:rPr lang="en-US" dirty="0" err="1">
                <a:solidFill>
                  <a:srgbClr val="FFFFFF"/>
                </a:solidFill>
              </a:rPr>
              <a:t>ailelerinden</a:t>
            </a:r>
            <a:r>
              <a:rPr lang="en-US" dirty="0">
                <a:solidFill>
                  <a:srgbClr val="FFFFFF"/>
                </a:solidFill>
              </a:rPr>
              <a:t> </a:t>
            </a:r>
            <a:r>
              <a:rPr lang="en-US" dirty="0" err="1">
                <a:solidFill>
                  <a:srgbClr val="FFFFFF"/>
                </a:solidFill>
              </a:rPr>
              <a:t>bir</a:t>
            </a:r>
            <a:r>
              <a:rPr lang="en-US" dirty="0">
                <a:solidFill>
                  <a:srgbClr val="FFFFFF"/>
                </a:solidFill>
              </a:rPr>
              <a:t> </a:t>
            </a:r>
            <a:r>
              <a:rPr lang="en-US" dirty="0" err="1">
                <a:solidFill>
                  <a:srgbClr val="FFFFFF"/>
                </a:solidFill>
              </a:rPr>
              <a:t>tanesidir</a:t>
            </a:r>
            <a:r>
              <a:rPr lang="en-US" dirty="0">
                <a:solidFill>
                  <a:srgbClr val="FFFFFF"/>
                </a:solidFill>
              </a:rPr>
              <a:t>. Baba </a:t>
            </a:r>
            <a:r>
              <a:rPr lang="en-US" dirty="0" err="1">
                <a:solidFill>
                  <a:srgbClr val="FFFFFF"/>
                </a:solidFill>
              </a:rPr>
              <a:t>Kavafis’in</a:t>
            </a:r>
            <a:r>
              <a:rPr lang="en-US" dirty="0">
                <a:solidFill>
                  <a:srgbClr val="FFFFFF"/>
                </a:solidFill>
              </a:rPr>
              <a:t> ani </a:t>
            </a:r>
            <a:r>
              <a:rPr lang="en-US" dirty="0" err="1">
                <a:solidFill>
                  <a:srgbClr val="FFFFFF"/>
                </a:solidFill>
              </a:rPr>
              <a:t>vefatı</a:t>
            </a:r>
            <a:r>
              <a:rPr lang="en-US" dirty="0">
                <a:solidFill>
                  <a:srgbClr val="FFFFFF"/>
                </a:solidFill>
              </a:rPr>
              <a:t> </a:t>
            </a:r>
            <a:r>
              <a:rPr lang="en-US" dirty="0" err="1">
                <a:solidFill>
                  <a:srgbClr val="FFFFFF"/>
                </a:solidFill>
              </a:rPr>
              <a:t>şairin</a:t>
            </a:r>
            <a:r>
              <a:rPr lang="en-US" dirty="0">
                <a:solidFill>
                  <a:srgbClr val="FFFFFF"/>
                </a:solidFill>
              </a:rPr>
              <a:t> </a:t>
            </a:r>
            <a:r>
              <a:rPr lang="en-US" dirty="0" err="1">
                <a:solidFill>
                  <a:srgbClr val="FFFFFF"/>
                </a:solidFill>
              </a:rPr>
              <a:t>hayatındaki</a:t>
            </a:r>
            <a:r>
              <a:rPr lang="en-US" dirty="0">
                <a:solidFill>
                  <a:srgbClr val="FFFFFF"/>
                </a:solidFill>
              </a:rPr>
              <a:t> </a:t>
            </a:r>
            <a:r>
              <a:rPr lang="en-US" dirty="0" err="1">
                <a:solidFill>
                  <a:srgbClr val="FFFFFF"/>
                </a:solidFill>
              </a:rPr>
              <a:t>kırılma</a:t>
            </a:r>
            <a:r>
              <a:rPr lang="en-US" dirty="0">
                <a:solidFill>
                  <a:srgbClr val="FFFFFF"/>
                </a:solidFill>
              </a:rPr>
              <a:t> </a:t>
            </a:r>
            <a:r>
              <a:rPr lang="en-US" dirty="0" err="1">
                <a:solidFill>
                  <a:srgbClr val="FFFFFF"/>
                </a:solidFill>
              </a:rPr>
              <a:t>noktalarındandır</a:t>
            </a:r>
            <a:r>
              <a:rPr lang="en-US" dirty="0">
                <a:solidFill>
                  <a:srgbClr val="FFFFFF"/>
                </a:solidFill>
              </a:rPr>
              <a:t>. Zira </a:t>
            </a:r>
            <a:r>
              <a:rPr lang="en-US" dirty="0" err="1">
                <a:solidFill>
                  <a:srgbClr val="FFFFFF"/>
                </a:solidFill>
              </a:rPr>
              <a:t>ailenin</a:t>
            </a:r>
            <a:r>
              <a:rPr lang="en-US" dirty="0">
                <a:solidFill>
                  <a:srgbClr val="FFFFFF"/>
                </a:solidFill>
              </a:rPr>
              <a:t> </a:t>
            </a:r>
            <a:r>
              <a:rPr lang="en-US" dirty="0" err="1">
                <a:solidFill>
                  <a:srgbClr val="FFFFFF"/>
                </a:solidFill>
              </a:rPr>
              <a:t>tüm</a:t>
            </a:r>
            <a:r>
              <a:rPr lang="en-US" dirty="0">
                <a:solidFill>
                  <a:srgbClr val="FFFFFF"/>
                </a:solidFill>
              </a:rPr>
              <a:t> </a:t>
            </a:r>
            <a:r>
              <a:rPr lang="en-US" dirty="0" err="1">
                <a:solidFill>
                  <a:srgbClr val="FFFFFF"/>
                </a:solidFill>
              </a:rPr>
              <a:t>sosyal</a:t>
            </a:r>
            <a:r>
              <a:rPr lang="en-US" dirty="0">
                <a:solidFill>
                  <a:srgbClr val="FFFFFF"/>
                </a:solidFill>
              </a:rPr>
              <a:t> </a:t>
            </a:r>
            <a:r>
              <a:rPr lang="en-US" dirty="0" err="1">
                <a:solidFill>
                  <a:srgbClr val="FFFFFF"/>
                </a:solidFill>
              </a:rPr>
              <a:t>ve</a:t>
            </a:r>
            <a:r>
              <a:rPr lang="en-US" dirty="0">
                <a:solidFill>
                  <a:srgbClr val="FFFFFF"/>
                </a:solidFill>
              </a:rPr>
              <a:t> </a:t>
            </a:r>
            <a:r>
              <a:rPr lang="en-US" dirty="0" err="1">
                <a:solidFill>
                  <a:srgbClr val="FFFFFF"/>
                </a:solidFill>
              </a:rPr>
              <a:t>ekonomikdengeleri</a:t>
            </a:r>
            <a:r>
              <a:rPr lang="en-US" dirty="0">
                <a:solidFill>
                  <a:srgbClr val="FFFFFF"/>
                </a:solidFill>
              </a:rPr>
              <a:t> alt </a:t>
            </a:r>
            <a:r>
              <a:rPr lang="en-US" dirty="0" err="1">
                <a:solidFill>
                  <a:srgbClr val="FFFFFF"/>
                </a:solidFill>
              </a:rPr>
              <a:t>üst</a:t>
            </a:r>
            <a:r>
              <a:rPr lang="en-US" dirty="0">
                <a:solidFill>
                  <a:srgbClr val="FFFFFF"/>
                </a:solidFill>
              </a:rPr>
              <a:t> </a:t>
            </a:r>
            <a:r>
              <a:rPr lang="en-US" dirty="0" err="1">
                <a:solidFill>
                  <a:srgbClr val="FFFFFF"/>
                </a:solidFill>
              </a:rPr>
              <a:t>olur</a:t>
            </a:r>
            <a:r>
              <a:rPr lang="en-US" dirty="0">
                <a:solidFill>
                  <a:srgbClr val="FFFFFF"/>
                </a:solidFill>
              </a:rPr>
              <a:t>.</a:t>
            </a: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Aile</a:t>
            </a:r>
            <a:r>
              <a:rPr lang="en-US" dirty="0">
                <a:solidFill>
                  <a:srgbClr val="FFFFFF"/>
                </a:solidFill>
              </a:rPr>
              <a:t> 1874’te </a:t>
            </a:r>
            <a:r>
              <a:rPr lang="en-US" dirty="0" err="1">
                <a:solidFill>
                  <a:srgbClr val="FFFFFF"/>
                </a:solidFill>
              </a:rPr>
              <a:t>Londra’ya</a:t>
            </a:r>
            <a:r>
              <a:rPr lang="en-US" dirty="0">
                <a:solidFill>
                  <a:srgbClr val="FFFFFF"/>
                </a:solidFill>
              </a:rPr>
              <a:t> </a:t>
            </a:r>
            <a:r>
              <a:rPr lang="en-US" dirty="0" err="1">
                <a:solidFill>
                  <a:srgbClr val="FFFFFF"/>
                </a:solidFill>
              </a:rPr>
              <a:t>taşınır</a:t>
            </a:r>
            <a:r>
              <a:rPr lang="en-US" dirty="0">
                <a:solidFill>
                  <a:srgbClr val="FFFFFF"/>
                </a:solidFill>
              </a:rPr>
              <a:t>. 1882’de </a:t>
            </a:r>
            <a:r>
              <a:rPr lang="en-US" dirty="0" err="1">
                <a:solidFill>
                  <a:srgbClr val="FFFFFF"/>
                </a:solidFill>
              </a:rPr>
              <a:t>Kavafis’in</a:t>
            </a:r>
            <a:r>
              <a:rPr lang="en-US" dirty="0">
                <a:solidFill>
                  <a:srgbClr val="FFFFFF"/>
                </a:solidFill>
              </a:rPr>
              <a:t> İstanbul </a:t>
            </a:r>
            <a:r>
              <a:rPr lang="en-US" dirty="0" err="1">
                <a:solidFill>
                  <a:srgbClr val="FFFFFF"/>
                </a:solidFill>
              </a:rPr>
              <a:t>yılları</a:t>
            </a:r>
            <a:r>
              <a:rPr lang="en-US" dirty="0">
                <a:solidFill>
                  <a:srgbClr val="FFFFFF"/>
                </a:solidFill>
              </a:rPr>
              <a:t> </a:t>
            </a:r>
            <a:r>
              <a:rPr lang="en-US" dirty="0" err="1">
                <a:solidFill>
                  <a:srgbClr val="FFFFFF"/>
                </a:solidFill>
              </a:rPr>
              <a:t>başlar</a:t>
            </a:r>
            <a:r>
              <a:rPr lang="en-US" dirty="0">
                <a:solidFill>
                  <a:srgbClr val="FFFFFF"/>
                </a:solidFill>
              </a:rPr>
              <a:t>. </a:t>
            </a:r>
            <a:r>
              <a:rPr lang="en-US" dirty="0" err="1">
                <a:solidFill>
                  <a:srgbClr val="FFFFFF"/>
                </a:solidFill>
              </a:rPr>
              <a:t>Kavafis’in</a:t>
            </a:r>
            <a:r>
              <a:rPr lang="en-US" dirty="0">
                <a:solidFill>
                  <a:srgbClr val="FFFFFF"/>
                </a:solidFill>
              </a:rPr>
              <a:t> ilk </a:t>
            </a:r>
            <a:r>
              <a:rPr lang="en-US" dirty="0" err="1">
                <a:solidFill>
                  <a:srgbClr val="FFFFFF"/>
                </a:solidFill>
              </a:rPr>
              <a:t>şiirleri</a:t>
            </a:r>
            <a:r>
              <a:rPr lang="en-US" dirty="0">
                <a:solidFill>
                  <a:srgbClr val="FFFFFF"/>
                </a:solidFill>
              </a:rPr>
              <a:t> </a:t>
            </a:r>
            <a:r>
              <a:rPr lang="en-US" dirty="0" err="1">
                <a:solidFill>
                  <a:srgbClr val="FFFFFF"/>
                </a:solidFill>
              </a:rPr>
              <a:t>İngilizce</a:t>
            </a:r>
            <a:r>
              <a:rPr lang="en-US" dirty="0">
                <a:solidFill>
                  <a:srgbClr val="FFFFFF"/>
                </a:solidFill>
              </a:rPr>
              <a:t> </a:t>
            </a:r>
            <a:r>
              <a:rPr lang="en-US" dirty="0" err="1">
                <a:solidFill>
                  <a:srgbClr val="FFFFFF"/>
                </a:solidFill>
              </a:rPr>
              <a:t>olarak</a:t>
            </a:r>
            <a:r>
              <a:rPr lang="en-US" dirty="0">
                <a:solidFill>
                  <a:srgbClr val="FFFFFF"/>
                </a:solidFill>
              </a:rPr>
              <a:t> </a:t>
            </a:r>
            <a:r>
              <a:rPr lang="en-US" dirty="0" err="1">
                <a:solidFill>
                  <a:srgbClr val="FFFFFF"/>
                </a:solidFill>
              </a:rPr>
              <a:t>yazılmıştır</a:t>
            </a:r>
            <a:r>
              <a:rPr lang="en-US" dirty="0">
                <a:solidFill>
                  <a:srgbClr val="FFFFFF"/>
                </a:solidFill>
              </a:rPr>
              <a:t>.  </a:t>
            </a: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İstanbul’dan</a:t>
            </a:r>
            <a:r>
              <a:rPr lang="en-US" dirty="0">
                <a:solidFill>
                  <a:srgbClr val="FFFFFF"/>
                </a:solidFill>
              </a:rPr>
              <a:t> </a:t>
            </a:r>
            <a:r>
              <a:rPr lang="en-US" dirty="0" err="1">
                <a:solidFill>
                  <a:srgbClr val="FFFFFF"/>
                </a:solidFill>
              </a:rPr>
              <a:t>ayrılmasına</a:t>
            </a:r>
            <a:r>
              <a:rPr lang="en-US" dirty="0">
                <a:solidFill>
                  <a:srgbClr val="FFFFFF"/>
                </a:solidFill>
              </a:rPr>
              <a:t> </a:t>
            </a:r>
            <a:r>
              <a:rPr lang="en-US" dirty="0" err="1">
                <a:solidFill>
                  <a:srgbClr val="FFFFFF"/>
                </a:solidFill>
              </a:rPr>
              <a:t>yakın</a:t>
            </a:r>
            <a:r>
              <a:rPr lang="en-US" dirty="0">
                <a:solidFill>
                  <a:srgbClr val="FFFFFF"/>
                </a:solidFill>
              </a:rPr>
              <a:t> 1885’te  </a:t>
            </a:r>
            <a:r>
              <a:rPr lang="en-US" dirty="0" err="1">
                <a:solidFill>
                  <a:srgbClr val="FFFFFF"/>
                </a:solidFill>
              </a:rPr>
              <a:t>Nihori</a:t>
            </a:r>
            <a:r>
              <a:rPr lang="en-US" dirty="0">
                <a:solidFill>
                  <a:srgbClr val="FFFFFF"/>
                </a:solidFill>
              </a:rPr>
              <a:t> (</a:t>
            </a:r>
            <a:r>
              <a:rPr lang="en-US" dirty="0" err="1">
                <a:solidFill>
                  <a:srgbClr val="FFFFFF"/>
                </a:solidFill>
              </a:rPr>
              <a:t>Yeniköy</a:t>
            </a:r>
            <a:r>
              <a:rPr lang="en-US" dirty="0">
                <a:solidFill>
                  <a:srgbClr val="FFFFFF"/>
                </a:solidFill>
              </a:rPr>
              <a:t>) </a:t>
            </a:r>
            <a:r>
              <a:rPr lang="en-US" dirty="0" err="1">
                <a:solidFill>
                  <a:srgbClr val="FFFFFF"/>
                </a:solidFill>
              </a:rPr>
              <a:t>isimli</a:t>
            </a:r>
            <a:r>
              <a:rPr lang="en-US" dirty="0">
                <a:solidFill>
                  <a:srgbClr val="FFFFFF"/>
                </a:solidFill>
              </a:rPr>
              <a:t> </a:t>
            </a:r>
            <a:r>
              <a:rPr lang="en-US" dirty="0" err="1">
                <a:solidFill>
                  <a:srgbClr val="FFFFFF"/>
                </a:solidFill>
              </a:rPr>
              <a:t>şiiri</a:t>
            </a:r>
            <a:r>
              <a:rPr lang="en-US" dirty="0">
                <a:solidFill>
                  <a:srgbClr val="FFFFFF"/>
                </a:solidFill>
              </a:rPr>
              <a:t> </a:t>
            </a:r>
            <a:r>
              <a:rPr lang="en-US" dirty="0" err="1">
                <a:solidFill>
                  <a:srgbClr val="FFFFFF"/>
                </a:solidFill>
              </a:rPr>
              <a:t>yazar</a:t>
            </a:r>
            <a:r>
              <a:rPr lang="en-US" dirty="0">
                <a:solidFill>
                  <a:srgbClr val="FFFFFF"/>
                </a:solidFill>
              </a:rPr>
              <a:t>.</a:t>
            </a: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rgbClr val="FFFFFF"/>
              </a:solidFill>
            </a:endParaRP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Nihori</a:t>
            </a:r>
            <a:endParaRPr lang="en-US" dirty="0">
              <a:solidFill>
                <a:srgbClr val="FFFFFF"/>
              </a:solidFill>
            </a:endParaRP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Ey</a:t>
            </a:r>
            <a:r>
              <a:rPr lang="en-US" dirty="0">
                <a:solidFill>
                  <a:srgbClr val="FFFFFF"/>
                </a:solidFill>
              </a:rPr>
              <a:t> </a:t>
            </a:r>
            <a:r>
              <a:rPr lang="en-US" dirty="0" err="1">
                <a:solidFill>
                  <a:srgbClr val="FFFFFF"/>
                </a:solidFill>
              </a:rPr>
              <a:t>yabancı</a:t>
            </a:r>
            <a:r>
              <a:rPr lang="en-US" dirty="0">
                <a:solidFill>
                  <a:srgbClr val="FFFFFF"/>
                </a:solidFill>
              </a:rPr>
              <a:t>, </a:t>
            </a:r>
            <a:r>
              <a:rPr lang="en-US" dirty="0" err="1">
                <a:solidFill>
                  <a:srgbClr val="FFFFFF"/>
                </a:solidFill>
              </a:rPr>
              <a:t>eğer</a:t>
            </a:r>
            <a:r>
              <a:rPr lang="en-US" dirty="0">
                <a:solidFill>
                  <a:srgbClr val="FFFFFF"/>
                </a:solidFill>
              </a:rPr>
              <a:t> </a:t>
            </a:r>
            <a:r>
              <a:rPr lang="en-US" dirty="0" err="1">
                <a:solidFill>
                  <a:srgbClr val="FFFFFF"/>
                </a:solidFill>
              </a:rPr>
              <a:t>doğanın</a:t>
            </a:r>
            <a:r>
              <a:rPr lang="en-US" dirty="0">
                <a:solidFill>
                  <a:srgbClr val="FFFFFF"/>
                </a:solidFill>
              </a:rPr>
              <a:t> </a:t>
            </a:r>
            <a:r>
              <a:rPr lang="en-US" dirty="0" err="1">
                <a:solidFill>
                  <a:srgbClr val="FFFFFF"/>
                </a:solidFill>
              </a:rPr>
              <a:t>sana</a:t>
            </a:r>
            <a:r>
              <a:rPr lang="en-US" dirty="0">
                <a:solidFill>
                  <a:srgbClr val="FFFFFF"/>
                </a:solidFill>
              </a:rPr>
              <a:t> </a:t>
            </a:r>
            <a:r>
              <a:rPr lang="en-US" dirty="0" err="1">
                <a:solidFill>
                  <a:srgbClr val="FFFFFF"/>
                </a:solidFill>
              </a:rPr>
              <a:t>gülümsediği</a:t>
            </a:r>
            <a:r>
              <a:rPr lang="en-US" dirty="0">
                <a:solidFill>
                  <a:srgbClr val="FFFFFF"/>
                </a:solidFill>
              </a:rPr>
              <a:t> </a:t>
            </a: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Ve</a:t>
            </a:r>
            <a:r>
              <a:rPr lang="en-US" dirty="0">
                <a:solidFill>
                  <a:srgbClr val="FFFFFF"/>
                </a:solidFill>
              </a:rPr>
              <a:t> her </a:t>
            </a:r>
            <a:r>
              <a:rPr lang="en-US" dirty="0" err="1">
                <a:solidFill>
                  <a:srgbClr val="FFFFFF"/>
                </a:solidFill>
              </a:rPr>
              <a:t>çınarın</a:t>
            </a:r>
            <a:r>
              <a:rPr lang="en-US" dirty="0">
                <a:solidFill>
                  <a:srgbClr val="FFFFFF"/>
                </a:solidFill>
              </a:rPr>
              <a:t> </a:t>
            </a:r>
            <a:r>
              <a:rPr lang="en-US" dirty="0" err="1">
                <a:solidFill>
                  <a:srgbClr val="FFFFFF"/>
                </a:solidFill>
              </a:rPr>
              <a:t>arkasında</a:t>
            </a:r>
            <a:r>
              <a:rPr lang="en-US" dirty="0">
                <a:solidFill>
                  <a:srgbClr val="FFFFFF"/>
                </a:solidFill>
              </a:rPr>
              <a:t> </a:t>
            </a:r>
            <a:r>
              <a:rPr lang="en-US" dirty="0" err="1">
                <a:solidFill>
                  <a:srgbClr val="FFFFFF"/>
                </a:solidFill>
              </a:rPr>
              <a:t>bir</a:t>
            </a:r>
            <a:r>
              <a:rPr lang="en-US" dirty="0">
                <a:solidFill>
                  <a:srgbClr val="FFFFFF"/>
                </a:solidFill>
              </a:rPr>
              <a:t> </a:t>
            </a:r>
            <a:r>
              <a:rPr lang="en-US" dirty="0" err="1">
                <a:solidFill>
                  <a:srgbClr val="FFFFFF"/>
                </a:solidFill>
              </a:rPr>
              <a:t>gül</a:t>
            </a:r>
            <a:r>
              <a:rPr lang="en-US" dirty="0">
                <a:solidFill>
                  <a:srgbClr val="FFFFFF"/>
                </a:solidFill>
              </a:rPr>
              <a:t> </a:t>
            </a:r>
            <a:r>
              <a:rPr lang="en-US" dirty="0" err="1">
                <a:solidFill>
                  <a:srgbClr val="FFFFFF"/>
                </a:solidFill>
              </a:rPr>
              <a:t>kadar</a:t>
            </a:r>
            <a:r>
              <a:rPr lang="en-US" dirty="0">
                <a:solidFill>
                  <a:srgbClr val="FFFFFF"/>
                </a:solidFill>
              </a:rPr>
              <a:t> </a:t>
            </a:r>
            <a:r>
              <a:rPr lang="en-US" dirty="0" err="1">
                <a:solidFill>
                  <a:srgbClr val="FFFFFF"/>
                </a:solidFill>
              </a:rPr>
              <a:t>güzel</a:t>
            </a:r>
            <a:endParaRPr lang="en-US" dirty="0">
              <a:solidFill>
                <a:srgbClr val="FFFFFF"/>
              </a:solidFill>
            </a:endParaRPr>
          </a:p>
          <a:p>
            <a:pPr>
              <a:lnSpc>
                <a:spcPct val="90000"/>
              </a:lnSpc>
              <a:spcBef>
                <a:spcPct val="20000"/>
              </a:spcBef>
              <a:spcAft>
                <a:spcPts val="600"/>
              </a:spcAft>
              <a:buClr>
                <a:schemeClr val="tx1"/>
              </a:buClr>
              <a:buSzPct val="80000"/>
              <a:buFont typeface="Wingdings 3" panose="05040102010807070707" pitchFamily="18" charset="2"/>
              <a:buChar char=""/>
            </a:pPr>
            <a:r>
              <a:rPr lang="en-US" dirty="0">
                <a:solidFill>
                  <a:srgbClr val="FFFFFF"/>
                </a:solidFill>
              </a:rPr>
              <a:t>Bir </a:t>
            </a:r>
            <a:r>
              <a:rPr lang="en-US" dirty="0" err="1">
                <a:solidFill>
                  <a:srgbClr val="FFFFFF"/>
                </a:solidFill>
              </a:rPr>
              <a:t>genç</a:t>
            </a:r>
            <a:r>
              <a:rPr lang="en-US" dirty="0">
                <a:solidFill>
                  <a:srgbClr val="FFFFFF"/>
                </a:solidFill>
              </a:rPr>
              <a:t> </a:t>
            </a:r>
            <a:r>
              <a:rPr lang="en-US" dirty="0" err="1">
                <a:solidFill>
                  <a:srgbClr val="FFFFFF"/>
                </a:solidFill>
              </a:rPr>
              <a:t>kızın</a:t>
            </a:r>
            <a:r>
              <a:rPr lang="en-US" dirty="0">
                <a:solidFill>
                  <a:srgbClr val="FFFFFF"/>
                </a:solidFill>
              </a:rPr>
              <a:t> </a:t>
            </a:r>
            <a:r>
              <a:rPr lang="en-US" dirty="0" err="1">
                <a:solidFill>
                  <a:srgbClr val="FFFFFF"/>
                </a:solidFill>
              </a:rPr>
              <a:t>gizlendiği</a:t>
            </a:r>
            <a:r>
              <a:rPr lang="en-US" dirty="0">
                <a:solidFill>
                  <a:srgbClr val="FFFFFF"/>
                </a:solidFill>
              </a:rPr>
              <a:t> </a:t>
            </a:r>
            <a:r>
              <a:rPr lang="en-US" dirty="0" err="1">
                <a:solidFill>
                  <a:srgbClr val="FFFFFF"/>
                </a:solidFill>
              </a:rPr>
              <a:t>bir</a:t>
            </a:r>
            <a:r>
              <a:rPr lang="en-US" dirty="0">
                <a:solidFill>
                  <a:srgbClr val="FFFFFF"/>
                </a:solidFill>
              </a:rPr>
              <a:t> </a:t>
            </a:r>
            <a:r>
              <a:rPr lang="en-US" dirty="0" err="1">
                <a:solidFill>
                  <a:srgbClr val="FFFFFF"/>
                </a:solidFill>
              </a:rPr>
              <a:t>köy</a:t>
            </a:r>
            <a:r>
              <a:rPr lang="en-US" dirty="0">
                <a:solidFill>
                  <a:srgbClr val="FFFFFF"/>
                </a:solidFill>
              </a:rPr>
              <a:t> </a:t>
            </a:r>
            <a:r>
              <a:rPr lang="en-US" dirty="0" err="1">
                <a:solidFill>
                  <a:srgbClr val="FFFFFF"/>
                </a:solidFill>
              </a:rPr>
              <a:t>görürsen</a:t>
            </a:r>
            <a:endParaRPr lang="en-US" dirty="0">
              <a:solidFill>
                <a:srgbClr val="FFFFFF"/>
              </a:solidFill>
            </a:endParaRPr>
          </a:p>
          <a:p>
            <a:pPr>
              <a:lnSpc>
                <a:spcPct val="90000"/>
              </a:lnSpc>
              <a:spcBef>
                <a:spcPct val="20000"/>
              </a:spcBef>
              <a:spcAft>
                <a:spcPts val="600"/>
              </a:spcAft>
              <a:buClr>
                <a:schemeClr val="tx1"/>
              </a:buClr>
              <a:buSzPct val="80000"/>
              <a:buFont typeface="Wingdings 3" panose="05040102010807070707" pitchFamily="18" charset="2"/>
              <a:buChar char=""/>
            </a:pPr>
            <a:r>
              <a:rPr lang="en-US" dirty="0" err="1">
                <a:solidFill>
                  <a:srgbClr val="FFFFFF"/>
                </a:solidFill>
              </a:rPr>
              <a:t>Orada</a:t>
            </a:r>
            <a:r>
              <a:rPr lang="en-US" dirty="0">
                <a:solidFill>
                  <a:srgbClr val="FFFFFF"/>
                </a:solidFill>
              </a:rPr>
              <a:t> dur. </a:t>
            </a:r>
            <a:r>
              <a:rPr lang="en-US" dirty="0" err="1">
                <a:solidFill>
                  <a:srgbClr val="FFFFFF"/>
                </a:solidFill>
              </a:rPr>
              <a:t>Nihori’ye</a:t>
            </a:r>
            <a:r>
              <a:rPr lang="en-US" dirty="0">
                <a:solidFill>
                  <a:srgbClr val="FFFFFF"/>
                </a:solidFill>
              </a:rPr>
              <a:t> </a:t>
            </a:r>
            <a:r>
              <a:rPr lang="en-US" dirty="0" err="1">
                <a:solidFill>
                  <a:srgbClr val="FFFFFF"/>
                </a:solidFill>
              </a:rPr>
              <a:t>ulaştın</a:t>
            </a:r>
            <a:r>
              <a:rPr lang="en-US" dirty="0">
                <a:solidFill>
                  <a:srgbClr val="FFFFFF"/>
                </a:solidFill>
              </a:rPr>
              <a:t> </a:t>
            </a:r>
            <a:r>
              <a:rPr lang="en-US" dirty="0" err="1">
                <a:solidFill>
                  <a:srgbClr val="FFFFFF"/>
                </a:solidFill>
              </a:rPr>
              <a:t>demektir</a:t>
            </a:r>
            <a:r>
              <a:rPr lang="en-US" dirty="0">
                <a:solidFill>
                  <a:srgbClr val="FFFFFF"/>
                </a:solidFill>
              </a:rPr>
              <a:t>.</a:t>
            </a:r>
          </a:p>
        </p:txBody>
      </p:sp>
    </p:spTree>
    <p:extLst>
      <p:ext uri="{BB962C8B-B14F-4D97-AF65-F5344CB8AC3E}">
        <p14:creationId xmlns:p14="http://schemas.microsoft.com/office/powerpoint/2010/main" val="126425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EF6FC0-FA41-4578-8353-6847031C06AB}"/>
              </a:ext>
            </a:extLst>
          </p:cNvPr>
          <p:cNvSpPr>
            <a:spLocks noGrp="1"/>
          </p:cNvSpPr>
          <p:nvPr>
            <p:ph idx="1"/>
          </p:nvPr>
        </p:nvSpPr>
        <p:spPr>
          <a:xfrm>
            <a:off x="436729" y="354841"/>
            <a:ext cx="10711558" cy="5659272"/>
          </a:xfrm>
        </p:spPr>
        <p:txBody>
          <a:bodyPr>
            <a:normAutofit/>
          </a:bodyPr>
          <a:lstStyle/>
          <a:p>
            <a:pPr marL="0" indent="0">
              <a:lnSpc>
                <a:spcPct val="90000"/>
              </a:lnSpc>
              <a:buNone/>
            </a:pPr>
            <a:r>
              <a:rPr lang="tr-TR" sz="2800" dirty="0" err="1">
                <a:solidFill>
                  <a:srgbClr val="FFFFFF"/>
                </a:solidFill>
              </a:rPr>
              <a:t>Kavafisler</a:t>
            </a:r>
            <a:r>
              <a:rPr lang="tr-TR" sz="2800" dirty="0">
                <a:solidFill>
                  <a:srgbClr val="FFFFFF"/>
                </a:solidFill>
              </a:rPr>
              <a:t> 1885 yılında İskenderiye’ye geri döner.</a:t>
            </a:r>
          </a:p>
          <a:p>
            <a:pPr marL="0" indent="0">
              <a:lnSpc>
                <a:spcPct val="90000"/>
              </a:lnSpc>
              <a:buNone/>
            </a:pPr>
            <a:r>
              <a:rPr lang="tr-TR" sz="2800" dirty="0">
                <a:solidFill>
                  <a:srgbClr val="FFFFFF"/>
                </a:solidFill>
              </a:rPr>
              <a:t>İlk başlarda değişik işlerde çalışır: bir süre gazetecilik</a:t>
            </a:r>
            <a:r>
              <a:rPr lang="el-GR" sz="2800" dirty="0">
                <a:solidFill>
                  <a:srgbClr val="FFFFFF"/>
                </a:solidFill>
              </a:rPr>
              <a:t> </a:t>
            </a:r>
            <a:r>
              <a:rPr lang="tr-TR" sz="2800" dirty="0">
                <a:solidFill>
                  <a:srgbClr val="FFFFFF"/>
                </a:solidFill>
              </a:rPr>
              <a:t>yapar (1886), ardından Pamuk Borsasında simsarlık yapar (1888) ve daha</a:t>
            </a:r>
            <a:r>
              <a:rPr lang="el-GR" sz="2800" dirty="0">
                <a:solidFill>
                  <a:srgbClr val="FFFFFF"/>
                </a:solidFill>
              </a:rPr>
              <a:t> </a:t>
            </a:r>
            <a:r>
              <a:rPr lang="tr-TR" sz="2800" dirty="0">
                <a:solidFill>
                  <a:srgbClr val="FFFFFF"/>
                </a:solidFill>
              </a:rPr>
              <a:t>sonra, artık İngiliz idaresine geçmiş bulunan Mısır’da, Sular İdaresinde işe</a:t>
            </a:r>
            <a:r>
              <a:rPr lang="el-GR" sz="2800" dirty="0">
                <a:solidFill>
                  <a:srgbClr val="FFFFFF"/>
                </a:solidFill>
              </a:rPr>
              <a:t> </a:t>
            </a:r>
            <a:r>
              <a:rPr lang="tr-TR" sz="2800" dirty="0">
                <a:solidFill>
                  <a:srgbClr val="FFFFFF"/>
                </a:solidFill>
              </a:rPr>
              <a:t>başlar ve (1892’den 1922’ye kadar) 30 yıl süreyle orada kâtip olarak</a:t>
            </a:r>
            <a:r>
              <a:rPr lang="el-GR" sz="2800" dirty="0">
                <a:solidFill>
                  <a:srgbClr val="FFFFFF"/>
                </a:solidFill>
              </a:rPr>
              <a:t> </a:t>
            </a:r>
            <a:r>
              <a:rPr lang="tr-TR" sz="2800" dirty="0">
                <a:solidFill>
                  <a:srgbClr val="FFFFFF"/>
                </a:solidFill>
              </a:rPr>
              <a:t>çalışır21. Edebiyat çevrelerinde sesini, İstanbul’da basılan </a:t>
            </a:r>
            <a:r>
              <a:rPr lang="tr-TR" sz="2800" dirty="0" err="1">
                <a:solidFill>
                  <a:srgbClr val="FFFFFF"/>
                </a:solidFill>
              </a:rPr>
              <a:t>Konstantinupolis</a:t>
            </a:r>
            <a:r>
              <a:rPr lang="el-GR" sz="2800" dirty="0">
                <a:solidFill>
                  <a:srgbClr val="FFFFFF"/>
                </a:solidFill>
              </a:rPr>
              <a:t> </a:t>
            </a:r>
            <a:r>
              <a:rPr lang="tr-TR" sz="2800" dirty="0">
                <a:solidFill>
                  <a:srgbClr val="FFFFFF"/>
                </a:solidFill>
              </a:rPr>
              <a:t>Gazetesinde yayımlanan bir yazısı ve Leipzig’de basılan </a:t>
            </a:r>
            <a:r>
              <a:rPr lang="tr-TR" sz="2800" dirty="0" err="1">
                <a:solidFill>
                  <a:srgbClr val="FFFFFF"/>
                </a:solidFill>
              </a:rPr>
              <a:t>Esperos</a:t>
            </a:r>
            <a:r>
              <a:rPr lang="tr-TR" sz="2800" dirty="0">
                <a:solidFill>
                  <a:srgbClr val="FFFFFF"/>
                </a:solidFill>
              </a:rPr>
              <a:t> adlı</a:t>
            </a:r>
            <a:r>
              <a:rPr lang="el-GR" sz="2800" dirty="0">
                <a:solidFill>
                  <a:srgbClr val="FFFFFF"/>
                </a:solidFill>
              </a:rPr>
              <a:t> </a:t>
            </a:r>
            <a:r>
              <a:rPr lang="tr-TR" sz="2800" dirty="0">
                <a:solidFill>
                  <a:srgbClr val="FFFFFF"/>
                </a:solidFill>
              </a:rPr>
              <a:t>dergide çıkan “</a:t>
            </a:r>
            <a:r>
              <a:rPr lang="tr-TR" sz="2800" dirty="0" err="1">
                <a:solidFill>
                  <a:srgbClr val="FFFFFF"/>
                </a:solidFill>
              </a:rPr>
              <a:t>Vakhikon</a:t>
            </a:r>
            <a:r>
              <a:rPr lang="tr-TR" sz="2800" dirty="0">
                <a:solidFill>
                  <a:srgbClr val="FFFFFF"/>
                </a:solidFill>
              </a:rPr>
              <a:t>” adlı şiiri ile ilk kez 1886 yılında duyurur</a:t>
            </a:r>
          </a:p>
          <a:p>
            <a:pPr marL="0" indent="0">
              <a:lnSpc>
                <a:spcPct val="90000"/>
              </a:lnSpc>
              <a:buNone/>
            </a:pPr>
            <a:endParaRPr lang="tr-TR" sz="1500" dirty="0">
              <a:solidFill>
                <a:srgbClr val="FFFFFF"/>
              </a:solidFill>
            </a:endParaRPr>
          </a:p>
        </p:txBody>
      </p:sp>
    </p:spTree>
    <p:extLst>
      <p:ext uri="{BB962C8B-B14F-4D97-AF65-F5344CB8AC3E}">
        <p14:creationId xmlns:p14="http://schemas.microsoft.com/office/powerpoint/2010/main" val="324787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E8AE5D-3868-4E2E-90C3-764240C5E94F}"/>
              </a:ext>
            </a:extLst>
          </p:cNvPr>
          <p:cNvSpPr>
            <a:spLocks noGrp="1"/>
          </p:cNvSpPr>
          <p:nvPr>
            <p:ph type="title"/>
          </p:nvPr>
        </p:nvSpPr>
        <p:spPr>
          <a:xfrm>
            <a:off x="684211" y="685799"/>
            <a:ext cx="8420877" cy="2971801"/>
          </a:xfrm>
        </p:spPr>
        <p:txBody>
          <a:bodyPr vert="horz" lIns="91440" tIns="45720" rIns="91440" bIns="45720" rtlCol="0" anchor="b">
            <a:normAutofit/>
          </a:bodyPr>
          <a:lstStyle/>
          <a:p>
            <a:pPr>
              <a:lnSpc>
                <a:spcPct val="90000"/>
              </a:lnSpc>
            </a:pPr>
            <a:r>
              <a:rPr lang="en-US" sz="2600"/>
              <a:t>Kavafis’in 1890’lardan başlayarak on yıllık bir dönem içinde kaleme</a:t>
            </a:r>
            <a:br>
              <a:rPr lang="en-US" sz="2600"/>
            </a:br>
            <a:r>
              <a:rPr lang="en-US" sz="2600"/>
              <a:t>aldığı çok önemli kabul edilen, büyük beğeni toplayan ve çok tartışılan</a:t>
            </a:r>
            <a:br>
              <a:rPr lang="en-US" sz="2600"/>
            </a:br>
            <a:r>
              <a:rPr lang="en-US" sz="2600"/>
              <a:t>Mumlar (1893), Yaşlı Bir Adam (1894), Surlar (1896), Pencereler (1897),</a:t>
            </a:r>
            <a:br>
              <a:rPr lang="en-US" sz="2600"/>
            </a:br>
            <a:r>
              <a:rPr lang="en-US" sz="2600"/>
              <a:t>Barbarları Beklerken (1899), İlk Basamak (1899) gibi erken dönem şiirleri</a:t>
            </a:r>
          </a:p>
        </p:txBody>
      </p:sp>
    </p:spTree>
    <p:extLst>
      <p:ext uri="{BB962C8B-B14F-4D97-AF65-F5344CB8AC3E}">
        <p14:creationId xmlns:p14="http://schemas.microsoft.com/office/powerpoint/2010/main" val="12324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DC03F6-60FE-4BAD-9206-DE1F59A94B20}"/>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lnSpc>
                <a:spcPct val="90000"/>
              </a:lnSpc>
            </a:pPr>
            <a:r>
              <a:rPr lang="en-US" sz="3300"/>
              <a:t>1899 yılında annesinin ölümünü izleyen süreç içinde sembolizmin etkisinden kurtularak realist bir üslup</a:t>
            </a:r>
            <a:br>
              <a:rPr lang="en-US" sz="3300"/>
            </a:br>
            <a:r>
              <a:rPr lang="en-US" sz="3300"/>
              <a:t>kullanmaya başlar</a:t>
            </a:r>
          </a:p>
        </p:txBody>
      </p:sp>
    </p:spTree>
    <p:extLst>
      <p:ext uri="{BB962C8B-B14F-4D97-AF65-F5344CB8AC3E}">
        <p14:creationId xmlns:p14="http://schemas.microsoft.com/office/powerpoint/2010/main" val="355439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4BAB83-9B0F-4D09-AC71-84B1152906C7}"/>
              </a:ext>
            </a:extLst>
          </p:cNvPr>
          <p:cNvSpPr>
            <a:spLocks noGrp="1"/>
          </p:cNvSpPr>
          <p:nvPr>
            <p:ph type="title"/>
          </p:nvPr>
        </p:nvSpPr>
        <p:spPr>
          <a:xfrm>
            <a:off x="5116738" y="685799"/>
            <a:ext cx="6159273" cy="2971801"/>
          </a:xfrm>
        </p:spPr>
        <p:txBody>
          <a:bodyPr vert="horz" lIns="91440" tIns="45720" rIns="91440" bIns="45720" rtlCol="0" anchor="b">
            <a:normAutofit/>
          </a:bodyPr>
          <a:lstStyle/>
          <a:p>
            <a:pPr>
              <a:lnSpc>
                <a:spcPct val="90000"/>
              </a:lnSpc>
            </a:pPr>
            <a:r>
              <a:rPr lang="en-US" sz="1900"/>
              <a:t>20.yüzyıl başlarında yaşanan bu ikinci kırılma</a:t>
            </a:r>
            <a:br>
              <a:rPr lang="en-US" sz="1900"/>
            </a:br>
            <a:r>
              <a:rPr lang="en-US" sz="1900"/>
              <a:t>noktasıyla Kavafis’in olgunluk dönemi başlar ve ölümüne kadar devam eder.</a:t>
            </a:r>
            <a:br>
              <a:rPr lang="en-US" sz="1900"/>
            </a:br>
            <a:r>
              <a:rPr lang="en-US" sz="1900"/>
              <a:t>Kavafis’in şiirlerinde edebi akımların yansımasını dikkate alarak</a:t>
            </a:r>
            <a:br>
              <a:rPr lang="en-US" sz="1900"/>
            </a:br>
            <a:r>
              <a:rPr lang="en-US" sz="1900"/>
              <a:t>eleştirmenler: a) Romantizm dönemi (1882-1891/1894), b) Parnasizm ve</a:t>
            </a:r>
            <a:br>
              <a:rPr lang="en-US" sz="1900"/>
            </a:br>
            <a:r>
              <a:rPr lang="en-US" sz="1900"/>
              <a:t>Sembolizm dönemi (1891/94- 1899/1904), c) Şiirsel Realizm dönemi (1903-</a:t>
            </a:r>
            <a:br>
              <a:rPr lang="en-US" sz="1900"/>
            </a:br>
            <a:r>
              <a:rPr lang="en-US" sz="1900"/>
              <a:t>1933) olmak üzere üç dönemden söz etmektedirler</a:t>
            </a:r>
          </a:p>
        </p:txBody>
      </p:sp>
      <p:pic>
        <p:nvPicPr>
          <p:cNvPr id="33" name="Picture 3" descr="Açık bir kitabın kapatma fotoğrafı">
            <a:extLst>
              <a:ext uri="{FF2B5EF4-FFF2-40B4-BE49-F238E27FC236}">
                <a16:creationId xmlns:a16="http://schemas.microsoft.com/office/drawing/2014/main" id="{6660800B-B5BB-B05E-82E6-7EEF7499D274}"/>
              </a:ext>
            </a:extLst>
          </p:cNvPr>
          <p:cNvPicPr>
            <a:picLocks noChangeAspect="1"/>
          </p:cNvPicPr>
          <p:nvPr/>
        </p:nvPicPr>
        <p:blipFill rotWithShape="1">
          <a:blip r:embed="rId2"/>
          <a:srcRect l="27973" r="27205" b="-1"/>
          <a:stretch/>
        </p:blipFill>
        <p:spPr>
          <a:xfrm>
            <a:off x="20" y="10"/>
            <a:ext cx="4639713"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730566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270</TotalTime>
  <Words>3651</Words>
  <Application>Microsoft Office PowerPoint</Application>
  <PresentationFormat>Geniş ekran</PresentationFormat>
  <Paragraphs>222</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Century Gothic</vt:lpstr>
      <vt:lpstr>Wingdings 3</vt:lpstr>
      <vt:lpstr>İyon</vt:lpstr>
      <vt:lpstr>Κωνσταντίνος Καβαφης</vt:lpstr>
      <vt:lpstr>PowerPoint Sunusu</vt:lpstr>
      <vt:lpstr>                                    PENCERELER    Dolanıp duruyorum boş günler geçirdiğim bu karanlık odalarda pencereleri arayarak. - Nasıl ferah olacak bir pencere açılsa. - Ama bulunmuyor pencereler, ya da ben bulamıyorum. Belki de daha iyi bulamamam. Belki yepyeni bir zulüm olacak ışık. Kim bilebilir neler getireceğini?  Konstantinos Kavafis (1863 - 1933) </vt:lpstr>
      <vt:lpstr>PowerPoint Sunusu</vt:lpstr>
      <vt:lpstr>PowerPoint Sunusu</vt:lpstr>
      <vt:lpstr>PowerPoint Sunusu</vt:lpstr>
      <vt:lpstr>Kavafis’in 1890’lardan başlayarak on yıllık bir dönem içinde kaleme aldığı çok önemli kabul edilen, büyük beğeni toplayan ve çok tartışılan Mumlar (1893), Yaşlı Bir Adam (1894), Surlar (1896), Pencereler (1897), Barbarları Beklerken (1899), İlk Basamak (1899) gibi erken dönem şiirleri</vt:lpstr>
      <vt:lpstr>1899 yılında annesinin ölümünü izleyen süreç içinde sembolizmin etkisinden kurtularak realist bir üslup kullanmaya başlar</vt:lpstr>
      <vt:lpstr>20.yüzyıl başlarında yaşanan bu ikinci kırılma noktasıyla Kavafis’in olgunluk dönemi başlar ve ölümüne kadar devam eder. Kavafis’in şiirlerinde edebi akımların yansımasını dikkate alarak eleştirmenler: a) Romantizm dönemi (1882-1891/1894), b) Parnasizm ve Sembolizm dönemi (1891/94- 1899/1904), c) Şiirsel Realizm dönemi (1903- 1933) olmak üzere üç dönemden söz etmektedirler</vt:lpstr>
      <vt:lpstr>1901 yılında ilk kez Atina’yı ziyaret eder ve orada aralarında Grigorios Ksenopulos’un26 da yer aldığı dönemin edebiyat ustalarıyla tanışır, 1903 yılında Atina’yı ikinci kez ziyaret eder. 1911 yılından itibaren Kavafis, artık şiir alanında kendi sesini ve sıra dışı üslubunu bulmuştur ve bizzat kendisi şiirlerini: felsefi, tarihsel ve hedonist (hazza ilişkin) olmak üzere üç başlık altında toplamaktadır2Ancak bu tasnif kesin değildir, çünkü bazı şiirleri birden fazla alana dâhil olabilecek özelliktedir</vt:lpstr>
      <vt:lpstr>Kavafis en önemli şiirlerini 40 yaşından sonra yayımlamıştır ve bu yüzden de kendisini yaşlılığın şairi olarak nitelendirmiştir. 1900 başlarında artık olgunluğa erişmiş, poetikasını oluşturmuş, sıra dışı ifade biçimi ve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KARAKTERLER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Κωνσταντίνος Καβαφης</dc:title>
  <dc:creator>ATAY</dc:creator>
  <cp:lastModifiedBy>halil eser atay</cp:lastModifiedBy>
  <cp:revision>76</cp:revision>
  <dcterms:created xsi:type="dcterms:W3CDTF">2021-11-03T06:48:31Z</dcterms:created>
  <dcterms:modified xsi:type="dcterms:W3CDTF">2023-12-22T08:53:12Z</dcterms:modified>
</cp:coreProperties>
</file>