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9" r:id="rId4"/>
    <p:sldId id="265" r:id="rId5"/>
    <p:sldId id="267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15.6.2018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2.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Alan Notları (</a:t>
            </a:r>
            <a:r>
              <a:rPr lang="tr-TR" sz="4400" dirty="0" err="1">
                <a:latin typeface="Bell MT" pitchFamily="18" charset="0"/>
                <a:cs typeface="Andalus" pitchFamily="18" charset="-78"/>
              </a:rPr>
              <a:t>Field</a:t>
            </a:r>
            <a:r>
              <a:rPr lang="tr-TR" sz="4400" dirty="0">
                <a:latin typeface="Bell MT" pitchFamily="18" charset="0"/>
                <a:cs typeface="Andalus" pitchFamily="18" charset="-78"/>
              </a:rPr>
              <a:t> </a:t>
            </a:r>
            <a:r>
              <a:rPr lang="tr-TR" sz="4400" dirty="0" err="1">
                <a:latin typeface="Bell MT" pitchFamily="18" charset="0"/>
                <a:cs typeface="Andalus" pitchFamily="18" charset="-78"/>
              </a:rPr>
              <a:t>Notes</a:t>
            </a:r>
            <a:r>
              <a:rPr lang="tr-TR" sz="4400" dirty="0">
                <a:latin typeface="Bell MT" pitchFamily="18" charset="0"/>
                <a:cs typeface="Andalus" pitchFamily="18" charset="-78"/>
              </a:rPr>
              <a:t>)-Canlı-Dolaysız Gözlem: Ankara’da Gündelik Hayat ve Yemek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Bu hafta dersin başında bir önceki haftanın sınıf-dışı alıştırmalarının üzerinde duracağız ve alanda toplanan gözlem verisinin alan notlarına nasıl çevrileceğini tartışacağız.</a:t>
            </a:r>
          </a:p>
          <a:p>
            <a:r>
              <a:rPr lang="tr-TR" sz="2400" dirty="0">
                <a:latin typeface="Bell MT" panose="02020503060305020303" pitchFamily="18" charset="0"/>
              </a:rPr>
              <a:t>Bu doğrultuda bir önceki haftanın video kliplerine dayalı seçili birkaç alan notu denemesini değerlendireceğiz.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74940-50F1-4057-8D1E-F6C003B9F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2. 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9C00B-6970-4EE1-9A04-D57851096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Bu hafta alan notuna dair tartışma esnasında öne çıkan kavramlar:</a:t>
            </a:r>
          </a:p>
          <a:p>
            <a:r>
              <a:rPr lang="tr-TR" sz="2400" dirty="0">
                <a:latin typeface="Bell MT" panose="02020503060305020303" pitchFamily="18" charset="0"/>
              </a:rPr>
              <a:t>Betimleme (çevre ve davranış tasvirinin alan notundaki ağırlığı)</a:t>
            </a:r>
          </a:p>
          <a:p>
            <a:r>
              <a:rPr lang="tr-TR" sz="2400" dirty="0">
                <a:latin typeface="Bell MT" panose="02020503060305020303" pitchFamily="18" charset="0"/>
              </a:rPr>
              <a:t>Yorumlama (alan notunun veri yorumu için elverişliliği)</a:t>
            </a:r>
          </a:p>
        </p:txBody>
      </p:sp>
    </p:spTree>
    <p:extLst>
      <p:ext uri="{BB962C8B-B14F-4D97-AF65-F5344CB8AC3E}">
        <p14:creationId xmlns:p14="http://schemas.microsoft.com/office/powerpoint/2010/main" val="392927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Hemen ardından dersin alan araştırması için seçilen Ankara’da gündelik hayat ve yemek </a:t>
            </a:r>
            <a:r>
              <a:rPr lang="tr-TR" sz="2400" dirty="0" err="1">
                <a:latin typeface="Bell MT" panose="02020503060305020303" pitchFamily="18" charset="0"/>
              </a:rPr>
              <a:t>yemek</a:t>
            </a:r>
            <a:r>
              <a:rPr lang="tr-TR" sz="2400" dirty="0">
                <a:latin typeface="Bell MT" panose="02020503060305020303" pitchFamily="18" charset="0"/>
              </a:rPr>
              <a:t> teması etrafında alıştırmalarımıza geçeceğiz.</a:t>
            </a:r>
          </a:p>
          <a:p>
            <a:r>
              <a:rPr lang="en-GB" sz="2400" dirty="0" err="1">
                <a:latin typeface="Bell MT" panose="02020503060305020303" pitchFamily="18" charset="0"/>
              </a:rPr>
              <a:t>Özel</a:t>
            </a:r>
            <a:r>
              <a:rPr lang="en-GB" sz="2400" dirty="0">
                <a:latin typeface="Bell MT" panose="02020503060305020303" pitchFamily="18" charset="0"/>
              </a:rPr>
              <a:t> zaman </a:t>
            </a:r>
            <a:r>
              <a:rPr lang="en-GB" sz="2400" dirty="0" err="1">
                <a:latin typeface="Bell MT" panose="02020503060305020303" pitchFamily="18" charset="0"/>
              </a:rPr>
              <a:t>geçirmekle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iyi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çarpıcı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bir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biçimde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iç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içe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geçmiştir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Türkiye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gündelik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hayatında</a:t>
            </a:r>
            <a:r>
              <a:rPr lang="en-GB" sz="2400" dirty="0">
                <a:latin typeface="Bell MT" panose="02020503060305020303" pitchFamily="18" charset="0"/>
              </a:rPr>
              <a:t>. </a:t>
            </a:r>
            <a:r>
              <a:rPr lang="en-GB" sz="2400" dirty="0" err="1">
                <a:latin typeface="Bell MT" panose="02020503060305020303" pitchFamily="18" charset="0"/>
              </a:rPr>
              <a:t>Şehirler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ünlü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yemeklerini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ön</a:t>
            </a:r>
            <a:r>
              <a:rPr lang="en-GB" sz="2400" dirty="0">
                <a:latin typeface="Bell MT" panose="02020503060305020303" pitchFamily="18" charset="0"/>
              </a:rPr>
              <a:t> plana </a:t>
            </a:r>
            <a:r>
              <a:rPr lang="en-GB" sz="2400" dirty="0" err="1">
                <a:latin typeface="Bell MT" panose="02020503060305020303" pitchFamily="18" charset="0"/>
              </a:rPr>
              <a:t>çıkarırlar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ve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ülkece</a:t>
            </a:r>
            <a:r>
              <a:rPr lang="en-GB" sz="2400" dirty="0">
                <a:latin typeface="Bell MT" panose="02020503060305020303" pitchFamily="18" charset="0"/>
              </a:rPr>
              <a:t> belli </a:t>
            </a:r>
            <a:r>
              <a:rPr lang="en-GB" sz="2400" dirty="0" err="1">
                <a:latin typeface="Bell MT" panose="02020503060305020303" pitchFamily="18" charset="0"/>
              </a:rPr>
              <a:t>yemeklerin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milliğini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savunuruz</a:t>
            </a:r>
            <a:r>
              <a:rPr lang="en-GB" sz="2400" dirty="0">
                <a:latin typeface="Bell MT" panose="02020503060305020303" pitchFamily="18" charset="0"/>
              </a:rPr>
              <a:t>. Bunun </a:t>
            </a:r>
            <a:r>
              <a:rPr lang="en-GB" sz="2400" dirty="0" err="1">
                <a:latin typeface="Bell MT" panose="02020503060305020303" pitchFamily="18" charset="0"/>
              </a:rPr>
              <a:t>dışında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yemeğe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çıkmak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karşı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cinsler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arasında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bir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yakınlaşmanın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resmileşmesinin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aynı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cinsler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içinse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arkadaşlığın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veya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dostluğun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ifadesini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işaretler</a:t>
            </a:r>
            <a:r>
              <a:rPr lang="en-GB" sz="2400" dirty="0">
                <a:latin typeface="Bell MT" panose="02020503060305020303" pitchFamily="18" charset="0"/>
              </a:rPr>
              <a:t>. </a:t>
            </a:r>
            <a:endParaRPr lang="tr-TR" sz="24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02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Ankara’da yemek yeme araştırmamızın alıştırmalarını yaparken aklımızda şu sorular olacak:</a:t>
            </a:r>
          </a:p>
          <a:p>
            <a:pPr marL="0" indent="0">
              <a:buNone/>
            </a:pP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davranışında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benzer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örüntüler</a:t>
            </a:r>
            <a:r>
              <a:rPr lang="en-GB" sz="2400" dirty="0">
                <a:latin typeface="Bell MT" panose="02020503060305020303" pitchFamily="18" charset="0"/>
              </a:rPr>
              <a:t> var </a:t>
            </a:r>
            <a:r>
              <a:rPr lang="en-GB" sz="2400" dirty="0" err="1">
                <a:latin typeface="Bell MT" panose="02020503060305020303" pitchFamily="18" charset="0"/>
              </a:rPr>
              <a:t>mı</a:t>
            </a:r>
            <a:r>
              <a:rPr lang="en-GB" sz="2400" dirty="0">
                <a:latin typeface="Bell MT" panose="02020503060305020303" pitchFamily="18" charset="0"/>
              </a:rPr>
              <a:t>?</a:t>
            </a:r>
            <a:endParaRPr lang="tr-TR" sz="24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Günümüz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Ankara`sında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dışarıda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yemenin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sosyal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özellikleri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nelerdir</a:t>
            </a:r>
            <a:r>
              <a:rPr lang="en-GB" sz="2400" dirty="0">
                <a:latin typeface="Bell MT" panose="02020503060305020303" pitchFamily="18" charset="0"/>
              </a:rPr>
              <a:t>?</a:t>
            </a:r>
            <a:endParaRPr lang="tr-TR" sz="2400" dirty="0">
              <a:latin typeface="Bell MT" panose="02020503060305020303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Günümüz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Ankara`sında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dışarıda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yemek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farklı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tr-TR" sz="2400" dirty="0">
                <a:latin typeface="Bell MT" panose="02020503060305020303" pitchFamily="18" charset="0"/>
              </a:rPr>
              <a:t>	</a:t>
            </a:r>
            <a:r>
              <a:rPr lang="en-GB" sz="2400" dirty="0" err="1">
                <a:latin typeface="Bell MT" panose="02020503060305020303" pitchFamily="18" charset="0"/>
              </a:rPr>
              <a:t>cins</a:t>
            </a:r>
            <a:r>
              <a:rPr lang="en-GB" sz="2400" dirty="0">
                <a:latin typeface="Bell MT" panose="02020503060305020303" pitchFamily="18" charset="0"/>
              </a:rPr>
              <a:t>, </a:t>
            </a:r>
            <a:r>
              <a:rPr lang="en-GB" sz="2400" dirty="0" err="1">
                <a:latin typeface="Bell MT" panose="02020503060305020303" pitchFamily="18" charset="0"/>
              </a:rPr>
              <a:t>yaş</a:t>
            </a:r>
            <a:r>
              <a:rPr lang="en-GB" sz="2400" dirty="0">
                <a:latin typeface="Bell MT" panose="02020503060305020303" pitchFamily="18" charset="0"/>
              </a:rPr>
              <a:t>, </a:t>
            </a:r>
            <a:r>
              <a:rPr lang="en-GB" sz="2400" dirty="0" err="1">
                <a:latin typeface="Bell MT" panose="02020503060305020303" pitchFamily="18" charset="0"/>
              </a:rPr>
              <a:t>sınıf</a:t>
            </a:r>
            <a:r>
              <a:rPr lang="en-GB" sz="2400" dirty="0">
                <a:latin typeface="Bell MT" panose="02020503060305020303" pitchFamily="18" charset="0"/>
              </a:rPr>
              <a:t>, vs. </a:t>
            </a:r>
            <a:r>
              <a:rPr lang="en-GB" sz="2400" dirty="0" err="1">
                <a:latin typeface="Bell MT" panose="02020503060305020303" pitchFamily="18" charset="0"/>
              </a:rPr>
              <a:t>grupları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için</a:t>
            </a:r>
            <a:r>
              <a:rPr lang="en-GB" sz="2400" dirty="0">
                <a:latin typeface="Bell MT" panose="02020503060305020303" pitchFamily="18" charset="0"/>
              </a:rPr>
              <a:t> ne </a:t>
            </a:r>
            <a:r>
              <a:rPr lang="en-GB" sz="2400" dirty="0" err="1">
                <a:latin typeface="Bell MT" panose="02020503060305020303" pitchFamily="18" charset="0"/>
              </a:rPr>
              <a:t>anlam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ifade</a:t>
            </a:r>
            <a:r>
              <a:rPr lang="en-GB" sz="2400" dirty="0">
                <a:latin typeface="Bell MT" panose="02020503060305020303" pitchFamily="18" charset="0"/>
              </a:rPr>
              <a:t> </a:t>
            </a:r>
            <a:r>
              <a:rPr lang="en-GB" sz="2400" dirty="0" err="1">
                <a:latin typeface="Bell MT" panose="02020503060305020303" pitchFamily="18" charset="0"/>
              </a:rPr>
              <a:t>eder</a:t>
            </a:r>
            <a:r>
              <a:rPr lang="en-GB" sz="2400" dirty="0">
                <a:latin typeface="Bell MT" panose="02020503060305020303" pitchFamily="18" charset="0"/>
              </a:rPr>
              <a:t>? </a:t>
            </a:r>
            <a:endParaRPr lang="tr-TR" sz="24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8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EDD2-169B-4FA2-8290-0AB65593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2. hafta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E0BBE-6C00-4121-B838-D339D51F7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anose="02020503060305020303" pitchFamily="18" charset="0"/>
              </a:rPr>
              <a:t>Bir sonraki haftaya kadar yapmanız gereken ders dışı alıştırma:</a:t>
            </a:r>
          </a:p>
          <a:p>
            <a:endParaRPr lang="tr-TR" sz="2400" dirty="0">
              <a:latin typeface="Bell MT" panose="02020503060305020303" pitchFamily="18" charset="0"/>
            </a:endParaRPr>
          </a:p>
          <a:p>
            <a:endParaRPr lang="tr-TR" sz="2400" dirty="0">
              <a:latin typeface="Bell MT" panose="02020503060305020303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829E93-E804-4EEA-90A1-AA09DFDD5F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87327"/>
              </p:ext>
            </p:extLst>
          </p:nvPr>
        </p:nvGraphicFramePr>
        <p:xfrm>
          <a:off x="972000" y="2348880"/>
          <a:ext cx="7344416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4416">
                  <a:extLst>
                    <a:ext uri="{9D8B030D-6E8A-4147-A177-3AD203B41FA5}">
                      <a16:colId xmlns:a16="http://schemas.microsoft.com/office/drawing/2014/main" val="1092134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Hafta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boyunca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herhangi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tür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lokantaya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gidip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insanların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davranışlarını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yukarıdaki soruları dikkate alarak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katılarak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gözlemleyecek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nsanların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bağlamlarda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yerken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davranışların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ne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kadar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zaman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geçirdiklerin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vs. 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dair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size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ilginç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gelen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noktalar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arayacaksınız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Bu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aşamada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gözlemlediğiniz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insanlarla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uzun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kısa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herhangi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diyaloğa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girmeyin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gözlemlerinizi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bağlamlarda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20şer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dakika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sınırlandırın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katılımınız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sırasında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yemeyi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unutmayın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iki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mekan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toplam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saatlik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araştırması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tr-TR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Amacımız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önceki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haftanın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alma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aktivitesini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gerçek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dünyada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gerçekleştirmek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Bu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işler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biraz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daha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karışık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çünkü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alırken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kendinizi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azından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sosyal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olarak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doğru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konumlandırmalı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insanların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arasında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kaybolmalı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farkedilmemeli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farkediliyorsanız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tepki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çekmemelisiniz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Çevrenizde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hayat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akarken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hem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detayları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kaçırmamanın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hem de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düzgün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almanın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herşeyden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önce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lojistik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problem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olduğunu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anlayacaksınız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Çünkü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unutmayın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sizin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nereye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baktığınız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hangi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veriye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ulaştığınızı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belirler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Odaklanmalı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aklınızın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köşesine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araştırma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yaptığınızı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yerleştirmelisiniz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Bu size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katılımlı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normal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hayatta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yaptığınız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gözlemler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arasındaki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gösterecek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açık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farkındalık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haline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aşina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olmanızı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sağlayacak</a:t>
                      </a:r>
                      <a:r>
                        <a:rPr lang="en-GB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62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119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DEEF1-CF2B-42C3-8A06-BC557EE53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2. hafta</a:t>
            </a:r>
            <a:endParaRPr lang="tr-T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7246DD-1A0C-4DB9-9ACB-EE9CE0B9B1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063945"/>
              </p:ext>
            </p:extLst>
          </p:nvPr>
        </p:nvGraphicFramePr>
        <p:xfrm>
          <a:off x="972000" y="1600200"/>
          <a:ext cx="613102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024">
                  <a:extLst>
                    <a:ext uri="{9D8B030D-6E8A-4147-A177-3AD203B41FA5}">
                      <a16:colId xmlns:a16="http://schemas.microsoft.com/office/drawing/2014/main" val="3331325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GB" sz="1800" b="1" i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Alıştırma</a:t>
                      </a:r>
                      <a:r>
                        <a:rPr lang="en-GB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evrenizde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</a:t>
                      </a:r>
                      <a:r>
                        <a:rPr lang="tr-TR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olduğunu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betimleyen her katılım için bir sayfalık alan notu yazın (Toplam iki alan notu).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88668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5EF380-C167-431B-A51B-A885736FE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685260"/>
              </p:ext>
            </p:extLst>
          </p:nvPr>
        </p:nvGraphicFramePr>
        <p:xfrm>
          <a:off x="972000" y="2852936"/>
          <a:ext cx="613102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024">
                  <a:extLst>
                    <a:ext uri="{9D8B030D-6E8A-4147-A177-3AD203B41FA5}">
                      <a16:colId xmlns:a16="http://schemas.microsoft.com/office/drawing/2014/main" val="869371950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i="1" dirty="0"/>
                        <a:t>Alıştırma</a:t>
                      </a:r>
                      <a:r>
                        <a:rPr lang="tr-TR" dirty="0"/>
                        <a:t> 7: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süreçte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dışarıda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yeme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ilgili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neler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öğrendiğini</a:t>
                      </a:r>
                      <a:r>
                        <a:rPr lang="tr-TR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veya öğrenmiş olduğunuzu ortaya koyan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sayfalık bir değerlendirme yazısı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18177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B2CD18-914F-4A3D-92FC-A30C618B8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023030"/>
              </p:ext>
            </p:extLst>
          </p:nvPr>
        </p:nvGraphicFramePr>
        <p:xfrm>
          <a:off x="1011681" y="4372530"/>
          <a:ext cx="6096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288869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tr-TR" i="1" dirty="0"/>
                        <a:t>Alıştırma</a:t>
                      </a:r>
                      <a:r>
                        <a:rPr lang="tr-TR" dirty="0"/>
                        <a:t> 8: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katıl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arak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yapıp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hem de not alma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tecrübenizi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(bunun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zorluklarını ve kolaylıklarını) ve</a:t>
                      </a:r>
                    </a:p>
                    <a:p>
                      <a:pPr lvl="0"/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gerçek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hayat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gözleminin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önceki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haftanın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film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klibi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gözlem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 ne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kadar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farklı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olduğunu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 alan bir değerlendirme yazısı 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(1-2 </a:t>
                      </a:r>
                      <a:r>
                        <a:rPr lang="en-GB" sz="18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sayfa</a:t>
                      </a: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56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22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469</Words>
  <Application>Microsoft Office PowerPoint</Application>
  <PresentationFormat>On-screen Show (4:3)</PresentationFormat>
  <Paragraphs>27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Aldhabi</vt:lpstr>
      <vt:lpstr>Andalus</vt:lpstr>
      <vt:lpstr>Arial</vt:lpstr>
      <vt:lpstr>Bell MT</vt:lpstr>
      <vt:lpstr>Calibri</vt:lpstr>
      <vt:lpstr>Ofis Teması</vt:lpstr>
      <vt:lpstr>2. konu</vt:lpstr>
      <vt:lpstr>2. hafta</vt:lpstr>
      <vt:lpstr>2. hafta</vt:lpstr>
      <vt:lpstr>2. hafta</vt:lpstr>
      <vt:lpstr>2. hafta</vt:lpstr>
      <vt:lpstr>2. hafta</vt:lpstr>
      <vt:lpstr>2.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21</cp:revision>
  <dcterms:created xsi:type="dcterms:W3CDTF">2018-05-08T13:48:36Z</dcterms:created>
  <dcterms:modified xsi:type="dcterms:W3CDTF">2018-06-15T11:12:31Z</dcterms:modified>
</cp:coreProperties>
</file>