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5" r:id="rId3"/>
    <p:sldId id="257" r:id="rId4"/>
    <p:sldId id="258" r:id="rId5"/>
    <p:sldId id="269" r:id="rId6"/>
    <p:sldId id="259" r:id="rId7"/>
    <p:sldId id="267" r:id="rId8"/>
    <p:sldId id="261" r:id="rId9"/>
    <p:sldId id="262" r:id="rId10"/>
    <p:sldId id="263" r:id="rId11"/>
    <p:sldId id="266" r:id="rId12"/>
    <p:sldId id="270" r:id="rId13"/>
  </p:sldIdLst>
  <p:sldSz cx="9144000" cy="6858000" type="screen4x3"/>
  <p:notesSz cx="6858000" cy="9947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50" autoAdjust="0"/>
  </p:normalViewPr>
  <p:slideViewPr>
    <p:cSldViewPr>
      <p:cViewPr varScale="1">
        <p:scale>
          <a:sx n="70" d="100"/>
          <a:sy n="70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6396162-B37F-41F1-B849-82B481237B44}" type="datetime1">
              <a:rPr lang="en-US"/>
              <a:pPr>
                <a:defRPr/>
              </a:pPr>
              <a:t>8/1/2018</a:t>
            </a:fld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91A1CA3-3DAC-4EDF-B986-D43EC58D33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591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76D58D1-6FC1-4EFC-8AF2-1BF9D12EA567}" type="datetime1">
              <a:rPr lang="en-US"/>
              <a:pPr>
                <a:defRPr/>
              </a:pPr>
              <a:t>8/1/2018</a:t>
            </a:fld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400"/>
            <a:ext cx="5486400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Asıl metin stillerini düzenlemek için tıklatın</a:t>
            </a:r>
          </a:p>
          <a:p>
            <a:pPr lvl="1"/>
            <a:r>
              <a:rPr lang="en-US" noProof="0" smtClean="0"/>
              <a:t>İkinci düzey</a:t>
            </a:r>
          </a:p>
          <a:p>
            <a:pPr lvl="2"/>
            <a:r>
              <a:rPr lang="en-US" noProof="0" smtClean="0"/>
              <a:t>Üçüncü düzey</a:t>
            </a:r>
          </a:p>
          <a:p>
            <a:pPr lvl="3"/>
            <a:r>
              <a:rPr lang="en-US" noProof="0" smtClean="0"/>
              <a:t>Dördüncü düzey</a:t>
            </a:r>
          </a:p>
          <a:p>
            <a:pPr lvl="4"/>
            <a:r>
              <a:rPr lang="en-US" noProof="0" smtClean="0"/>
              <a:t>Beşinci düzey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67BD7B4-785A-43E5-AA83-B2C9D033E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3782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D32487-CDCE-400F-8F6C-AFBEE41CA97A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2150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C68511-12D3-453A-80B3-2D1F0D0DC517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3B57AF-C214-4A38-A297-377572EC7351}" type="datetimeFigureOut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4DB672-2CFF-4122-81D8-64CCCEDD33D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492914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D0FD07-F36A-4B78-950C-4B0B6E996B9C}" type="datetimeFigureOut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B4B621-9146-4AF9-B10C-ECD92E6E43A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095741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7269C-C86A-4A7E-A684-A73489D49AF0}" type="datetimeFigureOut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169FB7-1D0F-41EF-9031-541F3714B15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182962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6BC58F-4C49-42E9-B160-A8E17DF27A0C}" type="datetimeFigureOut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EB630C-6AB7-4584-AEA5-C42E5D5B241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52729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8C80F2-0432-4196-A37E-D995597E5CDB}" type="datetimeFigureOut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DA5638-BEB5-4C60-8919-891EB921FB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572044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7B78D9-5CA2-461D-AD5E-2C8048F0FDE3}" type="datetimeFigureOut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1FD0A-169D-47FE-A5F2-C85C696E35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307285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5C8E4D-FD8B-41D4-92E4-D91AA4C961EF}" type="datetimeFigureOut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A248A-578D-434B-9B4D-C39E0FC615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252129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DC0426-4BA8-4458-9D47-92775A85A795}" type="datetimeFigureOut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E8C123-7879-4234-A39F-E925105D2E7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223408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A880AC-BB7A-435C-84C4-CF16BBC36CB5}" type="datetimeFigureOut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36C348-CE72-4868-BBFF-75D1773BA10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258965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884C7C-B7EF-45A5-ADD8-B68D76C05FB1}" type="datetimeFigureOut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34EAF9-8D90-47BF-BF0E-2296B963B8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785450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CA3735-6A1E-44E9-ABD2-102B4F662F96}" type="datetimeFigureOut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E2ED5B-3121-4303-95FF-4D0F043FE4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639030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F676CCD-0BB7-40A9-8C13-6A721E44C0B1}" type="datetimeFigureOut">
              <a:rPr lang="tr-TR" smtClean="0"/>
              <a:pPr>
                <a:defRPr/>
              </a:pPr>
              <a:t>1.08.2018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74B2F79-204D-4998-9AC4-1C4521CBDC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988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ransition spd="med">
    <p:strips dir="rd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latin typeface="Arial" charset="0"/>
              </a:rPr>
              <a:t>İŞLETMELERDE AMAÇ SİSTEMİ</a:t>
            </a:r>
            <a:endParaRPr lang="en-US" dirty="0" smtClean="0">
              <a:latin typeface="Arial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İşletme Biliminin </a:t>
            </a:r>
            <a:r>
              <a:rPr lang="tr-TR" smtClean="0"/>
              <a:t>Temel Kavramları</a:t>
            </a:r>
            <a:endParaRPr lang="en-US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3400"/>
            <a:ext cx="7761288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İŞLETMENİN SÜREKLİLİĞİ</a:t>
            </a:r>
            <a:endParaRPr lang="en-US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844824"/>
            <a:ext cx="7905750" cy="4302125"/>
          </a:xfrm>
        </p:spPr>
        <p:txBody>
          <a:bodyPr/>
          <a:lstStyle/>
          <a:p>
            <a:pPr eaLnBrk="1" hangingPunct="1"/>
            <a:r>
              <a:rPr lang="tr-TR" smtClean="0"/>
              <a:t>Topluma fayda sağlama amacı ile ortakların faydasını maksimize etme amacının uzun dönemde dengeye ulaşması gerekir.</a:t>
            </a:r>
          </a:p>
          <a:p>
            <a:pPr lvl="1" eaLnBrk="1" hangingPunct="1"/>
            <a:r>
              <a:rPr lang="tr-TR" smtClean="0"/>
              <a:t>Topluma fayda için kar amacı gütmeden çalışmak</a:t>
            </a:r>
          </a:p>
          <a:p>
            <a:pPr lvl="1" eaLnBrk="1" hangingPunct="1"/>
            <a:r>
              <a:rPr lang="tr-TR" smtClean="0"/>
              <a:t>Kısa </a:t>
            </a:r>
            <a:r>
              <a:rPr lang="tr-TR" smtClean="0"/>
              <a:t>dönemde aşırı kar amacı</a:t>
            </a:r>
          </a:p>
          <a:p>
            <a:pPr lvl="2" eaLnBrk="1" hangingPunct="1"/>
            <a:r>
              <a:rPr lang="tr-TR" smtClean="0"/>
              <a:t>Tüketiciler, tüketici dernekleri, sendikalar, devlet, rekabet</a:t>
            </a:r>
            <a:endParaRPr lang="en-US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İŞLETMELERİN ÖZEL AMAÇLARI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>
          <a:xfrm>
            <a:off x="457200" y="1828800"/>
            <a:ext cx="8291513" cy="4840288"/>
          </a:xfrm>
        </p:spPr>
        <p:txBody>
          <a:bodyPr>
            <a:normAutofit/>
          </a:bodyPr>
          <a:lstStyle/>
          <a:p>
            <a:pPr eaLnBrk="1" hangingPunct="1"/>
            <a:r>
              <a:rPr lang="tr-TR" sz="2800" smtClean="0"/>
              <a:t>Satış gelirini arttırmak</a:t>
            </a:r>
          </a:p>
          <a:p>
            <a:pPr eaLnBrk="1" hangingPunct="1"/>
            <a:r>
              <a:rPr lang="tr-TR" sz="2800" smtClean="0"/>
              <a:t>Maliyet minimizasyonunu sağlamak</a:t>
            </a:r>
          </a:p>
          <a:p>
            <a:pPr eaLnBrk="1" hangingPunct="1"/>
            <a:r>
              <a:rPr lang="tr-TR" sz="2800" smtClean="0"/>
              <a:t>İstihdam yaratmak</a:t>
            </a:r>
          </a:p>
          <a:p>
            <a:pPr eaLnBrk="1" hangingPunct="1"/>
            <a:r>
              <a:rPr lang="tr-TR" sz="2800" smtClean="0"/>
              <a:t>Tüketicilere daha kaliteli mal ve hizmet sağlamak</a:t>
            </a:r>
          </a:p>
          <a:p>
            <a:pPr eaLnBrk="1" hangingPunct="1"/>
            <a:r>
              <a:rPr lang="tr-TR" sz="2800" smtClean="0"/>
              <a:t>Güç veya prestij sahibi olmak</a:t>
            </a:r>
          </a:p>
          <a:p>
            <a:pPr eaLnBrk="1" hangingPunct="1"/>
            <a:r>
              <a:rPr lang="tr-TR" sz="2800" smtClean="0"/>
              <a:t>Büyümek</a:t>
            </a:r>
          </a:p>
          <a:p>
            <a:pPr eaLnBrk="1" hangingPunct="1"/>
            <a:r>
              <a:rPr lang="tr-TR" sz="2800" smtClean="0"/>
              <a:t>Geri kalmış bölgelerin kalkınması</a:t>
            </a:r>
          </a:p>
          <a:p>
            <a:pPr eaLnBrk="1" hangingPunct="1"/>
            <a:r>
              <a:rPr lang="tr-TR" sz="2800" smtClean="0"/>
              <a:t>Uluslararası  alanlara </a:t>
            </a:r>
            <a:r>
              <a:rPr lang="tr-TR" sz="2800" smtClean="0"/>
              <a:t>açılmak</a:t>
            </a:r>
            <a:endParaRPr lang="tr-TR" sz="2800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Yararlanılan Kaynaklar: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Varoğlu D., D. Tuncer ve D. Y. Ayhan (2007), </a:t>
            </a:r>
            <a:r>
              <a:rPr lang="tr-TR" i="1" smtClean="0"/>
              <a:t>Genel İşletmecilik Bilgileri</a:t>
            </a:r>
            <a:r>
              <a:rPr lang="tr-TR" smtClean="0"/>
              <a:t>, Ankara: Siyasal Kitabevi</a:t>
            </a:r>
          </a:p>
          <a:p>
            <a:r>
              <a:rPr lang="tr-TR" smtClean="0"/>
              <a:t>Müftüoğlu T. (2003), </a:t>
            </a:r>
            <a:r>
              <a:rPr lang="tr-TR" i="1" smtClean="0"/>
              <a:t>İşletme Ekonomisi</a:t>
            </a:r>
            <a:r>
              <a:rPr lang="tr-TR" smtClean="0"/>
              <a:t>, Ankara: Turhan Kitabevi</a:t>
            </a:r>
            <a:endParaRPr lang="en-US" smtClean="0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15904"/>
      </p:ext>
    </p:extLst>
  </p:cSld>
  <p:clrMapOvr>
    <a:masterClrMapping/>
  </p:clrMapOvr>
  <p:transition spd="med">
    <p:strips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7584" y="548680"/>
            <a:ext cx="7761288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İŞLETME YÖNETİMİ</a:t>
            </a:r>
            <a:endParaRPr lang="en-US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844824"/>
            <a:ext cx="7761288" cy="4302125"/>
          </a:xfrm>
        </p:spPr>
        <p:txBody>
          <a:bodyPr>
            <a:normAutofit/>
          </a:bodyPr>
          <a:lstStyle/>
          <a:p>
            <a:pPr eaLnBrk="1" hangingPunct="1"/>
            <a:r>
              <a:rPr lang="tr-TR" sz="3600" smtClean="0"/>
              <a:t>Belirli bir amaca en verimli şekilde ulaşmak için işletme faaliyetlerini örgütleme, yöneltme ve denetleme işlerinin </a:t>
            </a:r>
            <a:r>
              <a:rPr lang="tr-TR" sz="3600" smtClean="0"/>
              <a:t>bütününe işletme yönetimi adı verilir.</a:t>
            </a:r>
            <a:endParaRPr lang="en-US" sz="3600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İŞLETME YÖNETİMİ</a:t>
            </a:r>
            <a:endParaRPr 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2800" smtClean="0"/>
              <a:t>İşletme yönetimi aşağıdaki sorulara yanıt vermelidir:</a:t>
            </a:r>
            <a:endParaRPr lang="tr-TR" sz="2800" smtClean="0"/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400" smtClean="0"/>
              <a:t>Kuruluş amacı doğrultusunda hangi faaliyetleri yürütmelidir?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400" smtClean="0"/>
              <a:t>Nasıl bir mal/hizmet üretim şekli benimsemelidir?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400" smtClean="0"/>
              <a:t>Üretim için gerekli kaynakları hangi koşullarda sağlamalıdır?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400" smtClean="0"/>
              <a:t>Üretim faktörlerinin bir araya getirilmesi sürecinde kişi ve varlıkları nasıl yönetmelidir?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400" smtClean="0"/>
              <a:t>Üretilen mal/hizmetin pazara sunumu nasıl olmalıdır?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400" smtClean="0"/>
              <a:t>Üretimden sağlanan gelir nasıl kullanılmalıdır?</a:t>
            </a:r>
            <a:endParaRPr lang="en-US" sz="2400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İŞLETME PAYDAŞLARI</a:t>
            </a:r>
            <a:endParaRPr lang="en-US" dirty="0" smtClean="0"/>
          </a:p>
        </p:txBody>
      </p:sp>
      <p:sp>
        <p:nvSpPr>
          <p:cNvPr id="11267" name="Rectangle 6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tr-TR" smtClean="0"/>
              <a:t>İşletme paydaşları:</a:t>
            </a:r>
          </a:p>
          <a:p>
            <a:pPr lvl="1" eaLnBrk="1" hangingPunct="1"/>
            <a:r>
              <a:rPr lang="tr-TR" smtClean="0"/>
              <a:t>İşletme Sahipleri</a:t>
            </a:r>
          </a:p>
          <a:p>
            <a:pPr lvl="1" eaLnBrk="1" hangingPunct="1"/>
            <a:r>
              <a:rPr lang="tr-TR" smtClean="0"/>
              <a:t>İşletme Çalışanları</a:t>
            </a:r>
          </a:p>
          <a:p>
            <a:pPr lvl="1" eaLnBrk="1" hangingPunct="1"/>
            <a:r>
              <a:rPr lang="tr-TR" smtClean="0"/>
              <a:t>Devlet</a:t>
            </a:r>
          </a:p>
          <a:p>
            <a:pPr lvl="1" eaLnBrk="1" hangingPunct="1"/>
            <a:r>
              <a:rPr lang="tr-TR" smtClean="0"/>
              <a:t>İşletmeye borç verenler</a:t>
            </a:r>
          </a:p>
          <a:p>
            <a:pPr lvl="1" eaLnBrk="1" hangingPunct="1"/>
            <a:r>
              <a:rPr lang="tr-TR" smtClean="0"/>
              <a:t>İşletmenin ürettiği mal ve hizmetleri talep edenler</a:t>
            </a:r>
          </a:p>
          <a:p>
            <a:pPr lvl="1" eaLnBrk="1" hangingPunct="1"/>
            <a:r>
              <a:rPr lang="tr-TR" smtClean="0"/>
              <a:t>Tedarik sağlayanlar</a:t>
            </a:r>
          </a:p>
          <a:p>
            <a:pPr lvl="1" eaLnBrk="1" hangingPunct="1"/>
            <a:r>
              <a:rPr lang="tr-TR" smtClean="0"/>
              <a:t>Toplum</a:t>
            </a:r>
          </a:p>
          <a:p>
            <a:pPr eaLnBrk="1" hangingPunct="1"/>
            <a:r>
              <a:rPr lang="tr-TR" smtClean="0"/>
              <a:t>Katma </a:t>
            </a:r>
            <a:r>
              <a:rPr lang="tr-TR" smtClean="0"/>
              <a:t>Değer, işletmenin faaliyetlerini etkileyen ve ondan doğrudan etkilenen paydaşların zaman zaman birbiri ile çelişen amaçlarını ortaklaştırır.</a:t>
            </a:r>
            <a:endParaRPr lang="en-US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İŞLETMELERİN AMAÇLARI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İşletmelerin, 3 temel amacı bulunduğu söylenebilir. Bunlar:</a:t>
            </a:r>
          </a:p>
          <a:p>
            <a:pPr lvl="1"/>
            <a:r>
              <a:rPr lang="tr-TR" smtClean="0"/>
              <a:t>Kar elde etme</a:t>
            </a:r>
          </a:p>
          <a:p>
            <a:pPr lvl="1"/>
            <a:r>
              <a:rPr lang="tr-TR" smtClean="0"/>
              <a:t>Topluma fayda sağlama ve </a:t>
            </a:r>
          </a:p>
          <a:p>
            <a:pPr lvl="1"/>
            <a:r>
              <a:rPr lang="tr-TR" smtClean="0"/>
              <a:t>Sürekliliktir.</a:t>
            </a:r>
          </a:p>
          <a:p>
            <a:r>
              <a:rPr lang="tr-TR" smtClean="0"/>
              <a:t>İşletmelerin bunlar dışında özel amaçları da bulunur.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348303"/>
      </p:ext>
    </p:extLst>
  </p:cSld>
  <p:clrMapOvr>
    <a:masterClrMapping/>
  </p:clrMapOvr>
  <p:transition spd="med">
    <p:strips dir="r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49275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İŞLETMELERİN AMAÇLARI</a:t>
            </a:r>
            <a:endParaRPr lang="en-US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63600" y="1773238"/>
            <a:ext cx="8280400" cy="47513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800" dirty="0" smtClean="0"/>
              <a:t>Kar;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400" dirty="0" smtClean="0"/>
              <a:t>İşletme faaliyetlerinin sürekli olması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400" dirty="0" smtClean="0"/>
              <a:t>Farklı dönemleri değerlendirme ve denetleme aracı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400" dirty="0" smtClean="0"/>
              <a:t>Çalışanları güdüleme aracı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400" dirty="0" smtClean="0"/>
              <a:t>Bir finansal kaynak olması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400" dirty="0" smtClean="0"/>
              <a:t>Devlete ve borç verenlere karşı yükümlülüklerinin yerine getirilmesi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None/>
            </a:pPr>
            <a:endParaRPr lang="tr-TR" sz="2400" dirty="0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49275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İŞLETMELERİN AMAÇLARI</a:t>
            </a:r>
            <a:endParaRPr lang="en-US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700808"/>
            <a:ext cx="8280400" cy="47513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800" dirty="0" smtClean="0"/>
              <a:t>Ortakları ve toplum (paydaşları) için katma değer yaratmak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400" dirty="0" smtClean="0"/>
              <a:t>Ortaklarının faydasını maksimize etmek (uzun dönemli kar sağlamak)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400" dirty="0" smtClean="0"/>
              <a:t>Toplumsal fayda sağlamak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dirty="0" smtClean="0"/>
              <a:t>İşletmenin yaşamını sürekli kılmak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dirty="0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3400"/>
            <a:ext cx="7834313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TOPLUMA FAYDA SAĞLAMAK</a:t>
            </a:r>
            <a:endParaRPr lang="en-US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828800"/>
            <a:ext cx="8135938" cy="4302125"/>
          </a:xfrm>
        </p:spPr>
        <p:txBody>
          <a:bodyPr/>
          <a:lstStyle/>
          <a:p>
            <a:pPr eaLnBrk="1" hangingPunct="1"/>
            <a:r>
              <a:rPr lang="tr-TR" smtClean="0"/>
              <a:t>Tüketici beklentilerine uygun ve onlara fayda sağlayacak mal ve hizmet üretimi</a:t>
            </a:r>
          </a:p>
          <a:p>
            <a:pPr eaLnBrk="1" hangingPunct="1"/>
            <a:r>
              <a:rPr lang="tr-TR" smtClean="0"/>
              <a:t>İşletmelerin tüm paydaşlarının (ortak, çalışan, tüketici vb) faydasını arttırmaya yönelik çalışmak</a:t>
            </a:r>
            <a:endParaRPr lang="en-US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536" y="620688"/>
            <a:ext cx="79057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TOPLUMA FAYDA SAĞLAMAK</a:t>
            </a:r>
            <a:endParaRPr lang="en-US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844824"/>
            <a:ext cx="8280400" cy="43021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800" dirty="0" smtClean="0"/>
              <a:t>Artan küreselleşme ve rekabet ortamı</a:t>
            </a:r>
          </a:p>
          <a:p>
            <a:pPr>
              <a:defRPr/>
            </a:pPr>
            <a:r>
              <a:rPr lang="tr-TR" sz="2800" dirty="0" smtClean="0"/>
              <a:t>İşletmelerin olumlu bir imaj edinmek istemeleri</a:t>
            </a:r>
          </a:p>
          <a:p>
            <a:pPr>
              <a:defRPr/>
            </a:pPr>
            <a:r>
              <a:rPr lang="tr-TR" sz="2800" dirty="0" smtClean="0"/>
              <a:t>Sosyal sorumluluk</a:t>
            </a:r>
          </a:p>
          <a:p>
            <a:pPr>
              <a:defRPr/>
            </a:pPr>
            <a:r>
              <a:rPr lang="tr-TR" sz="2800" dirty="0" smtClean="0"/>
              <a:t>İşçi sendikaları, tüketici koruma dernekleri vb</a:t>
            </a:r>
          </a:p>
          <a:p>
            <a:pPr>
              <a:defRPr/>
            </a:pPr>
            <a:r>
              <a:rPr lang="tr-TR" sz="2800" dirty="0" smtClean="0"/>
              <a:t>Ulusal ve uluslararası düzenlemelerin piyasa mekanizması üzerindeki etkileri</a:t>
            </a:r>
          </a:p>
          <a:p>
            <a:pPr>
              <a:defRPr/>
            </a:pPr>
            <a:r>
              <a:rPr lang="tr-TR" sz="2800" dirty="0" smtClean="0"/>
              <a:t>Kıt doğal kaynakların kullanımındaki düzenlemeler</a:t>
            </a:r>
            <a:endParaRPr lang="en-US" sz="2800" dirty="0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596</TotalTime>
  <Words>393</Words>
  <Application>Microsoft Office PowerPoint</Application>
  <PresentationFormat>Ekran Gösterisi (4:3)</PresentationFormat>
  <Paragraphs>69</Paragraphs>
  <Slides>12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İŞLETMELERDE AMAÇ SİSTEMİ</vt:lpstr>
      <vt:lpstr>İŞLETME YÖNETİMİ</vt:lpstr>
      <vt:lpstr>İŞLETME YÖNETİMİ</vt:lpstr>
      <vt:lpstr>İŞLETME PAYDAŞLARI</vt:lpstr>
      <vt:lpstr>İŞLETMELERİN AMAÇLARI</vt:lpstr>
      <vt:lpstr>İŞLETMELERİN AMAÇLARI</vt:lpstr>
      <vt:lpstr>İŞLETMELERİN AMAÇLARI</vt:lpstr>
      <vt:lpstr>TOPLUMA FAYDA SAĞLAMAK</vt:lpstr>
      <vt:lpstr>TOPLUMA FAYDA SAĞLAMAK</vt:lpstr>
      <vt:lpstr>İŞLETMENİN SÜREKLİLİĞİ</vt:lpstr>
      <vt:lpstr>İŞLETMELERİN ÖZEL AMAÇLARI</vt:lpstr>
      <vt:lpstr>Yararlanılan Kaynaklar:</vt:lpstr>
    </vt:vector>
  </TitlesOfParts>
  <Company>SBF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Kavramlar</dc:title>
  <dc:creator>SEVDI EDA TUZCU</dc:creator>
  <cp:lastModifiedBy>Sevgi Eda Tuzcu</cp:lastModifiedBy>
  <cp:revision>82</cp:revision>
  <dcterms:created xsi:type="dcterms:W3CDTF">2012-08-12T09:08:24Z</dcterms:created>
  <dcterms:modified xsi:type="dcterms:W3CDTF">2018-08-01T17:18:48Z</dcterms:modified>
</cp:coreProperties>
</file>