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58" r:id="rId5"/>
    <p:sldId id="269" r:id="rId6"/>
    <p:sldId id="259" r:id="rId7"/>
    <p:sldId id="267" r:id="rId8"/>
    <p:sldId id="261" r:id="rId9"/>
    <p:sldId id="262" r:id="rId10"/>
    <p:sldId id="263" r:id="rId11"/>
    <p:sldId id="266" r:id="rId12"/>
    <p:sldId id="270" r:id="rId13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396162-B37F-41F1-B849-82B481237B44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1A1CA3-3DAC-4EDF-B986-D43EC58D3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5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6D58D1-6FC1-4EFC-8AF2-1BF9D12EA567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7BD7B4-785A-43E5-AA83-B2C9D033E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78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32487-CDCE-400F-8F6C-AFBEE41CA97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68511-12D3-453A-80B3-2D1F0D0DC51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B57AF-C214-4A38-A297-377572EC7351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B672-2CFF-4122-81D8-64CCCEDD3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291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D0FD07-F36A-4B78-950C-4B0B6E996B9C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4B621-9146-4AF9-B10C-ECD92E6E43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9574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7269C-C86A-4A7E-A684-A73489D49AF0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69FB7-1D0F-41EF-9031-541F3714B1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829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BC58F-4C49-42E9-B160-A8E17DF27A0C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B630C-6AB7-4584-AEA5-C42E5D5B24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27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C80F2-0432-4196-A37E-D995597E5CDB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A5638-BEB5-4C60-8919-891EB921F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7204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B78D9-5CA2-461D-AD5E-2C8048F0FDE3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1FD0A-169D-47FE-A5F2-C85C696E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72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C8E4D-FD8B-41D4-92E4-D91AA4C961EF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A248A-578D-434B-9B4D-C39E0FC615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521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C0426-4BA8-4458-9D47-92775A85A795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8C123-7879-4234-A39F-E925105D2E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2340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880AC-BB7A-435C-84C4-CF16BBC36CB5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6C348-CE72-4868-BBFF-75D1773BA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5896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884C7C-B7EF-45A5-ADD8-B68D76C05FB1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4EAF9-8D90-47BF-BF0E-2296B963B8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545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A3735-6A1E-44E9-ABD2-102B4F662F96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2ED5B-3121-4303-95FF-4D0F043FE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903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676CCD-0BB7-40A9-8C13-6A721E44C0B1}" type="datetimeFigureOut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4B2F79-204D-4998-9AC4-1C4521CBDC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Arial" charset="0"/>
              </a:rPr>
              <a:t>İŞLETMELERDE AMAÇ SİSTEMİ</a:t>
            </a:r>
            <a:endParaRPr lang="en-US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İşletme Biliminin </a:t>
            </a:r>
            <a:r>
              <a:rPr lang="tr-TR" smtClean="0"/>
              <a:t>Temel Kavramları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612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İŞLETMENİN SÜREKLİLİĞİ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44824"/>
            <a:ext cx="7905750" cy="4302125"/>
          </a:xfrm>
        </p:spPr>
        <p:txBody>
          <a:bodyPr/>
          <a:lstStyle/>
          <a:p>
            <a:pPr eaLnBrk="1" hangingPunct="1"/>
            <a:r>
              <a:rPr lang="tr-TR" smtClean="0"/>
              <a:t>Topluma fayda sağlama amacı ile ortakların faydasını maksimize etme amacının uzun dönemde dengeye ulaşması gerekir.</a:t>
            </a:r>
          </a:p>
          <a:p>
            <a:pPr lvl="1" eaLnBrk="1" hangingPunct="1"/>
            <a:r>
              <a:rPr lang="tr-TR" smtClean="0"/>
              <a:t>Topluma fayda için kar amacı gütmeden çalışmak</a:t>
            </a:r>
          </a:p>
          <a:p>
            <a:pPr lvl="1" eaLnBrk="1" hangingPunct="1"/>
            <a:r>
              <a:rPr lang="tr-TR" smtClean="0"/>
              <a:t>Kısa </a:t>
            </a:r>
            <a:r>
              <a:rPr lang="tr-TR" smtClean="0"/>
              <a:t>dönemde aşırı kar amacı</a:t>
            </a:r>
          </a:p>
          <a:p>
            <a:pPr lvl="2" eaLnBrk="1" hangingPunct="1"/>
            <a:r>
              <a:rPr lang="tr-TR" smtClean="0"/>
              <a:t>Tüketiciler, tüketici dernekleri, sendikalar, devlet, rekabet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İŞLETMELERİN ÖZEL AMAÇLARI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91513" cy="4840288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smtClean="0"/>
              <a:t>Satış gelirini arttırmak</a:t>
            </a:r>
          </a:p>
          <a:p>
            <a:pPr eaLnBrk="1" hangingPunct="1"/>
            <a:r>
              <a:rPr lang="tr-TR" sz="2800" smtClean="0"/>
              <a:t>Maliyet minimizasyonunu sağlamak</a:t>
            </a:r>
          </a:p>
          <a:p>
            <a:pPr eaLnBrk="1" hangingPunct="1"/>
            <a:r>
              <a:rPr lang="tr-TR" sz="2800" smtClean="0"/>
              <a:t>İstihdam yaratmak</a:t>
            </a:r>
          </a:p>
          <a:p>
            <a:pPr eaLnBrk="1" hangingPunct="1"/>
            <a:r>
              <a:rPr lang="tr-TR" sz="2800" smtClean="0"/>
              <a:t>Tüketicilere daha kaliteli mal ve hizmet sağlamak</a:t>
            </a:r>
          </a:p>
          <a:p>
            <a:pPr eaLnBrk="1" hangingPunct="1"/>
            <a:r>
              <a:rPr lang="tr-TR" sz="2800" smtClean="0"/>
              <a:t>Güç veya prestij sahibi olmak</a:t>
            </a:r>
          </a:p>
          <a:p>
            <a:pPr eaLnBrk="1" hangingPunct="1"/>
            <a:r>
              <a:rPr lang="tr-TR" sz="2800" smtClean="0"/>
              <a:t>Büyümek</a:t>
            </a:r>
          </a:p>
          <a:p>
            <a:pPr eaLnBrk="1" hangingPunct="1"/>
            <a:r>
              <a:rPr lang="tr-TR" sz="2800" smtClean="0"/>
              <a:t>Geri kalmış bölgelerin kalkınması</a:t>
            </a:r>
          </a:p>
          <a:p>
            <a:pPr eaLnBrk="1" hangingPunct="1"/>
            <a:r>
              <a:rPr lang="tr-TR" sz="2800" smtClean="0"/>
              <a:t>Uluslararası  alanlara </a:t>
            </a:r>
            <a:r>
              <a:rPr lang="tr-TR" sz="2800" smtClean="0"/>
              <a:t>açılmak</a:t>
            </a:r>
            <a:endParaRPr lang="tr-TR" sz="28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5904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548680"/>
            <a:ext cx="77612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 YÖNETİMİ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44824"/>
            <a:ext cx="7761288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smtClean="0"/>
              <a:t>Belirli bir amaca en verimli şekilde ulaşmak için işletme faaliyetlerini örgütleme, yöneltme ve denetleme işlerinin </a:t>
            </a:r>
            <a:r>
              <a:rPr lang="tr-TR" sz="3600" smtClean="0"/>
              <a:t>bütününe işletme yönetimi adı verilir.</a:t>
            </a:r>
            <a:endParaRPr lang="en-US" sz="36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 YÖNETİMİ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800" smtClean="0"/>
              <a:t>İşletme yönetimi aşağıdaki sorulara yanıt vermelidir:</a:t>
            </a:r>
            <a:endParaRPr lang="tr-TR" sz="280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Kuruluş amacı doğrultusunda hangi faaliyetleri yürütmelidir?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Nasıl bir mal/hizmet üretim şekli benimsemelidir?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Üretim için gerekli kaynakları hangi koşullarda sağlamalıdır?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Üretim faktörlerinin bir araya getirilmesi sürecinde kişi ve varlıkları nasıl yönetmelidir?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Üretilen mal/hizmetin pazara sunumu nasıl olmalıdır?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Üretimden sağlanan gelir nasıl kullanılmalıdır?</a:t>
            </a:r>
            <a:endParaRPr lang="en-US" sz="24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 PAYDAŞLARI</a:t>
            </a:r>
            <a:endParaRPr lang="en-US" dirty="0" smtClean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tr-TR" smtClean="0"/>
              <a:t>İşletme paydaşları:</a:t>
            </a:r>
          </a:p>
          <a:p>
            <a:pPr lvl="1" eaLnBrk="1" hangingPunct="1"/>
            <a:r>
              <a:rPr lang="tr-TR" smtClean="0"/>
              <a:t>İşletme Sahipleri</a:t>
            </a:r>
          </a:p>
          <a:p>
            <a:pPr lvl="1" eaLnBrk="1" hangingPunct="1"/>
            <a:r>
              <a:rPr lang="tr-TR" smtClean="0"/>
              <a:t>İşletme Çalışanları</a:t>
            </a:r>
          </a:p>
          <a:p>
            <a:pPr lvl="1" eaLnBrk="1" hangingPunct="1"/>
            <a:r>
              <a:rPr lang="tr-TR" smtClean="0"/>
              <a:t>Devlet</a:t>
            </a:r>
          </a:p>
          <a:p>
            <a:pPr lvl="1" eaLnBrk="1" hangingPunct="1"/>
            <a:r>
              <a:rPr lang="tr-TR" smtClean="0"/>
              <a:t>İşletmeye borç verenler</a:t>
            </a:r>
          </a:p>
          <a:p>
            <a:pPr lvl="1" eaLnBrk="1" hangingPunct="1"/>
            <a:r>
              <a:rPr lang="tr-TR" smtClean="0"/>
              <a:t>İşletmenin ürettiği mal ve hizmetleri talep edenler</a:t>
            </a:r>
          </a:p>
          <a:p>
            <a:pPr lvl="1" eaLnBrk="1" hangingPunct="1"/>
            <a:r>
              <a:rPr lang="tr-TR" smtClean="0"/>
              <a:t>Tedarik sağlayanlar</a:t>
            </a:r>
          </a:p>
          <a:p>
            <a:pPr lvl="1" eaLnBrk="1" hangingPunct="1"/>
            <a:r>
              <a:rPr lang="tr-TR" smtClean="0"/>
              <a:t>Toplum</a:t>
            </a:r>
          </a:p>
          <a:p>
            <a:pPr eaLnBrk="1" hangingPunct="1"/>
            <a:r>
              <a:rPr lang="tr-TR" smtClean="0"/>
              <a:t>Katma </a:t>
            </a:r>
            <a:r>
              <a:rPr lang="tr-TR" smtClean="0"/>
              <a:t>Değer, işletmenin faaliyetlerini etkileyen ve ondan doğrudan etkilenen paydaşların zaman zaman birbiri ile çelişen amaçlarını ortaklaştırır.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İŞLETMELERİN AMAÇLARI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İşletmelerin, 3 temel amacı bulunduğu söylenebilir. Bunlar:</a:t>
            </a:r>
          </a:p>
          <a:p>
            <a:pPr lvl="1"/>
            <a:r>
              <a:rPr lang="tr-TR" smtClean="0"/>
              <a:t>Kar elde etme</a:t>
            </a:r>
          </a:p>
          <a:p>
            <a:pPr lvl="1"/>
            <a:r>
              <a:rPr lang="tr-TR" smtClean="0"/>
              <a:t>Topluma fayda sağlama ve </a:t>
            </a:r>
          </a:p>
          <a:p>
            <a:pPr lvl="1"/>
            <a:r>
              <a:rPr lang="tr-TR" smtClean="0"/>
              <a:t>Sürekliliktir.</a:t>
            </a:r>
          </a:p>
          <a:p>
            <a:r>
              <a:rPr lang="tr-TR" smtClean="0"/>
              <a:t>İşletmelerin bunlar dışında özel amaçları da bulunur.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48303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İŞLETMELERİN AMAÇLARI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600" y="1773238"/>
            <a:ext cx="82804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Kar;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İşletme faaliyetlerinin sürekli olması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Farklı dönemleri değerlendirme ve denetleme aracı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Çalışanları güdüleme aracı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Bir finansal kaynak olması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Devlete ve borç verenlere karşı yükümlülüklerinin yerine getirilmesi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24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İŞLETMELERİN AMAÇLARI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82804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Ortakları ve toplum (paydaşları) için katma değer yaratmak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Ortaklarının faydasını maksimize etmek (uzun dönemli kar sağlamak)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dirty="0" smtClean="0"/>
              <a:t>Toplumsal fayda sağlamak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İşletmenin yaşamını sürekli kılmak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83431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TOPLUMA FAYDA SAĞLAMAK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135938" cy="4302125"/>
          </a:xfrm>
        </p:spPr>
        <p:txBody>
          <a:bodyPr/>
          <a:lstStyle/>
          <a:p>
            <a:pPr eaLnBrk="1" hangingPunct="1"/>
            <a:r>
              <a:rPr lang="tr-TR" smtClean="0"/>
              <a:t>Tüketici beklentilerine uygun ve onlara fayda sağlayacak mal ve hizmet üretimi</a:t>
            </a:r>
          </a:p>
          <a:p>
            <a:pPr eaLnBrk="1" hangingPunct="1"/>
            <a:r>
              <a:rPr lang="tr-TR" smtClean="0"/>
              <a:t>İşletmelerin tüm paydaşlarının (ortak, çalışan, tüketici vb) faydasını arttırmaya yönelik çalışmak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620688"/>
            <a:ext cx="79057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TOPLUMA FAYDA SAĞLAMAK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844824"/>
            <a:ext cx="8280400" cy="4302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smtClean="0"/>
              <a:t>Artan küreselleşme ve rekabet ortamı</a:t>
            </a:r>
          </a:p>
          <a:p>
            <a:pPr>
              <a:defRPr/>
            </a:pPr>
            <a:r>
              <a:rPr lang="tr-TR" sz="2800" dirty="0" smtClean="0"/>
              <a:t>İşletmelerin olumlu bir imaj edinmek istemeleri</a:t>
            </a:r>
          </a:p>
          <a:p>
            <a:pPr>
              <a:defRPr/>
            </a:pPr>
            <a:r>
              <a:rPr lang="tr-TR" sz="2800" dirty="0" smtClean="0"/>
              <a:t>Sosyal sorumluluk</a:t>
            </a:r>
          </a:p>
          <a:p>
            <a:pPr>
              <a:defRPr/>
            </a:pPr>
            <a:r>
              <a:rPr lang="tr-TR" sz="2800" dirty="0" smtClean="0"/>
              <a:t>İşçi sendikaları, tüketici koruma dernekleri vb</a:t>
            </a:r>
          </a:p>
          <a:p>
            <a:pPr>
              <a:defRPr/>
            </a:pPr>
            <a:r>
              <a:rPr lang="tr-TR" sz="2800" dirty="0" smtClean="0"/>
              <a:t>Ulusal ve uluslararası düzenlemelerin piyasa mekanizması üzerindeki etkileri</a:t>
            </a:r>
          </a:p>
          <a:p>
            <a:pPr>
              <a:defRPr/>
            </a:pPr>
            <a:r>
              <a:rPr lang="tr-TR" sz="2800" dirty="0" smtClean="0"/>
              <a:t>Kıt doğal kaynakların kullanımındaki düzenlemeler</a:t>
            </a:r>
            <a:endParaRPr lang="en-US" sz="28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393</Words>
  <Application>Microsoft Office PowerPoint</Application>
  <PresentationFormat>Ekran Gösterisi (4:3)</PresentationFormat>
  <Paragraphs>69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İŞLETMELERDE AMAÇ SİSTEMİ</vt:lpstr>
      <vt:lpstr>İŞLETME YÖNETİMİ</vt:lpstr>
      <vt:lpstr>İŞLETME YÖNETİMİ</vt:lpstr>
      <vt:lpstr>İŞLETME PAYDAŞLARI</vt:lpstr>
      <vt:lpstr>İŞLETMELERİN AMAÇLARI</vt:lpstr>
      <vt:lpstr>İŞLETMELERİN AMAÇLARI</vt:lpstr>
      <vt:lpstr>İŞLETMELERİN AMAÇLARI</vt:lpstr>
      <vt:lpstr>TOPLUMA FAYDA SAĞLAMAK</vt:lpstr>
      <vt:lpstr>TOPLUMA FAYDA SAĞLAMAK</vt:lpstr>
      <vt:lpstr>İŞLETMENİN SÜREKLİLİĞİ</vt:lpstr>
      <vt:lpstr>İŞLETMELERİN ÖZEL AMAÇLARI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</dc:title>
  <dc:creator>SEVDI EDA TUZCU</dc:creator>
  <cp:lastModifiedBy>Sevgi Eda Tuzcu</cp:lastModifiedBy>
  <cp:revision>82</cp:revision>
  <dcterms:created xsi:type="dcterms:W3CDTF">2012-08-12T09:08:24Z</dcterms:created>
  <dcterms:modified xsi:type="dcterms:W3CDTF">2018-08-01T17:18:48Z</dcterms:modified>
</cp:coreProperties>
</file>