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190F9-D0F3-475E-8F50-4D949089A666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19893-662A-4592-BEEE-C6C499963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87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95DF24-EF90-451D-9ED9-69634934A6CE}" type="slidenum">
              <a:rPr lang="en-US" altLang="tr-TR" smtClean="0"/>
              <a:pPr>
                <a:spcBef>
                  <a:spcPct val="0"/>
                </a:spcBef>
              </a:pPr>
              <a:t>2</a:t>
            </a:fld>
            <a:endParaRPr lang="en-US" altLang="tr-TR" smtClean="0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 smtClean="0">
                <a:latin typeface="Arial" panose="020B0604020202020204" pitchFamily="34" charset="0"/>
              </a:rPr>
              <a:t>Three methods are commonly used to transform plants. These are electroporation, infection with </a:t>
            </a:r>
            <a:r>
              <a:rPr lang="en-US" altLang="tr-TR" i="1" smtClean="0">
                <a:latin typeface="Arial" panose="020B0604020202020204" pitchFamily="34" charset="0"/>
              </a:rPr>
              <a:t>Agrobacterium</a:t>
            </a:r>
            <a:r>
              <a:rPr lang="en-US" altLang="tr-TR" smtClean="0">
                <a:latin typeface="Arial" panose="020B0604020202020204" pitchFamily="34" charset="0"/>
              </a:rPr>
              <a:t>, and biolistics, also called the gene gun. Once the plant is transformed, we can detect the presence of a transgene in a plant by looking for the protein that is made by that transgene and by looking for the DNA sequence of the transgene.</a:t>
            </a:r>
          </a:p>
        </p:txBody>
      </p:sp>
    </p:spTree>
    <p:extLst>
      <p:ext uri="{BB962C8B-B14F-4D97-AF65-F5344CB8AC3E}">
        <p14:creationId xmlns:p14="http://schemas.microsoft.com/office/powerpoint/2010/main" val="1900487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21A76D-4238-4512-99D9-AF1ADD60B1F0}" type="slidenum">
              <a:rPr lang="en-US" altLang="tr-TR" smtClean="0"/>
              <a:pPr>
                <a:spcBef>
                  <a:spcPct val="0"/>
                </a:spcBef>
              </a:pPr>
              <a:t>3</a:t>
            </a:fld>
            <a:endParaRPr lang="en-US" altLang="tr-TR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 smtClean="0">
                <a:latin typeface="Arial" panose="020B0604020202020204" pitchFamily="34" charset="0"/>
              </a:rPr>
              <a:t>Three methods are commonly used to transform plants. These are electroporation, infection with </a:t>
            </a:r>
            <a:r>
              <a:rPr lang="en-US" altLang="tr-TR" i="1" smtClean="0">
                <a:latin typeface="Arial" panose="020B0604020202020204" pitchFamily="34" charset="0"/>
              </a:rPr>
              <a:t>Agrobacterium</a:t>
            </a:r>
            <a:r>
              <a:rPr lang="en-US" altLang="tr-TR" smtClean="0">
                <a:latin typeface="Arial" panose="020B0604020202020204" pitchFamily="34" charset="0"/>
              </a:rPr>
              <a:t>, and biolistics, also called the gene gun. Once the plant is transformed, we can detect the presence of a transgene in a plant by looking for the protein that is made by that transgene and by looking for the DNA sequence of the transgene.</a:t>
            </a:r>
          </a:p>
        </p:txBody>
      </p:sp>
    </p:spTree>
    <p:extLst>
      <p:ext uri="{BB962C8B-B14F-4D97-AF65-F5344CB8AC3E}">
        <p14:creationId xmlns:p14="http://schemas.microsoft.com/office/powerpoint/2010/main" val="102468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96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089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857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221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585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04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286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778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1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35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061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86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12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30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3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513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88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C58264-2F88-465B-AB19-2AE11052DA2A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2CFF703-B0BC-4A36-82B3-1ED9C218E2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5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452689" y="2533651"/>
            <a:ext cx="7286625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DOĞRUDAN GEN AKTARMA YÖNTEMLERİ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301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6083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 descr="Korunga Kotiledon - Particle Gu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6" y="1177926"/>
            <a:ext cx="3598863" cy="23923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DSC_0008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26" y="1177925"/>
            <a:ext cx="3603625" cy="2393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DSC_0026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626" y="3821113"/>
            <a:ext cx="3603625" cy="2393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91615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5" name="Picture 9" descr="GenePulser1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0" y="1392238"/>
            <a:ext cx="4445000" cy="4406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363" name="Rectangle 11"/>
          <p:cNvSpPr>
            <a:spLocks noGrp="1" noChangeArrowheads="1"/>
          </p:cNvSpPr>
          <p:nvPr>
            <p:ph idx="1"/>
          </p:nvPr>
        </p:nvSpPr>
        <p:spPr>
          <a:xfrm>
            <a:off x="6311901" y="1357313"/>
            <a:ext cx="4213225" cy="4392612"/>
          </a:xfrm>
          <a:noFill/>
        </p:spPr>
        <p:txBody>
          <a:bodyPr/>
          <a:lstStyle/>
          <a:p>
            <a:pPr marL="0" indent="0" algn="just">
              <a:lnSpc>
                <a:spcPct val="110000"/>
              </a:lnSpc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Yüksek voltajlı elektrik akımı yardımıyla hücre zarında 30 nm çapında ve birkaç dakika açık kalabilen gözenekler oluşturulur.</a:t>
            </a:r>
          </a:p>
          <a:p>
            <a:pPr marL="0" indent="0" algn="just">
              <a:lnSpc>
                <a:spcPct val="10000"/>
              </a:lnSpc>
              <a:buNone/>
            </a:pPr>
            <a:endParaRPr lang="tr-TR" altLang="tr-TR" sz="180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Bu yöntemde elektrik akımının verilme süresi ve voltaj miktarı çok önemlidir. DNA  aktarımında  her  bitki  türüne özgü bir voltaj değeri olup, bunun üzerine çıkılması hücrelerin ölümüne neden olmaktadır .</a:t>
            </a: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35845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Elektroporasyon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834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idx="1"/>
          </p:nvPr>
        </p:nvSpPr>
        <p:spPr>
          <a:xfrm>
            <a:off x="1919288" y="1116014"/>
            <a:ext cx="8424862" cy="2955925"/>
          </a:xfrm>
          <a:noFill/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Mikroenjeksiyon yönteminde esas; DNA’yı 0.5-1 </a:t>
            </a:r>
            <a:r>
              <a:rPr lang="tr-TR" altLang="tr-TR" sz="1800">
                <a:latin typeface="Comic Sans MS" panose="030F0702030302020204" pitchFamily="66" charset="0"/>
                <a:sym typeface="Symbol" panose="05050102010706020507" pitchFamily="18" charset="2"/>
              </a:rPr>
              <a:t></a:t>
            </a:r>
            <a:r>
              <a:rPr lang="tr-TR" altLang="tr-TR" sz="1800">
                <a:latin typeface="Comic Sans MS" panose="030F0702030302020204" pitchFamily="66" charset="0"/>
              </a:rPr>
              <a:t>m çapındaki kılcal iğnelerle doğrudan alıcı hücrenin sitoplazması ya da çekirdeği içerisine yerleştirmektir. Mikroenjeksiyonda önce protoplastlar, ya polylysine üzerine yapıştırılarak ya da agarose içerisine gömülerek sabit hale getirilmektedir.</a:t>
            </a:r>
          </a:p>
          <a:p>
            <a:pPr marL="0" indent="0" algn="just">
              <a:lnSpc>
                <a:spcPct val="10000"/>
              </a:lnSpc>
              <a:buNone/>
            </a:pPr>
            <a:endParaRPr lang="tr-TR" altLang="tr-TR" sz="180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Bu yöntemde ilk başarı; yabani tip Ti plazmidinin yonca ve tütün protoplastlarına enjeksiyonuyla elde edilmiştir. Burada DNA doğrudan çekirdek içerisine ejekte edildiğinden, gen aktarım oranı diğer yöntemlerden daha yüksektir. İşlemin yavaş yürümesi (20-100 hücre/gün) ve pahalı olması bu yöntemin en büyük dezavantajlarıdır.</a:t>
            </a: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37892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Mikroenjeksiyon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938" y="4143376"/>
            <a:ext cx="2654300" cy="25193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63" y="4143376"/>
            <a:ext cx="2654300" cy="25193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75332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8" name="Picture 8" descr="OldGeneGun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411289"/>
            <a:ext cx="3702050" cy="38179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5591176" y="1412876"/>
            <a:ext cx="475297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 typeface="Wingdings 3" panose="05040102010807070707" pitchFamily="18" charset="2"/>
              <a:buNone/>
            </a:pPr>
            <a:r>
              <a:rPr lang="tr-TR" altLang="tr-TR" sz="1400">
                <a:solidFill>
                  <a:srgbClr val="FF3300"/>
                </a:solidFill>
                <a:latin typeface="Comic Sans MS" panose="030F0702030302020204" pitchFamily="66" charset="0"/>
                <a:sym typeface="Wingdings 3" panose="05040102010807070707" pitchFamily="18" charset="2"/>
              </a:rPr>
              <a:t> </a:t>
            </a:r>
            <a:r>
              <a:rPr lang="tr-TR" altLang="tr-TR" sz="1400">
                <a:latin typeface="Comic Sans MS" panose="030F0702030302020204" pitchFamily="66" charset="0"/>
              </a:rPr>
              <a:t>Bu yöntemin temel ilkesi; DNA taşıyan 1-2 </a:t>
            </a:r>
            <a:r>
              <a:rPr lang="tr-TR" altLang="tr-TR" sz="1400">
                <a:latin typeface="Comic Sans MS" panose="030F0702030302020204" pitchFamily="66" charset="0"/>
                <a:sym typeface="Symbol" panose="05050102010706020507" pitchFamily="18" charset="2"/>
              </a:rPr>
              <a:t></a:t>
            </a:r>
            <a:r>
              <a:rPr lang="tr-TR" altLang="tr-TR" sz="1400">
                <a:latin typeface="Comic Sans MS" panose="030F0702030302020204" pitchFamily="66" charset="0"/>
              </a:rPr>
              <a:t>m çapındaki altın veya tungsten parçacıklarına çok yüksek hız kazandırıp, bitki hücrelerine girmelerinin sağlanmasıdır. Parçacıklar hücre içerisine girdikten sonra DNA’lar bitki genomuyla birleşmektedir.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spcAft>
                <a:spcPct val="50000"/>
              </a:spcAft>
              <a:buFont typeface="Wingdings 3" panose="05040102010807070707" pitchFamily="18" charset="2"/>
              <a:buNone/>
            </a:pPr>
            <a:r>
              <a:rPr lang="tr-TR" altLang="tr-TR" sz="1400">
                <a:solidFill>
                  <a:srgbClr val="FF3300"/>
                </a:solidFill>
                <a:latin typeface="Comic Sans MS" panose="030F0702030302020204" pitchFamily="66" charset="0"/>
                <a:sym typeface="Wingdings 3" panose="05040102010807070707" pitchFamily="18" charset="2"/>
              </a:rPr>
              <a:t> </a:t>
            </a:r>
            <a:r>
              <a:rPr lang="tr-TR" altLang="tr-TR" sz="1400">
                <a:latin typeface="Comic Sans MS" panose="030F0702030302020204" pitchFamily="66" charset="0"/>
              </a:rPr>
              <a:t>Parçacıların hızlandırılmasında önceleri yüksek elektrik akımı ve barut kullanılırken, son yıllarda basınçlı helyum gazından faydalanılmaktadır. Parçacık hızının sürtünme nedeniyle azalmasının önlenmesi için, işlem vakum altında yapılmaktadır.</a:t>
            </a:r>
          </a:p>
          <a:p>
            <a:pPr algn="just" eaLnBrk="1" hangingPunct="1">
              <a:spcAft>
                <a:spcPct val="50000"/>
              </a:spcAft>
              <a:buFont typeface="Wingdings 3" panose="05040102010807070707" pitchFamily="18" charset="2"/>
              <a:buNone/>
            </a:pPr>
            <a:r>
              <a:rPr lang="tr-TR" altLang="tr-TR" sz="1400">
                <a:solidFill>
                  <a:srgbClr val="FF3300"/>
                </a:solidFill>
                <a:latin typeface="Comic Sans MS" panose="030F0702030302020204" pitchFamily="66" charset="0"/>
                <a:sym typeface="Wingdings 3" panose="05040102010807070707" pitchFamily="18" charset="2"/>
              </a:rPr>
              <a:t> </a:t>
            </a:r>
            <a:r>
              <a:rPr lang="tr-TR" altLang="tr-TR" sz="1400">
                <a:latin typeface="Comic Sans MS" panose="030F0702030302020204" pitchFamily="66" charset="0"/>
              </a:rPr>
              <a:t>Hızlandırılmış partiküllerden yararlanarak tek çenekli bitkilere kolaylıkla gen aktarılabildiği gibi, </a:t>
            </a:r>
            <a:r>
              <a:rPr lang="tr-TR" altLang="tr-TR" sz="1400" i="1">
                <a:latin typeface="Comic Sans MS" panose="030F0702030302020204" pitchFamily="66" charset="0"/>
              </a:rPr>
              <a:t>Agrobacterium</a:t>
            </a:r>
            <a:r>
              <a:rPr lang="tr-TR" altLang="tr-TR" sz="1400">
                <a:latin typeface="Comic Sans MS" panose="030F0702030302020204" pitchFamily="66" charset="0"/>
              </a:rPr>
              <a:t> ya da diğer yöntemlerle gen aktarımının çok zor olduğu bitkilere de uygulanabilmektedir.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39941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3606" name="Text Box 6"/>
          <p:cNvSpPr txBox="1">
            <a:spLocks noChangeArrowheads="1"/>
          </p:cNvSpPr>
          <p:nvPr/>
        </p:nvSpPr>
        <p:spPr bwMode="auto">
          <a:xfrm rot="-2146565">
            <a:off x="1517651" y="1468439"/>
            <a:ext cx="123666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YAPISI</a:t>
            </a:r>
          </a:p>
        </p:txBody>
      </p:sp>
    </p:spTree>
    <p:extLst>
      <p:ext uri="{BB962C8B-B14F-4D97-AF65-F5344CB8AC3E}">
        <p14:creationId xmlns:p14="http://schemas.microsoft.com/office/powerpoint/2010/main" val="7531325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5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53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53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7" name="Picture 9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51039"/>
            <a:ext cx="481171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8" name="Picture 10" descr="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1125538"/>
            <a:ext cx="3624262" cy="271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9" name="Picture 11" descr="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9" y="4097338"/>
            <a:ext cx="3621087" cy="2716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0966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 rot="-2146565">
            <a:off x="1509713" y="1779589"/>
            <a:ext cx="131921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</p:spTree>
    <p:extLst>
      <p:ext uri="{BB962C8B-B14F-4D97-AF65-F5344CB8AC3E}">
        <p14:creationId xmlns:p14="http://schemas.microsoft.com/office/powerpoint/2010/main" val="8279374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6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6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6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51039"/>
            <a:ext cx="481171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68" name="Picture 8" descr="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9" y="1125538"/>
            <a:ext cx="3621087" cy="2716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69" name="Picture 9" descr="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4022725"/>
            <a:ext cx="3624262" cy="2719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1990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 rot="-2146565">
            <a:off x="1509713" y="1779589"/>
            <a:ext cx="131921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</p:spTree>
    <p:extLst>
      <p:ext uri="{BB962C8B-B14F-4D97-AF65-F5344CB8AC3E}">
        <p14:creationId xmlns:p14="http://schemas.microsoft.com/office/powerpoint/2010/main" val="27567242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51039"/>
            <a:ext cx="481171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40" name="Picture 8" descr="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9" y="1125538"/>
            <a:ext cx="3621087" cy="271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41" name="Picture 9" descr="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9" y="4005263"/>
            <a:ext cx="3621087" cy="271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3014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 rot="-2146565">
            <a:off x="1509713" y="1779589"/>
            <a:ext cx="131921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</p:spTree>
    <p:extLst>
      <p:ext uri="{BB962C8B-B14F-4D97-AF65-F5344CB8AC3E}">
        <p14:creationId xmlns:p14="http://schemas.microsoft.com/office/powerpoint/2010/main" val="17829262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51039"/>
            <a:ext cx="481171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92" name="Picture 8" descr="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1125539"/>
            <a:ext cx="3624262" cy="2719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93" name="Picture 9" descr="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4022725"/>
            <a:ext cx="3624262" cy="2719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4038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-2146565">
            <a:off x="1509713" y="1779589"/>
            <a:ext cx="131921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</p:spTree>
    <p:extLst>
      <p:ext uri="{BB962C8B-B14F-4D97-AF65-F5344CB8AC3E}">
        <p14:creationId xmlns:p14="http://schemas.microsoft.com/office/powerpoint/2010/main" val="33734724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9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69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51039"/>
            <a:ext cx="481171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6" name="Picture 8" descr="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1125539"/>
            <a:ext cx="3624262" cy="2719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7" name="Picture 9" descr="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4022725"/>
            <a:ext cx="3624262" cy="2719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5062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9001125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Partikül Bombardımanı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-2146565">
            <a:off x="1509713" y="1779589"/>
            <a:ext cx="1319213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</p:spTree>
    <p:extLst>
      <p:ext uri="{BB962C8B-B14F-4D97-AF65-F5344CB8AC3E}">
        <p14:creationId xmlns:p14="http://schemas.microsoft.com/office/powerpoint/2010/main" val="16089661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387</Words>
  <Application>Microsoft Office PowerPoint</Application>
  <PresentationFormat>Geniş ekran</PresentationFormat>
  <Paragraphs>29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Comic Sans MS</vt:lpstr>
      <vt:lpstr>Symbol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2018-03-22T08:46:17Z</dcterms:created>
  <dcterms:modified xsi:type="dcterms:W3CDTF">2018-03-22T08:46:31Z</dcterms:modified>
</cp:coreProperties>
</file>