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190F9-D0F3-475E-8F50-4D949089A666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9893-662A-4592-BEEE-C6C4999630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87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95DF24-EF90-451D-9ED9-69634934A6CE}" type="slidenum">
              <a:rPr lang="en-US" altLang="tr-TR" smtClean="0"/>
              <a:pPr>
                <a:spcBef>
                  <a:spcPct val="0"/>
                </a:spcBef>
              </a:pPr>
              <a:t>2</a:t>
            </a:fld>
            <a:endParaRPr lang="en-US" altLang="tr-TR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 smtClean="0">
                <a:latin typeface="Arial" panose="020B0604020202020204" pitchFamily="34" charset="0"/>
              </a:rPr>
              <a:t>Three methods are commonly used to transform plants. These are electroporation, infection with </a:t>
            </a:r>
            <a:r>
              <a:rPr lang="en-US" altLang="tr-TR" i="1" smtClean="0">
                <a:latin typeface="Arial" panose="020B0604020202020204" pitchFamily="34" charset="0"/>
              </a:rPr>
              <a:t>Agrobacterium</a:t>
            </a:r>
            <a:r>
              <a:rPr lang="en-US" altLang="tr-TR" smtClean="0">
                <a:latin typeface="Arial" panose="020B0604020202020204" pitchFamily="34" charset="0"/>
              </a:rPr>
              <a:t>, and biolistics, also called the gene gun. Once the plant is transformed, we can detect the presence of a transgene in a plant by looking for the protein that is made by that transgene and by looking for the DNA sequence of the transgene.</a:t>
            </a:r>
          </a:p>
        </p:txBody>
      </p:sp>
    </p:spTree>
    <p:extLst>
      <p:ext uri="{BB962C8B-B14F-4D97-AF65-F5344CB8AC3E}">
        <p14:creationId xmlns:p14="http://schemas.microsoft.com/office/powerpoint/2010/main" val="190048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21A76D-4238-4512-99D9-AF1ADD60B1F0}" type="slidenum">
              <a:rPr lang="en-US" altLang="tr-TR" smtClean="0"/>
              <a:pPr>
                <a:spcBef>
                  <a:spcPct val="0"/>
                </a:spcBef>
              </a:pPr>
              <a:t>3</a:t>
            </a:fld>
            <a:endParaRPr lang="en-US" altLang="tr-TR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 smtClean="0">
                <a:latin typeface="Arial" panose="020B0604020202020204" pitchFamily="34" charset="0"/>
              </a:rPr>
              <a:t>Three methods are commonly used to transform plants. These are electroporation, infection with </a:t>
            </a:r>
            <a:r>
              <a:rPr lang="en-US" altLang="tr-TR" i="1" smtClean="0">
                <a:latin typeface="Arial" panose="020B0604020202020204" pitchFamily="34" charset="0"/>
              </a:rPr>
              <a:t>Agrobacterium</a:t>
            </a:r>
            <a:r>
              <a:rPr lang="en-US" altLang="tr-TR" smtClean="0">
                <a:latin typeface="Arial" panose="020B0604020202020204" pitchFamily="34" charset="0"/>
              </a:rPr>
              <a:t>, and biolistics, also called the gene gun. Once the plant is transformed, we can detect the presence of a transgene in a plant by looking for the protein that is made by that transgene and by looking for the DNA sequence of the transgene.</a:t>
            </a:r>
          </a:p>
        </p:txBody>
      </p:sp>
    </p:spTree>
    <p:extLst>
      <p:ext uri="{BB962C8B-B14F-4D97-AF65-F5344CB8AC3E}">
        <p14:creationId xmlns:p14="http://schemas.microsoft.com/office/powerpoint/2010/main" val="102468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6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08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85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21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58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4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28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77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61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35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06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86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12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3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3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51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8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C58264-2F88-465B-AB19-2AE11052DA2A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CFF703-B0BC-4A36-82B3-1ED9C218E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335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52689" y="2533651"/>
            <a:ext cx="72866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DOĞRUDAN GEN AKTARMA YÖNTEMLERİ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301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46083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9001125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Partikül Bombardımanı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Korunga Kotiledon - Particle G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6" y="1177926"/>
            <a:ext cx="3598863" cy="2392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DSC_0008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26" y="1177925"/>
            <a:ext cx="3603625" cy="2393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DSC_0026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6" y="3821113"/>
            <a:ext cx="3603625" cy="2393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1615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GenePulser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1392238"/>
            <a:ext cx="4445000" cy="4406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3" name="Rectangle 11"/>
          <p:cNvSpPr>
            <a:spLocks noGrp="1" noChangeArrowheads="1"/>
          </p:cNvSpPr>
          <p:nvPr>
            <p:ph idx="1"/>
          </p:nvPr>
        </p:nvSpPr>
        <p:spPr>
          <a:xfrm>
            <a:off x="6311901" y="1357313"/>
            <a:ext cx="4213225" cy="4392612"/>
          </a:xfrm>
          <a:noFill/>
        </p:spPr>
        <p:txBody>
          <a:bodyPr/>
          <a:lstStyle/>
          <a:p>
            <a:pPr marL="0" indent="0" algn="just">
              <a:lnSpc>
                <a:spcPct val="110000"/>
              </a:lnSpc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Yüksek voltajlı elektrik akımı yardımıyla hücre zarında 30 nm çapında ve birkaç dakika açık kalabilen gözenekler oluşturulur.</a:t>
            </a:r>
          </a:p>
          <a:p>
            <a:pPr marL="0" indent="0" algn="just">
              <a:lnSpc>
                <a:spcPct val="10000"/>
              </a:lnSpc>
              <a:buNone/>
            </a:pPr>
            <a:endParaRPr lang="tr-TR" altLang="tr-TR" sz="180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Bu yöntemde elektrik akımının verilme süresi ve voltaj miktarı çok önemlidir. DNA  aktarımında  her  bitki  türüne özgü bir voltaj değeri olup, bunun üzerine çıkılması hücrelerin ölümüne neden olmaktadır .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35845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Elektroporasyon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834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idx="1"/>
          </p:nvPr>
        </p:nvSpPr>
        <p:spPr>
          <a:xfrm>
            <a:off x="1919288" y="1116014"/>
            <a:ext cx="8424862" cy="2955925"/>
          </a:xfrm>
          <a:noFill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Mikroenjeksiyon yönteminde esas; DNA’yı 0.5-1 </a:t>
            </a:r>
            <a:r>
              <a:rPr lang="tr-TR" altLang="tr-TR" sz="1800"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tr-TR" altLang="tr-TR" sz="1800">
                <a:latin typeface="Comic Sans MS" panose="030F0702030302020204" pitchFamily="66" charset="0"/>
              </a:rPr>
              <a:t>m çapındaki kılcal iğnelerle doğrudan alıcı hücrenin sitoplazması ya da çekirdeği içerisine yerleştirmektir. Mikroenjeksiyonda önce protoplastlar, ya polylysine üzerine yapıştırılarak ya da agarose içerisine gömülerek sabit hale getirilmektedir.</a:t>
            </a:r>
          </a:p>
          <a:p>
            <a:pPr marL="0" indent="0" algn="just">
              <a:lnSpc>
                <a:spcPct val="10000"/>
              </a:lnSpc>
              <a:buNone/>
            </a:pPr>
            <a:endParaRPr lang="tr-TR" altLang="tr-TR" sz="180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Bu yöntemde ilk başarı; yabani tip Ti plazmidinin yonca ve tütün protoplastlarına enjeksiyonuyla elde edilmiştir. Burada DNA doğrudan çekirdek içerisine ejekte edildiğinden, gen aktarım oranı diğer yöntemlerden daha yüksektir. İşlemin yavaş yürümesi (20-100 hücre/gün) ve pahalı olması bu yöntemin en büyük dezavantajlarıdır.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Mikroenjeksiyon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38" y="4143376"/>
            <a:ext cx="2654300" cy="2519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3" y="4143376"/>
            <a:ext cx="2654300" cy="25193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5332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OldGeneGun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11289"/>
            <a:ext cx="3702050" cy="3817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5591176" y="1412876"/>
            <a:ext cx="47529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 typeface="Wingdings 3" panose="05040102010807070707" pitchFamily="18" charset="2"/>
              <a:buNone/>
            </a:pPr>
            <a:r>
              <a:rPr lang="tr-TR" altLang="tr-TR" sz="1400">
                <a:solidFill>
                  <a:srgbClr val="FF3300"/>
                </a:solidFill>
                <a:latin typeface="Comic Sans MS" panose="030F0702030302020204" pitchFamily="66" charset="0"/>
                <a:sym typeface="Wingdings 3" panose="05040102010807070707" pitchFamily="18" charset="2"/>
              </a:rPr>
              <a:t> </a:t>
            </a:r>
            <a:r>
              <a:rPr lang="tr-TR" altLang="tr-TR" sz="1400">
                <a:latin typeface="Comic Sans MS" panose="030F0702030302020204" pitchFamily="66" charset="0"/>
              </a:rPr>
              <a:t>Bu yöntemin temel ilkesi; DNA taşıyan 1-2 </a:t>
            </a:r>
            <a:r>
              <a:rPr lang="tr-TR" altLang="tr-TR" sz="1400"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tr-TR" altLang="tr-TR" sz="1400">
                <a:latin typeface="Comic Sans MS" panose="030F0702030302020204" pitchFamily="66" charset="0"/>
              </a:rPr>
              <a:t>m çapındaki altın veya tungsten parçacıklarına çok yüksek hız kazandırıp, bitki hücrelerine girmelerinin sağlanmasıdır. Parçacıklar hücre içerisine girdikten sonra DNA’lar bitki genomuyla birleşmektedir.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Font typeface="Wingdings 3" panose="05040102010807070707" pitchFamily="18" charset="2"/>
              <a:buNone/>
            </a:pPr>
            <a:r>
              <a:rPr lang="tr-TR" altLang="tr-TR" sz="1400">
                <a:solidFill>
                  <a:srgbClr val="FF3300"/>
                </a:solidFill>
                <a:latin typeface="Comic Sans MS" panose="030F0702030302020204" pitchFamily="66" charset="0"/>
                <a:sym typeface="Wingdings 3" panose="05040102010807070707" pitchFamily="18" charset="2"/>
              </a:rPr>
              <a:t> </a:t>
            </a:r>
            <a:r>
              <a:rPr lang="tr-TR" altLang="tr-TR" sz="1400">
                <a:latin typeface="Comic Sans MS" panose="030F0702030302020204" pitchFamily="66" charset="0"/>
              </a:rPr>
              <a:t>Parçacıların hızlandırılmasında önceleri yüksek elektrik akımı ve barut kullanılırken, son yıllarda basınçlı helyum gazından faydalanılmaktadır. Parçacık hızının sürtünme nedeniyle azalmasının önlenmesi için, işlem vakum altında yapılmaktadır.</a:t>
            </a:r>
          </a:p>
          <a:p>
            <a:pPr algn="just" eaLnBrk="1" hangingPunct="1">
              <a:spcAft>
                <a:spcPct val="50000"/>
              </a:spcAft>
              <a:buFont typeface="Wingdings 3" panose="05040102010807070707" pitchFamily="18" charset="2"/>
              <a:buNone/>
            </a:pPr>
            <a:r>
              <a:rPr lang="tr-TR" altLang="tr-TR" sz="1400">
                <a:solidFill>
                  <a:srgbClr val="FF3300"/>
                </a:solidFill>
                <a:latin typeface="Comic Sans MS" panose="030F0702030302020204" pitchFamily="66" charset="0"/>
                <a:sym typeface="Wingdings 3" panose="05040102010807070707" pitchFamily="18" charset="2"/>
              </a:rPr>
              <a:t> </a:t>
            </a:r>
            <a:r>
              <a:rPr lang="tr-TR" altLang="tr-TR" sz="1400">
                <a:latin typeface="Comic Sans MS" panose="030F0702030302020204" pitchFamily="66" charset="0"/>
              </a:rPr>
              <a:t>Hızlandırılmış partiküllerden yararlanarak tek çenekli bitkilere kolaylıkla gen aktarılabildiği gibi, </a:t>
            </a:r>
            <a:r>
              <a:rPr lang="tr-TR" altLang="tr-TR" sz="1400" i="1">
                <a:latin typeface="Comic Sans MS" panose="030F0702030302020204" pitchFamily="66" charset="0"/>
              </a:rPr>
              <a:t>Agrobacterium</a:t>
            </a:r>
            <a:r>
              <a:rPr lang="tr-TR" altLang="tr-TR" sz="1400">
                <a:latin typeface="Comic Sans MS" panose="030F0702030302020204" pitchFamily="66" charset="0"/>
              </a:rPr>
              <a:t> ya da diğer yöntemlerle gen aktarımının çok zor olduğu bitkilere de uygulanabilmektedir.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39941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Partikül Bombardımanı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 rot="-2146565">
            <a:off x="1517651" y="1468439"/>
            <a:ext cx="1236663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YAPISI</a:t>
            </a:r>
          </a:p>
        </p:txBody>
      </p:sp>
    </p:spTree>
    <p:extLst>
      <p:ext uri="{BB962C8B-B14F-4D97-AF65-F5344CB8AC3E}">
        <p14:creationId xmlns:p14="http://schemas.microsoft.com/office/powerpoint/2010/main" val="7531325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3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7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51039"/>
            <a:ext cx="4811713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8" name="Picture 10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125538"/>
            <a:ext cx="3624262" cy="27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9" name="Picture 11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9" y="4097338"/>
            <a:ext cx="3621087" cy="271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40966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9001125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Partikül Bombardımanı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 rot="-2146565">
            <a:off x="1509713" y="1779589"/>
            <a:ext cx="1319213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</p:spTree>
    <p:extLst>
      <p:ext uri="{BB962C8B-B14F-4D97-AF65-F5344CB8AC3E}">
        <p14:creationId xmlns:p14="http://schemas.microsoft.com/office/powerpoint/2010/main" val="8279374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51039"/>
            <a:ext cx="4811713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8" name="Picture 8" descr="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9" y="1125538"/>
            <a:ext cx="3621087" cy="271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9" name="Picture 9" descr="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022725"/>
            <a:ext cx="3624262" cy="271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41990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9001125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Partikül Bombardımanı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-2146565">
            <a:off x="1509713" y="1779589"/>
            <a:ext cx="1319213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</p:spTree>
    <p:extLst>
      <p:ext uri="{BB962C8B-B14F-4D97-AF65-F5344CB8AC3E}">
        <p14:creationId xmlns:p14="http://schemas.microsoft.com/office/powerpoint/2010/main" val="27567242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51039"/>
            <a:ext cx="4811713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0" name="Picture 8" descr="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9" y="1125538"/>
            <a:ext cx="3621087" cy="27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1" name="Picture 9" descr="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9" y="4005263"/>
            <a:ext cx="3621087" cy="27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43014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9001125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Partikül Bombardımanı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-2146565">
            <a:off x="1509713" y="1779589"/>
            <a:ext cx="1319213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</p:spTree>
    <p:extLst>
      <p:ext uri="{BB962C8B-B14F-4D97-AF65-F5344CB8AC3E}">
        <p14:creationId xmlns:p14="http://schemas.microsoft.com/office/powerpoint/2010/main" val="17829262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51039"/>
            <a:ext cx="4811713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2" name="Picture 8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1125539"/>
            <a:ext cx="3624262" cy="271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3" name="Picture 9" descr="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022725"/>
            <a:ext cx="3624262" cy="271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44038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9001125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Partikül Bombardımanı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-2146565">
            <a:off x="1509713" y="1779589"/>
            <a:ext cx="1319213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</p:spTree>
    <p:extLst>
      <p:ext uri="{BB962C8B-B14F-4D97-AF65-F5344CB8AC3E}">
        <p14:creationId xmlns:p14="http://schemas.microsoft.com/office/powerpoint/2010/main" val="33734724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51039"/>
            <a:ext cx="4811713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6" name="Picture 8" descr="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1125539"/>
            <a:ext cx="3624262" cy="271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7" name="Picture 9" descr="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022725"/>
            <a:ext cx="3624262" cy="271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45062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9001125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Partikül Bombardımanı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-2146565">
            <a:off x="1509713" y="1779589"/>
            <a:ext cx="1319213" cy="376237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İŞLEYİŞİ</a:t>
            </a:r>
          </a:p>
        </p:txBody>
      </p:sp>
    </p:spTree>
    <p:extLst>
      <p:ext uri="{BB962C8B-B14F-4D97-AF65-F5344CB8AC3E}">
        <p14:creationId xmlns:p14="http://schemas.microsoft.com/office/powerpoint/2010/main" val="16089661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387</Words>
  <Application>Microsoft Office PowerPoint</Application>
  <PresentationFormat>Geniş ekran</PresentationFormat>
  <Paragraphs>29</Paragraphs>
  <Slides>10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Symbol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1</cp:revision>
  <dcterms:created xsi:type="dcterms:W3CDTF">2018-03-22T08:46:17Z</dcterms:created>
  <dcterms:modified xsi:type="dcterms:W3CDTF">2018-03-22T08:46:31Z</dcterms:modified>
</cp:coreProperties>
</file>