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5742" autoAdjust="0"/>
  </p:normalViewPr>
  <p:slideViewPr>
    <p:cSldViewPr snapToGrid="0">
      <p:cViewPr varScale="1">
        <p:scale>
          <a:sx n="93" d="100"/>
          <a:sy n="93" d="100"/>
        </p:scale>
        <p:origin x="408" y="90"/>
      </p:cViewPr>
      <p:guideLst/>
    </p:cSldViewPr>
  </p:slideViewPr>
  <p:outlineViewPr>
    <p:cViewPr>
      <p:scale>
        <a:sx n="33" d="100"/>
        <a:sy n="33" d="100"/>
      </p:scale>
      <p:origin x="0" y="-650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BC6AC-AB77-4523-888A-C81A1956351B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590A8-B842-4158-ABBB-29F4FE35D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72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380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388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7335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0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946D-5F11-4409-A616-38F76F2FC32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9320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946D-5F11-4409-A616-38F76F2FC32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56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1521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434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52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185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344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287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D607B1-FC1C-41BF-A179-A5FB9285B4B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25738" y="511175"/>
            <a:ext cx="4491037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5669" y="2422750"/>
            <a:ext cx="7291176" cy="38313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77171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060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07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069A66-210E-4631-99D7-70E1F750A96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25738" y="511175"/>
            <a:ext cx="4491037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5669" y="2422750"/>
            <a:ext cx="7291176" cy="38313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664095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4A6BED-96BD-47E3-9C59-54EAB4A7189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25738" y="511175"/>
            <a:ext cx="4491037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5669" y="2422750"/>
            <a:ext cx="7291176" cy="38313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77691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77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5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381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ANT 301 Dr. Başak Koca Özer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4928E1C-F3E9-476E-83BB-B495ADC5F9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642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17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060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24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97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741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66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55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20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9978-7C0D-4ADA-9E2F-AA5A1958EF1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8F9B4-F037-4B54-94B6-FDE8D62E2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97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2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9.png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VI. 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 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2438400" y="1428750"/>
            <a:ext cx="7772400" cy="4927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  <a:cs typeface="Times New Roman" panose="02020603050405020304" pitchFamily="18" charset="0"/>
              </a:rPr>
              <a:t>Gruplandırılmamış veri setleri için aritmetik ortalama:</a:t>
            </a:r>
          </a:p>
          <a:p>
            <a:pPr lvl="1"/>
            <a:r>
              <a:rPr lang="tr-TR" smtClean="0">
                <a:latin typeface="Constantia" panose="02030602050306030303" pitchFamily="18" charset="0"/>
                <a:cs typeface="Times New Roman" panose="02020603050405020304" pitchFamily="18" charset="0"/>
              </a:rPr>
              <a:t>Gözlemlenen veri setinde yer alan bütün değerlerin toplanması ve gözlem sayısına bölünmesi ile elde edilir.</a:t>
            </a:r>
          </a:p>
          <a:p>
            <a:pPr lvl="1"/>
            <a:endParaRPr lang="tr-TR" sz="110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smtClean="0">
                <a:latin typeface="Constantia" panose="02030602050306030303" pitchFamily="18" charset="0"/>
                <a:cs typeface="Times New Roman" panose="02020603050405020304" pitchFamily="18" charset="0"/>
              </a:rPr>
              <a:t>Gruplandırılmış veri setleri için aritmetik ortalama:</a:t>
            </a:r>
          </a:p>
          <a:p>
            <a:pPr lvl="1"/>
            <a:r>
              <a:rPr lang="tr-TR" smtClean="0">
                <a:latin typeface="Constantia" panose="02030602050306030303" pitchFamily="18" charset="0"/>
                <a:cs typeface="Times New Roman" panose="02020603050405020304" pitchFamily="18" charset="0"/>
              </a:rPr>
              <a:t>Her bir sınıf orta noktasının sınıf sıklıkları ile çarpılıp toplamlarının alınması ve toplam gözlem sayısına bölünmesi ile elde edilir.</a:t>
            </a:r>
          </a:p>
          <a:p>
            <a:pPr lvl="1"/>
            <a:endParaRPr lang="tr-TR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endParaRPr lang="tr-TR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55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524396"/>
            <a:ext cx="8218488" cy="5360988"/>
          </a:xfrm>
        </p:spPr>
        <p:txBody>
          <a:bodyPr/>
          <a:lstStyle/>
          <a:p>
            <a:pPr>
              <a:buNone/>
            </a:pP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 genellikle X bar ya da Y bar ile gösterilir.</a:t>
            </a:r>
          </a:p>
          <a:p>
            <a:pPr>
              <a:buNone/>
            </a:pP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Ortalama: aritmetik-geometrik-</a:t>
            </a:r>
            <a:r>
              <a:rPr lang="tr-TR" altLang="ja-JP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harmonik</a:t>
            </a:r>
            <a:endParaRPr lang="tr-TR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endParaRPr lang="tr-TR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Aritmetik ortalama: tüm ölçüm/gözlemlerin toplanıp örneklem sayısına bölünmesiyle elde edilir. </a:t>
            </a:r>
          </a:p>
          <a:p>
            <a:pPr lvl="1"/>
            <a:r>
              <a:rPr lang="tr-TR" altLang="ja-JP" sz="1600" dirty="0">
                <a:latin typeface="Constantia" panose="02030602050306030303" pitchFamily="18" charset="0"/>
                <a:cs typeface="Times New Roman" panose="02020603050405020304" pitchFamily="18" charset="0"/>
              </a:rPr>
              <a:t>Örneğin bir öğrenci istatistik dersinden 85, 90 ve 100 almış olsun. Ders ortalaması sonuçların toplamının (85+90+100), örneklem sayısına bölümü (3) ile hesaplanmaktadır. Ortalama sonuç 275/3=91,67</a:t>
            </a:r>
          </a:p>
          <a:p>
            <a:endParaRPr lang="tr-TR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Örneklem grubunun aritmetik ortalaması		    </a:t>
            </a: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endParaRPr lang="tr-TR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81555" y="5889452"/>
            <a:ext cx="1476375" cy="923925"/>
          </a:xfrm>
          <a:noFill/>
          <a:ln/>
        </p:spPr>
      </p:pic>
      <p:sp>
        <p:nvSpPr>
          <p:cNvPr id="5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235-F5D1-4A51-916D-42C507DF1414}" type="slidenum">
              <a:rPr lang="en-US" altLang="ja-JP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413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Constantia" panose="02030602050306030303" pitchFamily="18" charset="0"/>
                <a:cs typeface="Times New Roman" panose="02020603050405020304" pitchFamily="18" charset="0"/>
              </a:rPr>
              <a:t>Aşağıdaki veri setinin ortalamasını hesaplayınız.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738414" y="1715224"/>
          <a:ext cx="1257280" cy="445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7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7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8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9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10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 bwMode="auto">
          <a:xfrm>
            <a:off x="4310050" y="1700808"/>
            <a:ext cx="635795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∑Y=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 5+6+8+7+10+100+8+9+6+10+10+5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 184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n=12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</a:t>
            </a:r>
            <a:r>
              <a:rPr lang="tr-TR" sz="2800" kern="0" dirty="0">
                <a:solidFill>
                  <a:schemeClr val="tx2"/>
                </a:solidFill>
                <a:latin typeface="Bell MT" pitchFamily="18" charset="0"/>
              </a:rPr>
              <a:t> ∑Y/n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</a:rPr>
              <a:t>=184/12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=15.33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800" kern="0" dirty="0">
              <a:solidFill>
                <a:schemeClr val="tx2"/>
              </a:solidFill>
              <a:latin typeface="Bell MT" pitchFamily="18" charset="0"/>
              <a:ea typeface="+mj-ea"/>
              <a:cs typeface="+mj-cs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kern="0" dirty="0">
                <a:solidFill>
                  <a:schemeClr val="accent2"/>
                </a:solidFill>
                <a:latin typeface="Bell MT" pitchFamily="18" charset="0"/>
                <a:ea typeface="+mj-ea"/>
                <a:cs typeface="+mj-cs"/>
              </a:rPr>
              <a:t>Ortalama her zaman ekstrem değerlerden etkilenir.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kern="0" dirty="0">
                <a:solidFill>
                  <a:schemeClr val="accent2"/>
                </a:solidFill>
                <a:latin typeface="Bell MT" pitchFamily="18" charset="0"/>
                <a:ea typeface="+mj-ea"/>
                <a:cs typeface="+mj-cs"/>
              </a:rPr>
              <a:t>Tek bir gözlem dışında tüm değerlerin 11’den küçük olmasına karşın, ortalama 15.33’dür.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800" kern="0" dirty="0">
              <a:solidFill>
                <a:schemeClr val="tx2"/>
              </a:solidFill>
              <a:latin typeface="Bell MT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437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Constantia" panose="02030602050306030303" pitchFamily="18" charset="0"/>
                <a:cs typeface="Times New Roman" panose="02020603050405020304" pitchFamily="18" charset="0"/>
              </a:rPr>
              <a:t>Aşağıdaki veri setinin ortalamasını hesaplayınız.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738414" y="1758424"/>
          <a:ext cx="125728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7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50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24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32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30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45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33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ell MT" pitchFamily="18" charset="0"/>
                        </a:rPr>
                        <a:t>36</a:t>
                      </a:r>
                      <a:endParaRPr lang="tr-TR" dirty="0">
                        <a:latin typeface="Bell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 bwMode="auto">
          <a:xfrm>
            <a:off x="4310050" y="1357298"/>
            <a:ext cx="614366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∑Y=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 20+50+24+32+30+45+33+36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 270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n=8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</a:t>
            </a:r>
            <a:r>
              <a:rPr lang="tr-TR" sz="2800" kern="0" dirty="0">
                <a:solidFill>
                  <a:schemeClr val="tx2"/>
                </a:solidFill>
                <a:latin typeface="Bell MT" pitchFamily="18" charset="0"/>
              </a:rPr>
              <a:t> ∑Y/n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</a:rPr>
              <a:t>=270/8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kern="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=33.75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800" kern="0" dirty="0">
              <a:solidFill>
                <a:schemeClr val="tx2"/>
              </a:solidFill>
              <a:latin typeface="Bell MT" pitchFamily="18" charset="0"/>
              <a:ea typeface="+mj-ea"/>
              <a:cs typeface="+mj-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800" kern="0" dirty="0">
              <a:solidFill>
                <a:schemeClr val="tx2"/>
              </a:solidFill>
              <a:latin typeface="Bell MT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346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Constantia" panose="02030602050306030303" pitchFamily="18" charset="0"/>
                <a:cs typeface="Times New Roman" panose="02020603050405020304" pitchFamily="18" charset="0"/>
              </a:rPr>
              <a:t>30 kişinin hemoglobin değerleri aşağıda verilmiştir. Aritmetik ortalamayı hesaplayınız. 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40"/>
                <a:gridCol w="1577340"/>
                <a:gridCol w="1577340"/>
                <a:gridCol w="1577340"/>
                <a:gridCol w="157734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13.0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13.6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12.8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11.4</a:t>
                      </a:r>
                      <a:endParaRPr lang="tr-TR" dirty="0"/>
                    </a:p>
                  </a:txBody>
                  <a:tcPr marL="88449" marR="8844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12.4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13.4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11.7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14.2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12.9</a:t>
                      </a:r>
                      <a:endParaRPr lang="tr-TR" dirty="0"/>
                    </a:p>
                  </a:txBody>
                  <a:tcPr marL="88449" marR="8844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13.5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12.6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12.3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12.1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11.8</a:t>
                      </a:r>
                      <a:endParaRPr lang="tr-TR" dirty="0"/>
                    </a:p>
                  </a:txBody>
                  <a:tcPr marL="88449" marR="8844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10.8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10.5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11.6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13.4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14.6</a:t>
                      </a:r>
                      <a:endParaRPr lang="tr-TR" dirty="0"/>
                    </a:p>
                  </a:txBody>
                  <a:tcPr marL="88449" marR="8844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10.1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12.9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9.9</a:t>
                      </a:r>
                      <a:endParaRPr lang="tr-TR" dirty="0"/>
                    </a:p>
                  </a:txBody>
                  <a:tcPr marL="88449" marR="8844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10.0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11.4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10.8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12.0</a:t>
                      </a:r>
                      <a:endParaRPr lang="tr-TR" dirty="0"/>
                    </a:p>
                  </a:txBody>
                  <a:tcPr marL="88449" marR="88449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10.3</a:t>
                      </a:r>
                      <a:endParaRPr lang="tr-TR" dirty="0"/>
                    </a:p>
                  </a:txBody>
                  <a:tcPr marL="88449" marR="88449"/>
                </a:tc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279576" y="4077072"/>
            <a:ext cx="8153400" cy="1296144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lang="tr-TR" sz="280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∑X= 366.0</a:t>
            </a:r>
          </a:p>
          <a:p>
            <a:pPr>
              <a:spcBef>
                <a:spcPct val="0"/>
              </a:spcBef>
              <a:defRPr/>
            </a:pPr>
            <a:r>
              <a:rPr lang="tr-TR" sz="280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=366.0/30</a:t>
            </a:r>
          </a:p>
          <a:p>
            <a:pPr>
              <a:spcBef>
                <a:spcPct val="0"/>
              </a:spcBef>
              <a:defRPr/>
            </a:pPr>
            <a:r>
              <a:rPr lang="tr-TR" sz="280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=12.2</a:t>
            </a:r>
          </a:p>
        </p:txBody>
      </p:sp>
    </p:spTree>
    <p:extLst>
      <p:ext uri="{BB962C8B-B14F-4D97-AF65-F5344CB8AC3E}">
        <p14:creationId xmlns:p14="http://schemas.microsoft.com/office/powerpoint/2010/main" val="240295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Constantia" panose="02030602050306030303" pitchFamily="18" charset="0"/>
                <a:cs typeface="Times New Roman" panose="02020603050405020304" pitchFamily="18" charset="0"/>
              </a:rPr>
              <a:t>Aşağıdaki veriyi frekans tablosu haline getirerek aritmetik ortalamasını hesaplayınız (5.8).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       6     5     6     9     7     4     2     4     7     8</a:t>
            </a:r>
            <a:b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     3     4     9     8     2     3     5     9     7     8</a:t>
            </a:r>
            <a:b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     9     7     5     6     7     7     4     6     2     4</a:t>
            </a: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81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latin typeface="Constantia" panose="02030602050306030303" pitchFamily="18" charset="0"/>
                <a:cs typeface="Times New Roman" panose="02020603050405020304" pitchFamily="18" charset="0"/>
              </a:rPr>
              <a:t>frekans dağılımlarında ortalamanın hesaplanması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Her bir kategori için “orta nokta” ve “frekansı” gereklidir. </a:t>
            </a:r>
          </a:p>
          <a:p>
            <a:pPr lvl="1"/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Yuvarlama hatasından kaynaklı olarak gruplandırılmış frekans dağılımlarından hesaplanan ortalama ve gruplandırılmamış dağılımdan hesaplanan ortalama çok küçük bir farklılık gösterebilir. </a:t>
            </a:r>
          </a:p>
          <a:p>
            <a:pPr lvl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Gruplandırılmış verilerde ortalama; her bir kategori frekansının orta nokta ile çarpım toplamlarının, örneklem sayısına bölümü ile hesaplanır </a:t>
            </a: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3410" y="3219055"/>
            <a:ext cx="900801" cy="6186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6418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34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93870B7-A0DD-400D-9EF7-27D6B967A819}" type="slidenum">
              <a:rPr lang="en-US" altLang="ja-JP"/>
              <a:pPr/>
              <a:t>17</a:t>
            </a:fld>
            <a:endParaRPr lang="en-US" altLang="ja-JP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872039" y="1484313"/>
          <a:ext cx="2439987" cy="418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ビットマップ イメージ" r:id="rId4" imgW="933580" imgH="1600000" progId="PBrush">
                  <p:embed/>
                </p:oleObj>
              </mc:Choice>
              <mc:Fallback>
                <p:oleObj name="ビットマップ イメージ" r:id="rId4" imgW="933580" imgH="1600000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1484313"/>
                        <a:ext cx="2439987" cy="418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063751" y="5876926"/>
          <a:ext cx="79930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ビットマップ イメージ" r:id="rId6" imgW="3895238" imgH="171338" progId="PBrush">
                  <p:embed/>
                </p:oleObj>
              </mc:Choice>
              <mc:Fallback>
                <p:oleObj name="ビットマップ イメージ" r:id="rId6" imgW="3895238" imgH="17133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5876926"/>
                        <a:ext cx="79930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881158" y="692151"/>
            <a:ext cx="85011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ja-JP" sz="2400" dirty="0">
                <a:latin typeface="Bell MT" pitchFamily="18" charset="0"/>
              </a:rPr>
              <a:t>aşağıda verilen frekans dağılımının ortalamasını hesaplayınız.</a:t>
            </a:r>
            <a:endParaRPr lang="en-US" altLang="ja-JP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11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34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1D5A1B06-3ED3-4323-8485-254699433605}" type="slidenum">
              <a:rPr lang="en-US" altLang="ja-JP"/>
              <a:pPr/>
              <a:t>18</a:t>
            </a:fld>
            <a:endParaRPr lang="en-US" altLang="ja-JP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711452" y="919032"/>
          <a:ext cx="7099325" cy="86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ビットマップ イメージ" r:id="rId4" imgW="2962689" imgH="361809" progId="PBrush">
                  <p:embed/>
                </p:oleObj>
              </mc:Choice>
              <mc:Fallback>
                <p:oleObj name="ビットマップ イメージ" r:id="rId4" imgW="2962689" imgH="361809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2" y="919032"/>
                        <a:ext cx="7099325" cy="8668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738415" y="1866468"/>
          <a:ext cx="4160851" cy="510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ビットマップ イメージ" r:id="rId6" imgW="1476190" imgH="181096" progId="PBrush">
                  <p:embed/>
                </p:oleObj>
              </mc:Choice>
              <mc:Fallback>
                <p:oleObj name="ビットマップ イメージ" r:id="rId6" imgW="1476190" imgH="181096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15" y="1866468"/>
                        <a:ext cx="4160851" cy="510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24034" y="2565401"/>
          <a:ext cx="6264275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ビットマップ イメージ" r:id="rId8" imgW="3801006" imgH="1162212" progId="PBrush">
                  <p:embed/>
                </p:oleObj>
              </mc:Choice>
              <mc:Fallback>
                <p:oleObj name="ビットマップ イメージ" r:id="rId8" imgW="3801006" imgH="1162212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34" y="2565401"/>
                        <a:ext cx="6264275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52597" y="4437063"/>
          <a:ext cx="6480175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ビットマップ イメージ" r:id="rId10" imgW="3952381" imgH="781159" progId="PBrush">
                  <p:embed/>
                </p:oleObj>
              </mc:Choice>
              <mc:Fallback>
                <p:oleObj name="ビットマップ イメージ" r:id="rId10" imgW="3952381" imgH="781159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597" y="4437063"/>
                        <a:ext cx="6480175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952597" y="5876926"/>
          <a:ext cx="82438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ビットマップ イメージ" r:id="rId12" imgW="3895238" imgH="361809" progId="PBrush">
                  <p:embed/>
                </p:oleObj>
              </mc:Choice>
              <mc:Fallback>
                <p:oleObj name="ビットマップ イメージ" r:id="rId12" imgW="3895238" imgH="361809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597" y="5876926"/>
                        <a:ext cx="82438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952596" y="142853"/>
            <a:ext cx="85011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ja-JP" sz="2400" dirty="0">
                <a:latin typeface="Bell MT" pitchFamily="18" charset="0"/>
              </a:rPr>
              <a:t>aşağıda verilen frekans dağılımını gruplandırmadan ve gruplandırarak ortalamasını hesaplayınız.</a:t>
            </a:r>
            <a:endParaRPr lang="en-US" altLang="ja-JP" sz="2400" dirty="0">
              <a:latin typeface="Bell MT" pitchFamily="18" charset="0"/>
            </a:endParaRPr>
          </a:p>
        </p:txBody>
      </p:sp>
      <p:sp>
        <p:nvSpPr>
          <p:cNvPr id="10" name="9 Oval"/>
          <p:cNvSpPr/>
          <p:nvPr/>
        </p:nvSpPr>
        <p:spPr>
          <a:xfrm>
            <a:off x="5667372" y="1857364"/>
            <a:ext cx="1000132" cy="57150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11" name="10 Oval"/>
          <p:cNvSpPr/>
          <p:nvPr/>
        </p:nvSpPr>
        <p:spPr>
          <a:xfrm>
            <a:off x="9382148" y="5929330"/>
            <a:ext cx="1000132" cy="57150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8524892" y="2084382"/>
            <a:ext cx="21431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solidFill>
                  <a:srgbClr val="7030A0"/>
                </a:solidFill>
              </a:rPr>
              <a:t>Gruplandırılmış ve gruplandırılmamış dağılımlar arasındaki  farka dikkat ediniz.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solidFill>
                  <a:srgbClr val="7030A0"/>
                </a:solidFill>
              </a:rPr>
              <a:t>Örneklem sayısının kategori sayısından farklı olduğuna dikkat ediniz</a:t>
            </a:r>
          </a:p>
        </p:txBody>
      </p:sp>
    </p:spTree>
    <p:extLst>
      <p:ext uri="{BB962C8B-B14F-4D97-AF65-F5344CB8AC3E}">
        <p14:creationId xmlns:p14="http://schemas.microsoft.com/office/powerpoint/2010/main" val="361401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181528" y="188641"/>
            <a:ext cx="8658888" cy="10001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Verilerin Özetlenmesinde Kullanılan Sayısal Yöntemler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Karmaşık bir halde bulunan verinin sağladığı özet bilgilerin belirlenmesi ve sayısal olarak ifade edilmesini içeren yöntemlerdir.</a:t>
            </a:r>
          </a:p>
          <a:p>
            <a:pPr algn="just" eaLnBrk="1" hangingPunct="1"/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Temel kullanımları, verinin ortalama yerleşim yerinin tespiti, veriyi oluşturan gözlemlerin bu ortalama yerleşim yerinden ne kadar uzak olduğunun belirlenmesi, birden fazla değişken olması durumunda da bunların arasındaki ilişkilerin belirlenmesidir.</a:t>
            </a:r>
          </a:p>
        </p:txBody>
      </p:sp>
    </p:spTree>
    <p:extLst>
      <p:ext uri="{BB962C8B-B14F-4D97-AF65-F5344CB8AC3E}">
        <p14:creationId xmlns:p14="http://schemas.microsoft.com/office/powerpoint/2010/main" val="4796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Frekans dağılımlarının oluşturulmasının ardından tanımlayıcı istatistiklerin hesaplanması gelmektedir. </a:t>
            </a:r>
          </a:p>
          <a:p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İki temel kavram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Merkezi eğilim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Yayılım</a:t>
            </a:r>
          </a:p>
          <a:p>
            <a:pPr lvl="1"/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063552" y="1"/>
            <a:ext cx="8343904" cy="1470025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tr-TR" altLang="ja-JP" sz="3600" dirty="0">
                <a:solidFill>
                  <a:schemeClr val="tx2"/>
                </a:solidFill>
                <a:latin typeface="Bell MT" pitchFamily="18" charset="0"/>
                <a:ea typeface="+mj-ea"/>
                <a:cs typeface="+mj-cs"/>
              </a:rPr>
              <a:t>Tanımlayıcı İstatistikler: merkezi eğilim ölçüleri ve yayılım</a:t>
            </a:r>
            <a:endParaRPr lang="en-US" altLang="ja-JP" sz="3600" dirty="0">
              <a:solidFill>
                <a:schemeClr val="tx2"/>
              </a:solidFill>
              <a:latin typeface="Bell MT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63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3452813" y="1494953"/>
            <a:ext cx="5643562" cy="7762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40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Özetleme Yöntemleri</a:t>
            </a:r>
            <a:endParaRPr lang="tr-TR" sz="4000" dirty="0">
              <a:latin typeface="Bell MT" pitchFamily="18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6738938" y="3280892"/>
            <a:ext cx="2857500" cy="2092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u="sng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Yayılım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-Varyans 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-Standart Sapma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-Değişim Katsayısı</a:t>
            </a:r>
          </a:p>
          <a:p>
            <a:pPr algn="ctr">
              <a:defRPr/>
            </a:pPr>
            <a:endParaRPr lang="tr-TR" sz="2800" dirty="0">
              <a:latin typeface="Bell MT" pitchFamily="18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095625" y="3301528"/>
            <a:ext cx="2928938" cy="20716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u="sng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Merkezi Eğilim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-Ortalama 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 -Medyan </a:t>
            </a:r>
          </a:p>
          <a:p>
            <a:pPr>
              <a:defRPr/>
            </a:pPr>
            <a:r>
              <a:rPr lang="tr-TR" sz="24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 -</a:t>
            </a:r>
            <a:r>
              <a:rPr lang="tr-TR" sz="2400" dirty="0" err="1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Mod</a:t>
            </a:r>
            <a:endParaRPr lang="tr-TR" sz="2400" dirty="0">
              <a:solidFill>
                <a:schemeClr val="tx2">
                  <a:satMod val="200000"/>
                </a:schemeClr>
              </a:solidFill>
              <a:latin typeface="Bell MT" pitchFamily="18" charset="0"/>
            </a:endParaRPr>
          </a:p>
        </p:txBody>
      </p:sp>
      <p:sp>
        <p:nvSpPr>
          <p:cNvPr id="11" name="10 Aşağı Ok"/>
          <p:cNvSpPr/>
          <p:nvPr/>
        </p:nvSpPr>
        <p:spPr>
          <a:xfrm>
            <a:off x="4595813" y="2356296"/>
            <a:ext cx="285750" cy="928688"/>
          </a:xfrm>
          <a:prstGeom prst="dow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2" name="11 Aşağı Ok"/>
          <p:cNvSpPr/>
          <p:nvPr/>
        </p:nvSpPr>
        <p:spPr>
          <a:xfrm>
            <a:off x="7596188" y="2356296"/>
            <a:ext cx="285750" cy="928688"/>
          </a:xfrm>
          <a:prstGeom prst="dow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26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xfrm>
            <a:off x="2452688" y="357188"/>
            <a:ext cx="7772400" cy="914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Merkezi Eğilim Ölçüleri</a:t>
            </a:r>
            <a:endParaRPr lang="en-US" sz="3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2824164" y="3906167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9" name="Line 10"/>
          <p:cNvSpPr>
            <a:spLocks noChangeShapeType="1"/>
          </p:cNvSpPr>
          <p:nvPr/>
        </p:nvSpPr>
        <p:spPr bwMode="auto">
          <a:xfrm>
            <a:off x="9224963" y="3906167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30" name="Line 11"/>
          <p:cNvSpPr>
            <a:spLocks noChangeShapeType="1"/>
          </p:cNvSpPr>
          <p:nvPr/>
        </p:nvSpPr>
        <p:spPr bwMode="auto">
          <a:xfrm>
            <a:off x="2819400" y="3906167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5875338" y="3906167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5284789" y="5277767"/>
            <a:ext cx="145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33" name="Oval 14"/>
          <p:cNvSpPr>
            <a:spLocks noChangeArrowheads="1"/>
          </p:cNvSpPr>
          <p:nvPr/>
        </p:nvSpPr>
        <p:spPr bwMode="auto">
          <a:xfrm>
            <a:off x="53197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4" name="Oval 15"/>
          <p:cNvSpPr>
            <a:spLocks noChangeArrowheads="1"/>
          </p:cNvSpPr>
          <p:nvPr/>
        </p:nvSpPr>
        <p:spPr bwMode="auto">
          <a:xfrm>
            <a:off x="60817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5" name="Oval 16"/>
          <p:cNvSpPr>
            <a:spLocks noChangeArrowheads="1"/>
          </p:cNvSpPr>
          <p:nvPr/>
        </p:nvSpPr>
        <p:spPr bwMode="auto">
          <a:xfrm>
            <a:off x="63103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6" name="Oval 17"/>
          <p:cNvSpPr>
            <a:spLocks noChangeArrowheads="1"/>
          </p:cNvSpPr>
          <p:nvPr/>
        </p:nvSpPr>
        <p:spPr bwMode="auto">
          <a:xfrm>
            <a:off x="55483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7" name="Oval 18"/>
          <p:cNvSpPr>
            <a:spLocks noChangeArrowheads="1"/>
          </p:cNvSpPr>
          <p:nvPr/>
        </p:nvSpPr>
        <p:spPr bwMode="auto">
          <a:xfrm>
            <a:off x="5548313" y="49729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8" name="Oval 19"/>
          <p:cNvSpPr>
            <a:spLocks noChangeArrowheads="1"/>
          </p:cNvSpPr>
          <p:nvPr/>
        </p:nvSpPr>
        <p:spPr bwMode="auto">
          <a:xfrm>
            <a:off x="64627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39" name="Oval 20"/>
          <p:cNvSpPr>
            <a:spLocks noChangeArrowheads="1"/>
          </p:cNvSpPr>
          <p:nvPr/>
        </p:nvSpPr>
        <p:spPr bwMode="auto">
          <a:xfrm>
            <a:off x="5700713" y="5125367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40" name="AutoShape 21"/>
          <p:cNvSpPr>
            <a:spLocks noChangeArrowheads="1"/>
          </p:cNvSpPr>
          <p:nvPr/>
        </p:nvSpPr>
        <p:spPr bwMode="auto">
          <a:xfrm rot="-5400000">
            <a:off x="5662613" y="5392067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41" name="Line 22"/>
          <p:cNvSpPr>
            <a:spLocks noChangeShapeType="1"/>
          </p:cNvSpPr>
          <p:nvPr/>
        </p:nvSpPr>
        <p:spPr bwMode="auto">
          <a:xfrm>
            <a:off x="5867400" y="3296567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309814" y="4071939"/>
          <a:ext cx="1500187" cy="243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698400" imgH="1218960" progId="Equation.DSMT4">
                  <p:embed/>
                </p:oleObj>
              </mc:Choice>
              <mc:Fallback>
                <p:oleObj name="Equation" r:id="rId4" imgW="69840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 contrast="10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4" y="4071939"/>
                        <a:ext cx="1500187" cy="2433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Line 24"/>
          <p:cNvSpPr>
            <a:spLocks noChangeShapeType="1"/>
          </p:cNvSpPr>
          <p:nvPr/>
        </p:nvSpPr>
        <p:spPr bwMode="auto">
          <a:xfrm>
            <a:off x="10668000" y="55895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tr-TR"/>
          </a:p>
        </p:txBody>
      </p:sp>
      <p:sp>
        <p:nvSpPr>
          <p:cNvPr id="1043" name="Rectangle 25"/>
          <p:cNvSpPr>
            <a:spLocks noChangeArrowheads="1"/>
          </p:cNvSpPr>
          <p:nvPr/>
        </p:nvSpPr>
        <p:spPr bwMode="auto">
          <a:xfrm>
            <a:off x="1524001" y="31062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7" name="26 Dikdörtgen"/>
          <p:cNvSpPr/>
          <p:nvPr/>
        </p:nvSpPr>
        <p:spPr>
          <a:xfrm>
            <a:off x="4667251" y="2934617"/>
            <a:ext cx="2500313" cy="571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Merkezi Eğilim</a:t>
            </a:r>
            <a:endParaRPr lang="tr-TR" sz="2800" dirty="0">
              <a:latin typeface="Bell MT" pitchFamily="18" charset="0"/>
            </a:endParaRPr>
          </a:p>
        </p:txBody>
      </p:sp>
      <p:sp>
        <p:nvSpPr>
          <p:cNvPr id="28" name="27 Dikdörtgen"/>
          <p:cNvSpPr/>
          <p:nvPr/>
        </p:nvSpPr>
        <p:spPr>
          <a:xfrm>
            <a:off x="2024063" y="4363367"/>
            <a:ext cx="1928812" cy="571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Ortalama</a:t>
            </a:r>
            <a:endParaRPr lang="tr-TR" sz="2800" dirty="0">
              <a:latin typeface="Bell MT" pitchFamily="18" charset="0"/>
            </a:endParaRPr>
          </a:p>
        </p:txBody>
      </p:sp>
      <p:sp>
        <p:nvSpPr>
          <p:cNvPr id="29" name="28 Dikdörtgen"/>
          <p:cNvSpPr/>
          <p:nvPr/>
        </p:nvSpPr>
        <p:spPr>
          <a:xfrm>
            <a:off x="5095875" y="4363367"/>
            <a:ext cx="1785938" cy="571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Medyan</a:t>
            </a:r>
            <a:endParaRPr lang="tr-TR" sz="2800" dirty="0">
              <a:latin typeface="Bell MT" pitchFamily="18" charset="0"/>
            </a:endParaRPr>
          </a:p>
        </p:txBody>
      </p:sp>
      <p:sp>
        <p:nvSpPr>
          <p:cNvPr id="30" name="29 Dikdörtgen"/>
          <p:cNvSpPr/>
          <p:nvPr/>
        </p:nvSpPr>
        <p:spPr>
          <a:xfrm>
            <a:off x="8739188" y="4363367"/>
            <a:ext cx="1071562" cy="571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ja-JP" sz="2800" dirty="0" err="1">
                <a:solidFill>
                  <a:schemeClr val="tx2">
                    <a:satMod val="200000"/>
                  </a:schemeClr>
                </a:solidFill>
                <a:latin typeface="Bell MT" pitchFamily="18" charset="0"/>
              </a:rPr>
              <a:t>Mod</a:t>
            </a:r>
            <a:endParaRPr lang="tr-TR" sz="2800" dirty="0">
              <a:latin typeface="Bell MT" pitchFamily="18" charset="0"/>
            </a:endParaRPr>
          </a:p>
        </p:txBody>
      </p:sp>
      <p:sp>
        <p:nvSpPr>
          <p:cNvPr id="1048" name="30 Dikdörtgen"/>
          <p:cNvSpPr>
            <a:spLocks noChangeArrowheads="1"/>
          </p:cNvSpPr>
          <p:nvPr/>
        </p:nvSpPr>
        <p:spPr bwMode="auto">
          <a:xfrm>
            <a:off x="2495601" y="1558752"/>
            <a:ext cx="79295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itchFamily="18" charset="0"/>
              </a:rPr>
              <a:t>Merkezi eğilim ölçüleri, bir veri kümesinin ortasını belirleme eğiliminde olan sayısal değerlerdir.</a:t>
            </a:r>
            <a:endParaRPr lang="tr-TR" sz="2400" dirty="0">
              <a:solidFill>
                <a:schemeClr val="tx1">
                  <a:lumMod val="50000"/>
                  <a:lumOff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1049" name="Line 13"/>
          <p:cNvSpPr>
            <a:spLocks noChangeShapeType="1"/>
          </p:cNvSpPr>
          <p:nvPr/>
        </p:nvSpPr>
        <p:spPr bwMode="auto">
          <a:xfrm>
            <a:off x="8645526" y="5630192"/>
            <a:ext cx="145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50" name="Oval 14"/>
          <p:cNvSpPr>
            <a:spLocks noChangeArrowheads="1"/>
          </p:cNvSpPr>
          <p:nvPr/>
        </p:nvSpPr>
        <p:spPr bwMode="auto">
          <a:xfrm>
            <a:off x="86804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1" name="Oval 15"/>
          <p:cNvSpPr>
            <a:spLocks noChangeArrowheads="1"/>
          </p:cNvSpPr>
          <p:nvPr/>
        </p:nvSpPr>
        <p:spPr bwMode="auto">
          <a:xfrm>
            <a:off x="94424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2" name="Oval 16"/>
          <p:cNvSpPr>
            <a:spLocks noChangeArrowheads="1"/>
          </p:cNvSpPr>
          <p:nvPr/>
        </p:nvSpPr>
        <p:spPr bwMode="auto">
          <a:xfrm>
            <a:off x="96710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3" name="Oval 17"/>
          <p:cNvSpPr>
            <a:spLocks noChangeArrowheads="1"/>
          </p:cNvSpPr>
          <p:nvPr/>
        </p:nvSpPr>
        <p:spPr bwMode="auto">
          <a:xfrm>
            <a:off x="89090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4" name="Oval 18"/>
          <p:cNvSpPr>
            <a:spLocks noChangeArrowheads="1"/>
          </p:cNvSpPr>
          <p:nvPr/>
        </p:nvSpPr>
        <p:spPr bwMode="auto">
          <a:xfrm>
            <a:off x="8909050" y="53253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5" name="Oval 19"/>
          <p:cNvSpPr>
            <a:spLocks noChangeArrowheads="1"/>
          </p:cNvSpPr>
          <p:nvPr/>
        </p:nvSpPr>
        <p:spPr bwMode="auto">
          <a:xfrm>
            <a:off x="98234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6" name="Oval 20"/>
          <p:cNvSpPr>
            <a:spLocks noChangeArrowheads="1"/>
          </p:cNvSpPr>
          <p:nvPr/>
        </p:nvSpPr>
        <p:spPr bwMode="auto">
          <a:xfrm>
            <a:off x="9061450" y="5477792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7" name="AutoShape 21"/>
          <p:cNvSpPr>
            <a:spLocks noChangeArrowheads="1"/>
          </p:cNvSpPr>
          <p:nvPr/>
        </p:nvSpPr>
        <p:spPr bwMode="auto">
          <a:xfrm rot="-5400000">
            <a:off x="8875713" y="5758780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8" name="Oval 19"/>
          <p:cNvSpPr>
            <a:spLocks noChangeArrowheads="1"/>
          </p:cNvSpPr>
          <p:nvPr/>
        </p:nvSpPr>
        <p:spPr bwMode="auto">
          <a:xfrm>
            <a:off x="8912225" y="5158705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223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332656"/>
            <a:ext cx="8229600" cy="1143000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 Merkezi eğilim ölçüleri</a:t>
            </a: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11774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altLang="en-US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Merkezi eğilim ölçüleri, bir veri kümesinin ortasını belirleme eğiliminde olan sayısal değerlerdir.</a:t>
            </a:r>
          </a:p>
          <a:p>
            <a:pPr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Font typeface="Wingdings" pitchFamily="2" charset="2"/>
              <a:buChar char="q"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Ortalama</a:t>
            </a:r>
          </a:p>
          <a:p>
            <a:pPr lvl="1">
              <a:buFont typeface="Wingdings" pitchFamily="2" charset="2"/>
              <a:buChar char="q"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Medyan</a:t>
            </a:r>
          </a:p>
          <a:p>
            <a:pPr lvl="1">
              <a:buFont typeface="Wingdings" pitchFamily="2" charset="2"/>
              <a:buChar char="q"/>
            </a:pP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52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</a:t>
            </a: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Nümerik sürekli verilerde en sıkılıkla kullanılan istatistiktir.</a:t>
            </a:r>
          </a:p>
          <a:p>
            <a:endParaRPr lang="tr-TR" alt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Ortalama, bir istatistik serisindeki gözlem değerlerinin, etrafında toplanma eğilimi gösterdiği değer olarak tanımlanır.</a:t>
            </a:r>
            <a:endParaRPr lang="ja-JP" alt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34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F133E67B-4953-4BFB-A96D-9C711F5F9752}" type="slidenum">
              <a:rPr lang="en-US" altLang="ja-JP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7599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</a:t>
            </a:r>
            <a:endParaRPr lang="en-US" sz="3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524126" y="1428751"/>
            <a:ext cx="7572375" cy="3286125"/>
          </a:xfrm>
        </p:spPr>
        <p:txBody>
          <a:bodyPr/>
          <a:lstStyle/>
          <a:p>
            <a:pPr algn="just"/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Ortalama, bir istatistik serisindeki gözlem değerlerinin, etrafında toplanma eğilimi gösterdiği değer olarak tanımlanır.</a:t>
            </a:r>
            <a:endParaRPr lang="ja-JP" altLang="tr-TR" dirty="0">
              <a:latin typeface="Constantia" panose="02030602050306030303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En yaygın kullanılan merkezi eğilim ölçüsüdür.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Veri setinde aşırı uçlar varsa bu ölçü etkilenir.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 rot="16200000">
            <a:off x="7718388" y="5039660"/>
            <a:ext cx="609600" cy="228600"/>
          </a:xfrm>
          <a:prstGeom prst="rightArrow">
            <a:avLst>
              <a:gd name="adj1" fmla="val 50000"/>
              <a:gd name="adj2" fmla="val 6716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2363789" y="4611688"/>
            <a:ext cx="33543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6326189" y="4621213"/>
            <a:ext cx="3836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2182814" y="4552950"/>
            <a:ext cx="3984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0   1   2   3   4   5   6   7   8   9   10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6145214" y="4533900"/>
            <a:ext cx="42894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0   1   2   3   4   5   6   7   8   9   10   12   14      </a:t>
            </a:r>
          </a:p>
        </p:txBody>
      </p:sp>
      <p:sp>
        <p:nvSpPr>
          <p:cNvPr id="21515" name="Rectangle 9"/>
          <p:cNvSpPr>
            <a:spLocks noChangeArrowheads="1"/>
          </p:cNvSpPr>
          <p:nvPr/>
        </p:nvSpPr>
        <p:spPr bwMode="auto">
          <a:xfrm>
            <a:off x="2063750" y="4005264"/>
            <a:ext cx="3289300" cy="642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2400">
              <a:latin typeface="Tahoma" pitchFamily="34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2498725" y="4383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19" name="Oval 11"/>
          <p:cNvSpPr>
            <a:spLocks noChangeArrowheads="1"/>
          </p:cNvSpPr>
          <p:nvPr/>
        </p:nvSpPr>
        <p:spPr bwMode="auto">
          <a:xfrm>
            <a:off x="3108325" y="4383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0" name="Oval 12"/>
          <p:cNvSpPr>
            <a:spLocks noChangeArrowheads="1"/>
          </p:cNvSpPr>
          <p:nvPr/>
        </p:nvSpPr>
        <p:spPr bwMode="auto">
          <a:xfrm>
            <a:off x="3641725" y="4383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1" name="Oval 13"/>
          <p:cNvSpPr>
            <a:spLocks noChangeArrowheads="1"/>
          </p:cNvSpPr>
          <p:nvPr/>
        </p:nvSpPr>
        <p:spPr bwMode="auto">
          <a:xfrm>
            <a:off x="4251325" y="4383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2" name="Oval 14"/>
          <p:cNvSpPr>
            <a:spLocks noChangeArrowheads="1"/>
          </p:cNvSpPr>
          <p:nvPr/>
        </p:nvSpPr>
        <p:spPr bwMode="auto">
          <a:xfrm>
            <a:off x="4784725" y="4383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3" name="Oval 15"/>
          <p:cNvSpPr>
            <a:spLocks noChangeArrowheads="1"/>
          </p:cNvSpPr>
          <p:nvPr/>
        </p:nvSpPr>
        <p:spPr bwMode="auto">
          <a:xfrm>
            <a:off x="6461125" y="4392613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4" name="Oval 16"/>
          <p:cNvSpPr>
            <a:spLocks noChangeArrowheads="1"/>
          </p:cNvSpPr>
          <p:nvPr/>
        </p:nvSpPr>
        <p:spPr bwMode="auto">
          <a:xfrm>
            <a:off x="6994525" y="4392613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5" name="Oval 17"/>
          <p:cNvSpPr>
            <a:spLocks noChangeArrowheads="1"/>
          </p:cNvSpPr>
          <p:nvPr/>
        </p:nvSpPr>
        <p:spPr bwMode="auto">
          <a:xfrm>
            <a:off x="7604125" y="4392613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6" name="Oval 18"/>
          <p:cNvSpPr>
            <a:spLocks noChangeArrowheads="1"/>
          </p:cNvSpPr>
          <p:nvPr/>
        </p:nvSpPr>
        <p:spPr bwMode="auto">
          <a:xfrm>
            <a:off x="8137525" y="4392613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7" name="Oval 19"/>
          <p:cNvSpPr>
            <a:spLocks noChangeArrowheads="1"/>
          </p:cNvSpPr>
          <p:nvPr/>
        </p:nvSpPr>
        <p:spPr bwMode="auto">
          <a:xfrm>
            <a:off x="9890125" y="4392613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8628" name="AutoShape 20"/>
          <p:cNvSpPr>
            <a:spLocks noChangeArrowheads="1"/>
          </p:cNvSpPr>
          <p:nvPr/>
        </p:nvSpPr>
        <p:spPr bwMode="auto">
          <a:xfrm rot="16200000">
            <a:off x="3451188" y="5029612"/>
            <a:ext cx="609600" cy="228600"/>
          </a:xfrm>
          <a:prstGeom prst="rightArrow">
            <a:avLst>
              <a:gd name="adj1" fmla="val 50000"/>
              <a:gd name="adj2" fmla="val 6716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68629" name="Rectangle 21"/>
          <p:cNvSpPr>
            <a:spLocks noChangeArrowheads="1"/>
          </p:cNvSpPr>
          <p:nvPr/>
        </p:nvSpPr>
        <p:spPr bwMode="auto">
          <a:xfrm>
            <a:off x="4011613" y="5133975"/>
            <a:ext cx="2068512" cy="459100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tr-TR" sz="2400" b="1">
                <a:latin typeface="Times New Roman" pitchFamily="18" charset="0"/>
              </a:rPr>
              <a:t>ortalama</a:t>
            </a:r>
            <a:r>
              <a:rPr lang="en-US" sz="2400" b="1">
                <a:latin typeface="Times New Roman" pitchFamily="18" charset="0"/>
              </a:rPr>
              <a:t> = 5</a:t>
            </a:r>
          </a:p>
        </p:txBody>
      </p:sp>
      <p:sp>
        <p:nvSpPr>
          <p:cNvPr id="68630" name="Rectangle 22"/>
          <p:cNvSpPr>
            <a:spLocks noChangeArrowheads="1"/>
          </p:cNvSpPr>
          <p:nvPr/>
        </p:nvSpPr>
        <p:spPr bwMode="auto">
          <a:xfrm>
            <a:off x="8278813" y="5143500"/>
            <a:ext cx="2068512" cy="459100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tr-TR" sz="2400" b="1">
                <a:latin typeface="Times New Roman" pitchFamily="18" charset="0"/>
              </a:rPr>
              <a:t>ortalama</a:t>
            </a:r>
            <a:r>
              <a:rPr lang="en-US" sz="2400" b="1">
                <a:latin typeface="Times New Roman" pitchFamily="18" charset="0"/>
              </a:rPr>
              <a:t> = 6</a:t>
            </a:r>
          </a:p>
        </p:txBody>
      </p:sp>
    </p:spTree>
    <p:extLst>
      <p:ext uri="{BB962C8B-B14F-4D97-AF65-F5344CB8AC3E}">
        <p14:creationId xmlns:p14="http://schemas.microsoft.com/office/powerpoint/2010/main" val="294428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 animBg="1"/>
      <p:bldP spid="68614" grpId="0" animBg="1"/>
      <p:bldP spid="68615" grpId="0"/>
      <p:bldP spid="68616" grpId="0"/>
      <p:bldP spid="68618" grpId="0" animBg="1"/>
      <p:bldP spid="68618" grpId="1" animBg="1"/>
      <p:bldP spid="68619" grpId="0" animBg="1"/>
      <p:bldP spid="68619" grpId="1" animBg="1"/>
      <p:bldP spid="68620" grpId="0" animBg="1"/>
      <p:bldP spid="68620" grpId="1" animBg="1"/>
      <p:bldP spid="68621" grpId="0" animBg="1"/>
      <p:bldP spid="68621" grpId="1" animBg="1"/>
      <p:bldP spid="68622" grpId="0" animBg="1"/>
      <p:bldP spid="68622" grpId="1" animBg="1"/>
      <p:bldP spid="68623" grpId="0" animBg="1"/>
      <p:bldP spid="68624" grpId="0" animBg="1"/>
      <p:bldP spid="68625" grpId="0" animBg="1"/>
      <p:bldP spid="68626" grpId="0" animBg="1"/>
      <p:bldP spid="68627" grpId="0" animBg="1"/>
      <p:bldP spid="68629" grpId="0" animBg="1"/>
      <p:bldP spid="686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Ortalama (Aritmetik)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38339"/>
            <a:ext cx="3420616" cy="4532313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Ortalama</a:t>
            </a:r>
            <a:endParaRPr lang="en-US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 Ortalaması</a:t>
            </a:r>
            <a:endParaRPr lang="en-US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Ortalaması</a:t>
            </a:r>
            <a:endParaRPr lang="en-US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3733800" y="2724151"/>
          <a:ext cx="5105400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1942920" imgH="609480" progId="Equation.DSMT4">
                  <p:embed/>
                </p:oleObj>
              </mc:Choice>
              <mc:Fallback>
                <p:oleObj name="Equation" r:id="rId4" imgW="1942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724151"/>
                        <a:ext cx="5105400" cy="160337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3"/>
          <p:cNvGraphicFramePr>
            <a:graphicFrameLocks noChangeAspect="1"/>
          </p:cNvGraphicFramePr>
          <p:nvPr/>
        </p:nvGraphicFramePr>
        <p:xfrm>
          <a:off x="3810000" y="4699000"/>
          <a:ext cx="51816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6" imgW="1942920" imgH="609480" progId="Equation.DSMT4">
                  <p:embed/>
                </p:oleObj>
              </mc:Choice>
              <mc:Fallback>
                <p:oleObj name="Equation" r:id="rId6" imgW="1942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699000"/>
                        <a:ext cx="5181600" cy="16256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6096000" y="2590801"/>
            <a:ext cx="3352800" cy="466725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>
                <a:latin typeface="Tahoma" pitchFamily="34" charset="0"/>
              </a:rPr>
              <a:t>Örnek gözlem sayısı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6324600" y="4572001"/>
            <a:ext cx="3886200" cy="466725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 dirty="0">
                <a:latin typeface="Tahoma" pitchFamily="34" charset="0"/>
              </a:rPr>
              <a:t>Populasyon gözlem sayısı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 flipH="1">
            <a:off x="5037584" y="2848744"/>
            <a:ext cx="914400" cy="76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/>
          <a:lstStyle/>
          <a:p>
            <a:pPr>
              <a:defRPr/>
            </a:pPr>
            <a:endParaRPr lang="tr-TR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5097016" y="4797152"/>
            <a:ext cx="1143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wrap="none"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54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  <p:bldP spid="66566" grpId="0" animBg="1"/>
      <p:bldP spid="66567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609</Words>
  <Application>Microsoft Office PowerPoint</Application>
  <PresentationFormat>Geniş ekran</PresentationFormat>
  <Paragraphs>174</Paragraphs>
  <Slides>18</Slides>
  <Notes>18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18</vt:i4>
      </vt:variant>
    </vt:vector>
  </HeadingPairs>
  <TitlesOfParts>
    <vt:vector size="30" baseType="lpstr">
      <vt:lpstr>ＭＳ Ｐゴシック</vt:lpstr>
      <vt:lpstr>Arial</vt:lpstr>
      <vt:lpstr>Bell MT</vt:lpstr>
      <vt:lpstr>Calibri</vt:lpstr>
      <vt:lpstr>Calibri Light</vt:lpstr>
      <vt:lpstr>Constantia</vt:lpstr>
      <vt:lpstr>Tahoma</vt:lpstr>
      <vt:lpstr>Times New Roman</vt:lpstr>
      <vt:lpstr>Wingdings</vt:lpstr>
      <vt:lpstr>Office Teması</vt:lpstr>
      <vt:lpstr>Equation</vt:lpstr>
      <vt:lpstr>ビットマップ イメージ</vt:lpstr>
      <vt:lpstr>ANT 339 İSTATİSTİĞE GİRİŞ   VI. HAFTA</vt:lpstr>
      <vt:lpstr>Verilerin Özetlenmesinde Kullanılan Sayısal Yöntemler</vt:lpstr>
      <vt:lpstr>PowerPoint Sunusu</vt:lpstr>
      <vt:lpstr>PowerPoint Sunusu</vt:lpstr>
      <vt:lpstr>Merkezi Eğilim Ölçüleri</vt:lpstr>
      <vt:lpstr>  Merkezi eğilim ölçüleri</vt:lpstr>
      <vt:lpstr>Ortalama</vt:lpstr>
      <vt:lpstr>Ortalama</vt:lpstr>
      <vt:lpstr>Ortalama (Aritmetik)</vt:lpstr>
      <vt:lpstr>Ortalama </vt:lpstr>
      <vt:lpstr>PowerPoint Sunusu</vt:lpstr>
      <vt:lpstr>Aşağıdaki veri setinin ortalamasını hesaplayınız.</vt:lpstr>
      <vt:lpstr>Aşağıdaki veri setinin ortalamasını hesaplayınız.</vt:lpstr>
      <vt:lpstr>30 kişinin hemoglobin değerleri aşağıda verilmiştir. Aritmetik ortalamayı hesaplayınız. </vt:lpstr>
      <vt:lpstr>Aşağıdaki veriyi frekans tablosu haline getirerek aritmetik ortalamasını hesaplayınız (5.8).</vt:lpstr>
      <vt:lpstr>frekans dağılımlarında ortalamanın hesaplanması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VI. HAFTA</dc:title>
  <dc:creator>Başak</dc:creator>
  <cp:lastModifiedBy>Başak</cp:lastModifiedBy>
  <cp:revision>3</cp:revision>
  <dcterms:created xsi:type="dcterms:W3CDTF">2020-02-11T07:45:00Z</dcterms:created>
  <dcterms:modified xsi:type="dcterms:W3CDTF">2020-02-11T08:41:22Z</dcterms:modified>
</cp:coreProperties>
</file>