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ext uri="{19B8F6BF-5375-455C-9EA6-DF929625EA0E}">
        <p15:presenceInfo xmlns:p15="http://schemas.microsoft.com/office/powerpoint/2012/main" userId="4900d2ae122f31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D3EBB2-8428-48A9-BE7A-596C20EDBFBC}" type="datetimeFigureOut">
              <a:rPr lang="tr-TR" smtClean="0"/>
              <a:t>30.01.2018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D3EBB2-8428-48A9-BE7A-596C20EDBFBC}" type="datetimeFigureOut">
              <a:rPr lang="tr-TR" smtClean="0"/>
              <a:t>30.01.2018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30.01.2018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30.01.2018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745817"/>
            <a:ext cx="9144000" cy="2387600"/>
          </a:xfrm>
        </p:spPr>
        <p:txBody>
          <a:bodyPr>
            <a:normAutofit fontScale="90000"/>
          </a:bodyPr>
          <a:lstStyle/>
          <a:p>
            <a:r>
              <a:rPr lang="tr-TR" dirty="0"/>
              <a:t>Sınav Türleri: Çoktan Seçmeli Testler</a:t>
            </a:r>
            <a:r>
              <a:rPr lang="tr-TR" dirty="0" smtClean="0"/>
              <a:t/>
            </a:r>
            <a:br>
              <a:rPr lang="tr-TR" dirty="0" smtClean="0"/>
            </a:br>
            <a:endParaRPr lang="tr-TR" dirty="0"/>
          </a:p>
        </p:txBody>
      </p:sp>
    </p:spTree>
    <p:extLst>
      <p:ext uri="{BB962C8B-B14F-4D97-AF65-F5344CB8AC3E}">
        <p14:creationId xmlns:p14="http://schemas.microsoft.com/office/powerpoint/2010/main" val="185778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t>Çoktan Seçmeli </a:t>
            </a:r>
            <a:r>
              <a:rPr lang="tr-TR" b="1" i="1" dirty="0" smtClean="0"/>
              <a:t>Testler</a:t>
            </a:r>
            <a:endParaRPr lang="tr-TR" dirty="0"/>
          </a:p>
        </p:txBody>
      </p:sp>
      <p:sp>
        <p:nvSpPr>
          <p:cNvPr id="3" name="İçerik Yer Tutucusu 2"/>
          <p:cNvSpPr>
            <a:spLocks noGrp="1"/>
          </p:cNvSpPr>
          <p:nvPr>
            <p:ph idx="1"/>
          </p:nvPr>
        </p:nvSpPr>
        <p:spPr/>
        <p:txBody>
          <a:bodyPr>
            <a:normAutofit/>
          </a:bodyPr>
          <a:lstStyle/>
          <a:p>
            <a:pPr marL="0" indent="0" algn="just">
              <a:buNone/>
            </a:pPr>
            <a:r>
              <a:rPr lang="tr-TR" dirty="0" smtClean="0"/>
              <a:t>Bir </a:t>
            </a:r>
            <a:r>
              <a:rPr lang="tr-TR" dirty="0"/>
              <a:t>maddenin yanıtını verilen seçenekler arasından bulunmayı gerektiren sınav türüdür. Yazılması uzmanlık gerektirir ve zaman alır. Puanlanması diğer sınavlara göre daha kısa sürede kolayca ve nesnel biçimde yapılabilir. Çok sayıda madde kullanılması testin güvenirliğinin ve geçerliğinin artmasına neden olur. Doğru yanıt seçeneklerin arasında verildiği için, seçenek sayısına bağlı olarak şansla (belli bir yüzdeyle) bulunma olasılığı vardır. Çok çeşitli madde biçimleri olduğu için, birbirinden farklı yapıda maddeler oluşturulabilmektedir (</a:t>
            </a:r>
            <a:r>
              <a:rPr lang="tr-TR" dirty="0" err="1"/>
              <a:t>Haladyna</a:t>
            </a:r>
            <a:r>
              <a:rPr lang="tr-TR" dirty="0"/>
              <a:t>, 1996).</a:t>
            </a:r>
          </a:p>
          <a:p>
            <a:endParaRPr lang="tr-TR" dirty="0"/>
          </a:p>
        </p:txBody>
      </p:sp>
    </p:spTree>
    <p:extLst>
      <p:ext uri="{BB962C8B-B14F-4D97-AF65-F5344CB8AC3E}">
        <p14:creationId xmlns:p14="http://schemas.microsoft.com/office/powerpoint/2010/main" val="3248782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77500" lnSpcReduction="20000"/>
          </a:bodyPr>
          <a:lstStyle/>
          <a:p>
            <a:pPr marL="0" indent="0" algn="just">
              <a:buNone/>
            </a:pPr>
            <a:r>
              <a:rPr lang="tr-TR" b="1" i="1" dirty="0"/>
              <a:t>Çoktan Seçmeli Testlerin Özellikleri</a:t>
            </a:r>
          </a:p>
          <a:p>
            <a:pPr marL="0" lvl="0" indent="0" algn="just">
              <a:buNone/>
            </a:pPr>
            <a:r>
              <a:rPr lang="tr-TR" dirty="0" smtClean="0"/>
              <a:t>*Doğru </a:t>
            </a:r>
            <a:r>
              <a:rPr lang="tr-TR" dirty="0"/>
              <a:t>yanıt genelde maddenin içinde yer alır. Bu özellik diğer test türlerinin hiçbirinde yoktur. Doğru yanıtı tahmin ya da görünce tanıma yoluyla bulmaya yol açan bir özelliktir. Bu güvenirliği düşürür</a:t>
            </a:r>
            <a:r>
              <a:rPr lang="tr-TR" dirty="0" smtClean="0"/>
              <a:t>.</a:t>
            </a:r>
          </a:p>
          <a:p>
            <a:pPr marL="0" lvl="0" indent="0" algn="just">
              <a:buNone/>
            </a:pPr>
            <a:endParaRPr lang="tr-TR" dirty="0"/>
          </a:p>
          <a:p>
            <a:pPr marL="0" lvl="0" indent="0" algn="just">
              <a:buNone/>
            </a:pPr>
            <a:r>
              <a:rPr lang="tr-TR" dirty="0" smtClean="0"/>
              <a:t>*Yanıtlama </a:t>
            </a:r>
            <a:r>
              <a:rPr lang="tr-TR" dirty="0"/>
              <a:t>işaretleme biçimindedir. Yani test süresinin tamamına yakını maddeyi okuma ve doğru yanıtı bulmaya ayrılır. Yani çoktan seçmeli testlerde hızlı okuma ve hızlı düşünme yanıtlayıcının puanını etkiler. Bu durum geçerliğin düşmesine neden olur</a:t>
            </a:r>
            <a:r>
              <a:rPr lang="tr-TR" dirty="0" smtClean="0"/>
              <a:t>.</a:t>
            </a:r>
          </a:p>
          <a:p>
            <a:pPr marL="0" lvl="0" indent="0" algn="just">
              <a:buNone/>
            </a:pPr>
            <a:endParaRPr lang="tr-TR" dirty="0"/>
          </a:p>
          <a:p>
            <a:pPr marL="0" lvl="0" indent="0" algn="just">
              <a:buNone/>
            </a:pPr>
            <a:r>
              <a:rPr lang="tr-TR" dirty="0" smtClean="0"/>
              <a:t>*Puanlaması </a:t>
            </a:r>
            <a:r>
              <a:rPr lang="tr-TR" dirty="0"/>
              <a:t>nesneldir. Yanıt anahtarı bellidir ve </a:t>
            </a:r>
            <a:r>
              <a:rPr lang="tr-TR" dirty="0" err="1"/>
              <a:t>puanlayıcı</a:t>
            </a:r>
            <a:r>
              <a:rPr lang="tr-TR" dirty="0"/>
              <a:t> değişse de puanlama değişmez. Maddelere verilen yanıtlar dışında puanlamayı etkileyen hiçbir etken (yazı güzelliği, okul başarısı, gidiş yolu) yoktur.</a:t>
            </a:r>
          </a:p>
          <a:p>
            <a:pPr marL="0" indent="0">
              <a:buNone/>
            </a:pPr>
            <a:r>
              <a:rPr lang="tr-TR" dirty="0" smtClean="0"/>
              <a:t>    </a:t>
            </a:r>
            <a:endParaRPr lang="tr-TR" dirty="0"/>
          </a:p>
        </p:txBody>
      </p:sp>
    </p:spTree>
    <p:extLst>
      <p:ext uri="{BB962C8B-B14F-4D97-AF65-F5344CB8AC3E}">
        <p14:creationId xmlns:p14="http://schemas.microsoft.com/office/powerpoint/2010/main" val="4208371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marL="0" lvl="0" indent="0" algn="just">
              <a:buNone/>
            </a:pPr>
            <a:r>
              <a:rPr lang="tr-TR" dirty="0" smtClean="0"/>
              <a:t>*Puanlama </a:t>
            </a:r>
            <a:r>
              <a:rPr lang="tr-TR" dirty="0"/>
              <a:t>ve yanıtlama süreleri kısa olduğundan çok madde kullanılabilir. Çok madde kullanılması, ölçmenin birimini küçültecek, daha fazla davranışı yoklama olanağı verecek, güvenirlik ve kapsam geçerliği artacaktır</a:t>
            </a:r>
            <a:r>
              <a:rPr lang="tr-TR" dirty="0" smtClean="0"/>
              <a:t>.</a:t>
            </a:r>
          </a:p>
          <a:p>
            <a:pPr marL="0" lvl="0" indent="0" algn="just">
              <a:buNone/>
            </a:pPr>
            <a:endParaRPr lang="tr-TR" dirty="0"/>
          </a:p>
          <a:p>
            <a:pPr marL="0" lvl="0" indent="0" algn="just">
              <a:buNone/>
            </a:pPr>
            <a:r>
              <a:rPr lang="tr-TR" dirty="0" smtClean="0"/>
              <a:t>*Yaratıcılık</a:t>
            </a:r>
            <a:r>
              <a:rPr lang="tr-TR" dirty="0"/>
              <a:t>, eleştirel düşünme, karar verme, problem çözme, güzel konuşma, bildiklerini örgütleme gibi bazı üst düzey düşünme özelliklerini ölçmede çoktan seçmeli testlerin kullanılması uygun değildir. Bu çoktan seçmeli testlerin önemli bir sınırlılığıdır</a:t>
            </a:r>
            <a:r>
              <a:rPr lang="tr-TR" dirty="0" smtClean="0"/>
              <a:t>.</a:t>
            </a:r>
          </a:p>
          <a:p>
            <a:pPr marL="0" lvl="0" indent="0" algn="just">
              <a:buNone/>
            </a:pPr>
            <a:endParaRPr lang="tr-TR" dirty="0"/>
          </a:p>
          <a:p>
            <a:pPr marL="0" lvl="0" indent="0" algn="just">
              <a:buNone/>
            </a:pPr>
            <a:r>
              <a:rPr lang="tr-TR" dirty="0" smtClean="0"/>
              <a:t>*Hazırlama </a:t>
            </a:r>
            <a:r>
              <a:rPr lang="tr-TR" dirty="0"/>
              <a:t>süresi uzundur, ancak uygun saklama koşulları sağlandığında maddeler ve testler tekrar kullanılabilir ve zaman açısından kullanışlılığı artmış olur.</a:t>
            </a:r>
          </a:p>
          <a:p>
            <a:endParaRPr lang="tr-TR" dirty="0"/>
          </a:p>
        </p:txBody>
      </p:sp>
    </p:spTree>
    <p:extLst>
      <p:ext uri="{BB962C8B-B14F-4D97-AF65-F5344CB8AC3E}">
        <p14:creationId xmlns:p14="http://schemas.microsoft.com/office/powerpoint/2010/main" val="14594655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marL="0" indent="0">
              <a:buNone/>
            </a:pPr>
            <a:r>
              <a:rPr lang="tr-TR" b="1" i="1" dirty="0" smtClean="0"/>
              <a:t>Çoktan </a:t>
            </a:r>
            <a:r>
              <a:rPr lang="tr-TR" b="1" i="1" dirty="0"/>
              <a:t>Seçmeli Madde Yazılırken Yapılacak </a:t>
            </a:r>
            <a:r>
              <a:rPr lang="tr-TR" b="1" i="1" dirty="0" smtClean="0"/>
              <a:t>İşler</a:t>
            </a:r>
          </a:p>
          <a:p>
            <a:pPr marL="0" indent="0">
              <a:buNone/>
            </a:pPr>
            <a:endParaRPr lang="tr-TR" b="1" i="1" dirty="0"/>
          </a:p>
          <a:p>
            <a:pPr marL="0" lvl="0" indent="0" algn="just">
              <a:buNone/>
            </a:pPr>
            <a:r>
              <a:rPr lang="tr-TR" dirty="0" smtClean="0"/>
              <a:t>*Test </a:t>
            </a:r>
            <a:r>
              <a:rPr lang="tr-TR" dirty="0"/>
              <a:t>kapsamındaki her davranış en az bir madde ile yoklanmalıdır. Eğitmen, önemli bulduğu davranışları yoklamak için daha fazla madde kullanabilir</a:t>
            </a:r>
            <a:r>
              <a:rPr lang="tr-TR" dirty="0" smtClean="0"/>
              <a:t>.</a:t>
            </a:r>
          </a:p>
          <a:p>
            <a:pPr marL="0" lvl="0" indent="0" algn="just">
              <a:buNone/>
            </a:pPr>
            <a:endParaRPr lang="tr-TR" dirty="0"/>
          </a:p>
          <a:p>
            <a:pPr marL="0" lvl="0" indent="0" algn="just">
              <a:buNone/>
            </a:pPr>
            <a:r>
              <a:rPr lang="tr-TR" dirty="0" smtClean="0"/>
              <a:t>*Test </a:t>
            </a:r>
            <a:r>
              <a:rPr lang="tr-TR" dirty="0"/>
              <a:t>hazırlanırken yedek maddeler yazılmalıdır. Böylece redaksiyon (iyileştirme) çalışmaları sırasında elenen soruların yerine yeni arama riski önlenmiş olur</a:t>
            </a:r>
            <a:r>
              <a:rPr lang="tr-TR" dirty="0" smtClean="0"/>
              <a:t>.</a:t>
            </a:r>
          </a:p>
          <a:p>
            <a:pPr marL="0" lvl="0" indent="0" algn="just">
              <a:buNone/>
            </a:pPr>
            <a:endParaRPr lang="tr-TR" dirty="0"/>
          </a:p>
          <a:p>
            <a:pPr marL="0" lvl="0" indent="0" algn="just">
              <a:buNone/>
            </a:pPr>
            <a:r>
              <a:rPr lang="tr-TR" dirty="0" smtClean="0"/>
              <a:t>*Yoklanacak </a:t>
            </a:r>
            <a:r>
              <a:rPr lang="tr-TR" dirty="0"/>
              <a:t>davranışların zihinsel </a:t>
            </a:r>
            <a:r>
              <a:rPr lang="tr-TR" dirty="0" smtClean="0"/>
              <a:t>düzeyi belirlenmelidir.</a:t>
            </a:r>
            <a:endParaRPr lang="tr-TR" dirty="0"/>
          </a:p>
        </p:txBody>
      </p:sp>
    </p:spTree>
    <p:extLst>
      <p:ext uri="{BB962C8B-B14F-4D97-AF65-F5344CB8AC3E}">
        <p14:creationId xmlns:p14="http://schemas.microsoft.com/office/powerpoint/2010/main" val="1131491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34291"/>
            <a:ext cx="10515600" cy="5442672"/>
          </a:xfrm>
        </p:spPr>
        <p:txBody>
          <a:bodyPr>
            <a:normAutofit fontScale="92500" lnSpcReduction="20000"/>
          </a:bodyPr>
          <a:lstStyle/>
          <a:p>
            <a:pPr marL="0" indent="0" algn="just">
              <a:buNone/>
            </a:pPr>
            <a:r>
              <a:rPr lang="tr-TR" b="1" i="1" dirty="0"/>
              <a:t> Çoktan Seçmeli Madde Yazarken Dikkat Edilmesi Gereken Noktalar</a:t>
            </a:r>
          </a:p>
          <a:p>
            <a:pPr marL="0" lvl="0" indent="0" algn="just">
              <a:buNone/>
            </a:pPr>
            <a:r>
              <a:rPr lang="tr-TR" dirty="0" smtClean="0"/>
              <a:t>*Madde </a:t>
            </a:r>
            <a:r>
              <a:rPr lang="tr-TR" dirty="0"/>
              <a:t>ile yoklanacak davranış mutlaka dersin hedefleriyle doğrudan ilişkili olmalıdır ve önemli bir davranışı yoklamalıdır</a:t>
            </a:r>
            <a:r>
              <a:rPr lang="tr-TR" dirty="0" smtClean="0"/>
              <a:t>.</a:t>
            </a:r>
          </a:p>
          <a:p>
            <a:pPr marL="0" lvl="0" indent="0" algn="just">
              <a:buNone/>
            </a:pPr>
            <a:endParaRPr lang="tr-TR" dirty="0"/>
          </a:p>
          <a:p>
            <a:pPr marL="0" lvl="0" indent="0" algn="just">
              <a:buNone/>
            </a:pPr>
            <a:r>
              <a:rPr lang="tr-TR" dirty="0" smtClean="0"/>
              <a:t>*Maddede </a:t>
            </a:r>
            <a:r>
              <a:rPr lang="tr-TR" dirty="0"/>
              <a:t>yalnızca yoklanan davranışı kazanmış olanlar için gerekli bilgiler bulunmalıdır. Gereksiz bilgilerden, özellikle yoklanan davranışı kazanmamış olanlar için ipucu olacak bilgilerden kaçınılmalıdır</a:t>
            </a:r>
            <a:r>
              <a:rPr lang="tr-TR" dirty="0" smtClean="0"/>
              <a:t>.</a:t>
            </a:r>
          </a:p>
          <a:p>
            <a:pPr marL="0" lvl="0" indent="0" algn="just">
              <a:buNone/>
            </a:pPr>
            <a:endParaRPr lang="tr-TR" dirty="0"/>
          </a:p>
          <a:p>
            <a:pPr marL="0" lvl="0" indent="0" algn="just">
              <a:buNone/>
            </a:pPr>
            <a:r>
              <a:rPr lang="tr-TR" dirty="0" smtClean="0"/>
              <a:t>*Maddede </a:t>
            </a:r>
            <a:r>
              <a:rPr lang="tr-TR" dirty="0"/>
              <a:t>verilenler bilimsel açıdan doğru ve tutarlı olmalıdır.</a:t>
            </a:r>
          </a:p>
          <a:p>
            <a:pPr marL="0" lvl="0" indent="0" algn="just">
              <a:buNone/>
            </a:pPr>
            <a:endParaRPr lang="tr-TR" dirty="0" smtClean="0"/>
          </a:p>
          <a:p>
            <a:pPr marL="0" lvl="0" indent="0" algn="just">
              <a:buNone/>
            </a:pPr>
            <a:r>
              <a:rPr lang="tr-TR" dirty="0"/>
              <a:t>*</a:t>
            </a:r>
            <a:r>
              <a:rPr lang="tr-TR" dirty="0" smtClean="0"/>
              <a:t>Maddenin </a:t>
            </a:r>
            <a:r>
              <a:rPr lang="tr-TR" dirty="0"/>
              <a:t>belirgin bir doğru yanıtı olmalıdır. </a:t>
            </a:r>
            <a:endParaRPr lang="tr-TR" dirty="0" smtClean="0"/>
          </a:p>
          <a:p>
            <a:pPr marL="0" lvl="0" indent="0" algn="just">
              <a:buNone/>
            </a:pPr>
            <a:endParaRPr lang="tr-TR" dirty="0"/>
          </a:p>
          <a:p>
            <a:pPr marL="0" lvl="0" indent="0" algn="just">
              <a:buNone/>
            </a:pPr>
            <a:r>
              <a:rPr lang="tr-TR" dirty="0" smtClean="0"/>
              <a:t>*Aynı </a:t>
            </a:r>
            <a:r>
              <a:rPr lang="tr-TR" dirty="0"/>
              <a:t>testin içerisinde yer alan maddeler, birbirlerinin yanıtlanmasını sağlayacak ipuçları içermemelidirler</a:t>
            </a:r>
            <a:r>
              <a:rPr lang="tr-TR" dirty="0" smtClean="0"/>
              <a:t>.</a:t>
            </a:r>
            <a:endParaRPr lang="tr-TR" dirty="0"/>
          </a:p>
        </p:txBody>
      </p:sp>
    </p:spTree>
    <p:extLst>
      <p:ext uri="{BB962C8B-B14F-4D97-AF65-F5344CB8AC3E}">
        <p14:creationId xmlns:p14="http://schemas.microsoft.com/office/powerpoint/2010/main" val="412295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72836"/>
            <a:ext cx="10515600" cy="5304127"/>
          </a:xfrm>
        </p:spPr>
        <p:txBody>
          <a:bodyPr>
            <a:normAutofit lnSpcReduction="10000"/>
          </a:bodyPr>
          <a:lstStyle/>
          <a:p>
            <a:pPr marL="0" lvl="0" indent="0" algn="just">
              <a:buNone/>
            </a:pPr>
            <a:r>
              <a:rPr lang="tr-TR" dirty="0" smtClean="0"/>
              <a:t>*Madde </a:t>
            </a:r>
            <a:r>
              <a:rPr lang="tr-TR" dirty="0"/>
              <a:t>kökü mümkün olduğunca kısa ve öz olmalıdır</a:t>
            </a:r>
            <a:r>
              <a:rPr lang="tr-TR" dirty="0" smtClean="0"/>
              <a:t>.</a:t>
            </a:r>
          </a:p>
          <a:p>
            <a:pPr marL="0" lvl="0" indent="0" algn="just">
              <a:buNone/>
            </a:pPr>
            <a:endParaRPr lang="tr-TR" dirty="0"/>
          </a:p>
          <a:p>
            <a:pPr marL="0" lvl="0" indent="0" algn="just">
              <a:buNone/>
            </a:pPr>
            <a:r>
              <a:rPr lang="tr-TR" dirty="0" smtClean="0"/>
              <a:t>*Çeldiriciler </a:t>
            </a:r>
            <a:r>
              <a:rPr lang="tr-TR" dirty="0"/>
              <a:t>amaçlarına uygun olarak bilmeyeni ve yanlış bileni çekmelidir. Doğru bileni şaşırtan çeldiricilerden kaçınılmalıdır. Çeldiricilerin yazımında kendi içinde doğru ancak yanlış öğrenmelere dayalı hatalar kullanılmalıdır</a:t>
            </a:r>
            <a:r>
              <a:rPr lang="tr-TR" dirty="0" smtClean="0"/>
              <a:t>.</a:t>
            </a:r>
          </a:p>
          <a:p>
            <a:pPr marL="0" lvl="0" indent="0" algn="just">
              <a:buNone/>
            </a:pPr>
            <a:endParaRPr lang="tr-TR" dirty="0"/>
          </a:p>
          <a:p>
            <a:pPr marL="0" lvl="0" indent="0" algn="just">
              <a:buNone/>
            </a:pPr>
            <a:r>
              <a:rPr lang="tr-TR" dirty="0" smtClean="0"/>
              <a:t>*Testteki </a:t>
            </a:r>
            <a:r>
              <a:rPr lang="tr-TR" dirty="0"/>
              <a:t>tüm maddelerin seçenek sayısı eşit olmalıdır, bu sayı öğrenci düzeyine uygun olmalıdır. </a:t>
            </a:r>
            <a:endParaRPr lang="tr-TR" dirty="0" smtClean="0"/>
          </a:p>
          <a:p>
            <a:pPr marL="0" lvl="0" indent="0" algn="just">
              <a:buNone/>
            </a:pPr>
            <a:endParaRPr lang="tr-TR" dirty="0"/>
          </a:p>
          <a:p>
            <a:pPr marL="0" lvl="0" indent="0" algn="just">
              <a:buNone/>
            </a:pPr>
            <a:r>
              <a:rPr lang="tr-TR" dirty="0" smtClean="0"/>
              <a:t>*Maddelerin </a:t>
            </a:r>
            <a:r>
              <a:rPr lang="tr-TR" dirty="0"/>
              <a:t>dil düzeyi yanıtlayıcının dil düzeyine uygun olmalıdır. Yazım kurallarına dikkat edilmeli, yanlış anlamalara meydan verilmemelidir. </a:t>
            </a:r>
          </a:p>
        </p:txBody>
      </p:sp>
    </p:spTree>
    <p:extLst>
      <p:ext uri="{BB962C8B-B14F-4D97-AF65-F5344CB8AC3E}">
        <p14:creationId xmlns:p14="http://schemas.microsoft.com/office/powerpoint/2010/main" val="22044612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900545"/>
            <a:ext cx="10515600" cy="5276418"/>
          </a:xfrm>
        </p:spPr>
        <p:txBody>
          <a:bodyPr>
            <a:normAutofit fontScale="85000" lnSpcReduction="10000"/>
          </a:bodyPr>
          <a:lstStyle/>
          <a:p>
            <a:pPr marL="0" lvl="0" indent="0" algn="just">
              <a:buNone/>
            </a:pPr>
            <a:r>
              <a:rPr lang="tr-TR" dirty="0" smtClean="0"/>
              <a:t>*Sayısal </a:t>
            </a:r>
            <a:r>
              <a:rPr lang="tr-TR" dirty="0"/>
              <a:t>seçenekler artan veya azalan bir sırayla verilmelidir</a:t>
            </a:r>
            <a:r>
              <a:rPr lang="tr-TR" dirty="0" smtClean="0"/>
              <a:t>.</a:t>
            </a:r>
          </a:p>
          <a:p>
            <a:pPr marL="0" lvl="0" indent="0" algn="just">
              <a:buNone/>
            </a:pPr>
            <a:endParaRPr lang="tr-TR" dirty="0"/>
          </a:p>
          <a:p>
            <a:pPr marL="0" lvl="0" indent="0" algn="just">
              <a:buNone/>
            </a:pPr>
            <a:r>
              <a:rPr lang="tr-TR" dirty="0" smtClean="0"/>
              <a:t>*Seçenekler </a:t>
            </a:r>
            <a:r>
              <a:rPr lang="tr-TR" dirty="0"/>
              <a:t>arasında “hepsi” ve “hiçbiri” ifadeleri yer almamalıdır; çünkü bunlar çekici yanıtlardır. Özellikle “en doğru” yanıtı soran sorularda seçeneklerde hiçbiri yanıtı kesinlikle bulunmamalıdır. Çünkü bu durum bir anlatım bozukluğu oluşturur. Ayrıca “hepsi” seçeneğinin bulunduğu sorularda iki yanıtın doğruluğundan emin olan kişi hepsi seçeneğini kolayca işaretleyecektir</a:t>
            </a:r>
            <a:r>
              <a:rPr lang="tr-TR" dirty="0" smtClean="0"/>
              <a:t>.</a:t>
            </a:r>
          </a:p>
          <a:p>
            <a:pPr marL="0" lvl="0" indent="0" algn="just">
              <a:buNone/>
            </a:pPr>
            <a:endParaRPr lang="tr-TR" dirty="0"/>
          </a:p>
          <a:p>
            <a:pPr marL="0" lvl="0" indent="0" algn="just">
              <a:buNone/>
            </a:pPr>
            <a:r>
              <a:rPr lang="tr-TR" dirty="0" smtClean="0"/>
              <a:t>*Seçenekler </a:t>
            </a:r>
            <a:r>
              <a:rPr lang="tr-TR" dirty="0"/>
              <a:t>yazılırken </a:t>
            </a:r>
            <a:r>
              <a:rPr lang="tr-TR" dirty="0" smtClean="0"/>
              <a:t>öğrenci </a:t>
            </a:r>
            <a:r>
              <a:rPr lang="tr-TR" dirty="0"/>
              <a:t>tarafından daha rahat fark edilmesi için büyük harf kullanılması önerilir</a:t>
            </a:r>
            <a:r>
              <a:rPr lang="tr-TR" dirty="0" smtClean="0"/>
              <a:t>.</a:t>
            </a:r>
          </a:p>
          <a:p>
            <a:pPr marL="0" lvl="0" indent="0" algn="just">
              <a:buNone/>
            </a:pPr>
            <a:endParaRPr lang="tr-TR" dirty="0"/>
          </a:p>
          <a:p>
            <a:pPr marL="0" lvl="0" indent="0" algn="just">
              <a:buNone/>
            </a:pPr>
            <a:r>
              <a:rPr lang="tr-TR" dirty="0" smtClean="0"/>
              <a:t>*Maddedeki </a:t>
            </a:r>
            <a:r>
              <a:rPr lang="tr-TR" dirty="0"/>
              <a:t>seçenekler </a:t>
            </a:r>
            <a:r>
              <a:rPr lang="tr-TR" dirty="0" err="1"/>
              <a:t>binişik</a:t>
            </a:r>
            <a:r>
              <a:rPr lang="tr-TR" dirty="0"/>
              <a:t> olmamalı, bir seçenek diğerini kapsamamalıdır</a:t>
            </a:r>
            <a:r>
              <a:rPr lang="tr-TR" dirty="0" smtClean="0"/>
              <a:t>.</a:t>
            </a:r>
          </a:p>
          <a:p>
            <a:pPr marL="0" lvl="0" indent="0" algn="just">
              <a:buNone/>
            </a:pPr>
            <a:endParaRPr lang="tr-TR" dirty="0"/>
          </a:p>
          <a:p>
            <a:pPr marL="0" indent="0" algn="just">
              <a:buNone/>
            </a:pPr>
            <a:r>
              <a:rPr lang="tr-TR" i="1" dirty="0" smtClean="0"/>
              <a:t>Özçelik </a:t>
            </a:r>
            <a:r>
              <a:rPr lang="tr-TR" i="1" dirty="0"/>
              <a:t>(</a:t>
            </a:r>
            <a:r>
              <a:rPr lang="tr-TR" i="1" dirty="0" smtClean="0"/>
              <a:t>2013)</a:t>
            </a:r>
            <a:endParaRPr lang="tr-TR" i="1" dirty="0"/>
          </a:p>
        </p:txBody>
      </p:sp>
    </p:spTree>
    <p:extLst>
      <p:ext uri="{BB962C8B-B14F-4D97-AF65-F5344CB8AC3E}">
        <p14:creationId xmlns:p14="http://schemas.microsoft.com/office/powerpoint/2010/main" val="2844587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pPr marL="0" indent="0">
              <a:buNone/>
            </a:pPr>
            <a:r>
              <a:rPr lang="tr-TR" sz="2200" dirty="0" err="1" smtClean="0"/>
              <a:t>Haladyna</a:t>
            </a:r>
            <a:r>
              <a:rPr lang="tr-TR" sz="2200" dirty="0" smtClean="0"/>
              <a:t>, T. M. (1996</a:t>
            </a:r>
            <a:r>
              <a:rPr lang="tr-TR" sz="2200" i="1" dirty="0" smtClean="0"/>
              <a:t>). </a:t>
            </a:r>
            <a:r>
              <a:rPr lang="tr-TR" sz="2200" i="1" dirty="0" err="1" smtClean="0"/>
              <a:t>Writing</a:t>
            </a:r>
            <a:r>
              <a:rPr lang="tr-TR" sz="2200" i="1" dirty="0" smtClean="0"/>
              <a:t> test </a:t>
            </a:r>
            <a:r>
              <a:rPr lang="tr-TR" sz="2200" i="1" dirty="0" err="1" smtClean="0"/>
              <a:t>items</a:t>
            </a:r>
            <a:r>
              <a:rPr lang="tr-TR" sz="2200" i="1" dirty="0" smtClean="0"/>
              <a:t> </a:t>
            </a:r>
            <a:r>
              <a:rPr lang="tr-TR" sz="2200" i="1" dirty="0" err="1" smtClean="0"/>
              <a:t>to</a:t>
            </a:r>
            <a:r>
              <a:rPr lang="tr-TR" sz="2200" i="1" dirty="0" smtClean="0"/>
              <a:t> </a:t>
            </a:r>
            <a:r>
              <a:rPr lang="tr-TR" sz="2200" i="1" dirty="0" err="1" smtClean="0"/>
              <a:t>evaluate</a:t>
            </a:r>
            <a:r>
              <a:rPr lang="tr-TR" sz="2200" i="1" dirty="0" smtClean="0"/>
              <a:t> </a:t>
            </a:r>
            <a:r>
              <a:rPr lang="tr-TR" sz="2200" i="1" dirty="0" err="1" smtClean="0"/>
              <a:t>higher</a:t>
            </a:r>
            <a:r>
              <a:rPr lang="tr-TR" sz="2200" i="1" dirty="0" smtClean="0"/>
              <a:t> </a:t>
            </a:r>
            <a:r>
              <a:rPr lang="tr-TR" sz="2200" i="1" dirty="0" err="1" smtClean="0"/>
              <a:t>order</a:t>
            </a:r>
            <a:r>
              <a:rPr lang="tr-TR" sz="2200" i="1" dirty="0" smtClean="0"/>
              <a:t> </a:t>
            </a:r>
            <a:r>
              <a:rPr lang="tr-TR" sz="2200" i="1" dirty="0" err="1" smtClean="0"/>
              <a:t>thinking</a:t>
            </a:r>
            <a:r>
              <a:rPr lang="tr-TR" sz="2200" dirty="0" smtClean="0"/>
              <a:t>. USA: </a:t>
            </a:r>
            <a:r>
              <a:rPr lang="tr-TR" sz="2200" dirty="0" err="1" smtClean="0"/>
              <a:t>Viacom</a:t>
            </a:r>
            <a:r>
              <a:rPr lang="tr-TR" sz="2200" dirty="0" smtClean="0"/>
              <a:t> 	</a:t>
            </a:r>
            <a:r>
              <a:rPr lang="tr-TR" sz="2200" dirty="0" err="1" smtClean="0"/>
              <a:t>Company</a:t>
            </a:r>
            <a:endParaRPr lang="tr-TR" sz="2200" dirty="0" smtClean="0"/>
          </a:p>
          <a:p>
            <a:pPr marL="0" indent="0">
              <a:buNone/>
            </a:pPr>
            <a:endParaRPr lang="tr-TR" sz="2200" dirty="0" smtClean="0"/>
          </a:p>
          <a:p>
            <a:pPr marL="0" indent="0">
              <a:buNone/>
            </a:pPr>
            <a:r>
              <a:rPr lang="tr-TR" sz="2200" dirty="0" smtClean="0"/>
              <a:t>Özçelik, D. A. (2013). </a:t>
            </a:r>
            <a:r>
              <a:rPr lang="tr-TR" sz="2200" i="1" dirty="0" smtClean="0"/>
              <a:t>Test hazırlama kılavuzu</a:t>
            </a:r>
            <a:r>
              <a:rPr lang="tr-TR" sz="2200" dirty="0" smtClean="0"/>
              <a:t>. Ankara: </a:t>
            </a:r>
            <a:r>
              <a:rPr lang="tr-TR" sz="2200" dirty="0" err="1" smtClean="0"/>
              <a:t>Pegem</a:t>
            </a:r>
            <a:r>
              <a:rPr lang="tr-TR" sz="2200" dirty="0" smtClean="0"/>
              <a:t> Akademi</a:t>
            </a:r>
            <a:endParaRPr lang="tr-TR" sz="2200" dirty="0"/>
          </a:p>
        </p:txBody>
      </p:sp>
    </p:spTree>
    <p:extLst>
      <p:ext uri="{BB962C8B-B14F-4D97-AF65-F5344CB8AC3E}">
        <p14:creationId xmlns:p14="http://schemas.microsoft.com/office/powerpoint/2010/main" val="82214948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TotalTime>
  <Words>635</Words>
  <Application>Microsoft Office PowerPoint</Application>
  <PresentationFormat>Geniş ekran</PresentationFormat>
  <Paragraphs>52</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Sınav Türleri: Çoktan Seçmeli Testler </vt:lpstr>
      <vt:lpstr>Çoktan Seçmeli Testler</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TUGCE</cp:lastModifiedBy>
  <cp:revision>9</cp:revision>
  <dcterms:created xsi:type="dcterms:W3CDTF">2017-05-16T13:19:38Z</dcterms:created>
  <dcterms:modified xsi:type="dcterms:W3CDTF">2018-01-30T11:17:17Z</dcterms:modified>
</cp:coreProperties>
</file>