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76" r:id="rId2"/>
    <p:sldId id="415" r:id="rId3"/>
    <p:sldId id="414" r:id="rId4"/>
    <p:sldId id="377" r:id="rId5"/>
    <p:sldId id="416" r:id="rId6"/>
    <p:sldId id="417" r:id="rId7"/>
    <p:sldId id="378" r:id="rId8"/>
    <p:sldId id="418" r:id="rId9"/>
    <p:sldId id="379" r:id="rId10"/>
    <p:sldId id="380" r:id="rId11"/>
    <p:sldId id="381" r:id="rId12"/>
    <p:sldId id="383" r:id="rId13"/>
    <p:sldId id="326" r:id="rId14"/>
    <p:sldId id="334" r:id="rId15"/>
    <p:sldId id="387" r:id="rId16"/>
    <p:sldId id="388" r:id="rId17"/>
    <p:sldId id="389" r:id="rId18"/>
    <p:sldId id="329" r:id="rId19"/>
    <p:sldId id="390" r:id="rId20"/>
    <p:sldId id="391" r:id="rId21"/>
    <p:sldId id="392" r:id="rId22"/>
    <p:sldId id="393" r:id="rId23"/>
    <p:sldId id="330" r:id="rId24"/>
    <p:sldId id="259" r:id="rId25"/>
    <p:sldId id="260" r:id="rId26"/>
    <p:sldId id="398" r:id="rId27"/>
    <p:sldId id="399" r:id="rId28"/>
    <p:sldId id="400" r:id="rId29"/>
    <p:sldId id="401" r:id="rId30"/>
    <p:sldId id="402" r:id="rId31"/>
    <p:sldId id="403" r:id="rId32"/>
    <p:sldId id="404" r:id="rId33"/>
    <p:sldId id="405" r:id="rId34"/>
    <p:sldId id="262" r:id="rId35"/>
    <p:sldId id="407" r:id="rId36"/>
    <p:sldId id="408" r:id="rId37"/>
    <p:sldId id="409" r:id="rId38"/>
    <p:sldId id="410" r:id="rId39"/>
    <p:sldId id="411" r:id="rId40"/>
    <p:sldId id="297" r:id="rId41"/>
    <p:sldId id="295" r:id="rId42"/>
    <p:sldId id="296" r:id="rId4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05" autoAdjust="0"/>
    <p:restoredTop sz="9469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8CF55-4E27-4C25-A288-817D1E05B648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10D8B-C0A9-4EFD-8A05-5E8C3652CFBC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ARBs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As </a:t>
            </a:r>
            <a:r>
              <a:rPr lang="tr-TR" dirty="0" err="1"/>
              <a:t>efective</a:t>
            </a:r>
            <a:r>
              <a:rPr lang="tr-TR" dirty="0"/>
              <a:t> as ACE </a:t>
            </a:r>
            <a:r>
              <a:rPr lang="tr-TR" dirty="0" err="1"/>
              <a:t>inhibitors</a:t>
            </a:r>
            <a:r>
              <a:rPr lang="tr-TR" dirty="0"/>
              <a:t> in </a:t>
            </a:r>
            <a:r>
              <a:rPr lang="tr-TR" dirty="0" err="1"/>
              <a:t>hypertension</a:t>
            </a:r>
            <a:r>
              <a:rPr lang="tr-TR" dirty="0"/>
              <a:t> and HF</a:t>
            </a:r>
          </a:p>
          <a:p>
            <a:r>
              <a:rPr lang="tr-TR" dirty="0" err="1"/>
              <a:t>Don’t</a:t>
            </a:r>
            <a:r>
              <a:rPr lang="tr-TR" dirty="0"/>
              <a:t> 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any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metabolism</a:t>
            </a:r>
            <a:r>
              <a:rPr lang="tr-TR" dirty="0"/>
              <a:t> of </a:t>
            </a:r>
            <a:r>
              <a:rPr lang="tr-TR" dirty="0" err="1"/>
              <a:t>bradykinin</a:t>
            </a:r>
            <a:r>
              <a:rPr lang="tr-TR" dirty="0"/>
              <a:t>,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selective</a:t>
            </a:r>
            <a:r>
              <a:rPr lang="tr-TR" dirty="0"/>
              <a:t> </a:t>
            </a:r>
            <a:r>
              <a:rPr lang="tr-TR" dirty="0" err="1"/>
              <a:t>compared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ACE </a:t>
            </a:r>
            <a:r>
              <a:rPr lang="tr-TR" dirty="0" err="1"/>
              <a:t>inhibitors</a:t>
            </a:r>
            <a:endParaRPr lang="tr-TR" dirty="0"/>
          </a:p>
          <a:p>
            <a:r>
              <a:rPr lang="tr-TR" dirty="0" err="1"/>
              <a:t>Useful</a:t>
            </a:r>
            <a:r>
              <a:rPr lang="tr-TR" dirty="0"/>
              <a:t> in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HF and </a:t>
            </a:r>
            <a:r>
              <a:rPr lang="tr-TR" dirty="0" err="1"/>
              <a:t>kidney</a:t>
            </a:r>
            <a:r>
              <a:rPr lang="tr-TR" dirty="0"/>
              <a:t> </a:t>
            </a:r>
            <a:r>
              <a:rPr lang="tr-TR" dirty="0" err="1"/>
              <a:t>disease</a:t>
            </a:r>
            <a:endParaRPr lang="tr-TR" dirty="0"/>
          </a:p>
          <a:p>
            <a:r>
              <a:rPr lang="tr-TR" dirty="0" err="1"/>
              <a:t>Advers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 profile is </a:t>
            </a:r>
            <a:r>
              <a:rPr lang="tr-TR" dirty="0" err="1"/>
              <a:t>similar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ACE </a:t>
            </a:r>
            <a:r>
              <a:rPr lang="tr-TR" dirty="0" err="1"/>
              <a:t>inhibitors</a:t>
            </a:r>
            <a:endParaRPr lang="tr-TR" dirty="0"/>
          </a:p>
          <a:p>
            <a:r>
              <a:rPr lang="tr-TR" dirty="0" err="1"/>
              <a:t>Dry</a:t>
            </a:r>
            <a:r>
              <a:rPr lang="tr-TR" dirty="0"/>
              <a:t> </a:t>
            </a:r>
            <a:r>
              <a:rPr lang="tr-TR" dirty="0" err="1"/>
              <a:t>cough</a:t>
            </a:r>
            <a:r>
              <a:rPr lang="tr-TR" dirty="0"/>
              <a:t> and </a:t>
            </a:r>
            <a:r>
              <a:rPr lang="tr-TR" dirty="0" err="1"/>
              <a:t>angioedema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not </a:t>
            </a:r>
            <a:r>
              <a:rPr lang="tr-TR" dirty="0" err="1"/>
              <a:t>common</a:t>
            </a:r>
            <a:r>
              <a:rPr lang="tr-TR" dirty="0"/>
              <a:t> (</a:t>
            </a:r>
            <a:r>
              <a:rPr lang="tr-TR" dirty="0" err="1"/>
              <a:t>prefered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ACE </a:t>
            </a:r>
            <a:r>
              <a:rPr lang="tr-TR" dirty="0" err="1"/>
              <a:t>inhibitors</a:t>
            </a:r>
            <a:r>
              <a:rPr lang="tr-TR" dirty="0"/>
              <a:t>)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32" y="1195056"/>
            <a:ext cx="8532440" cy="381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etin kutusu"/>
          <p:cNvSpPr txBox="1"/>
          <p:nvPr/>
        </p:nvSpPr>
        <p:spPr>
          <a:xfrm>
            <a:off x="2986993" y="6488668"/>
            <a:ext cx="615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Basic</a:t>
            </a:r>
            <a:r>
              <a:rPr lang="tr-TR" dirty="0" smtClean="0"/>
              <a:t> and Clinical  Pharmacology, </a:t>
            </a:r>
            <a:r>
              <a:rPr lang="tr-TR" dirty="0" err="1" smtClean="0"/>
              <a:t>Katzung</a:t>
            </a:r>
            <a:r>
              <a:rPr lang="tr-TR" dirty="0" smtClean="0"/>
              <a:t> &amp; </a:t>
            </a:r>
            <a:r>
              <a:rPr lang="tr-TR" dirty="0" err="1" smtClean="0"/>
              <a:t>Trevor</a:t>
            </a:r>
            <a:r>
              <a:rPr lang="tr-TR" dirty="0" smtClean="0"/>
              <a:t>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48463" cy="412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etin kutusu"/>
          <p:cNvSpPr txBox="1"/>
          <p:nvPr/>
        </p:nvSpPr>
        <p:spPr>
          <a:xfrm>
            <a:off x="2986993" y="6488668"/>
            <a:ext cx="615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Basic</a:t>
            </a:r>
            <a:r>
              <a:rPr lang="tr-TR" dirty="0" smtClean="0"/>
              <a:t> and Clinical  Pharmacology, </a:t>
            </a:r>
            <a:r>
              <a:rPr lang="tr-TR" dirty="0" err="1" smtClean="0"/>
              <a:t>Katzung</a:t>
            </a:r>
            <a:r>
              <a:rPr lang="tr-TR" dirty="0" smtClean="0"/>
              <a:t> &amp; </a:t>
            </a:r>
            <a:r>
              <a:rPr lang="tr-TR" dirty="0" err="1" smtClean="0"/>
              <a:t>Trevor</a:t>
            </a:r>
            <a:r>
              <a:rPr lang="tr-TR" dirty="0" smtClean="0"/>
              <a:t>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</a:t>
            </a:r>
            <a:r>
              <a:rPr lang="tr-TR" dirty="0"/>
              <a:t>++ </a:t>
            </a:r>
            <a:r>
              <a:rPr lang="tr-TR" dirty="0" err="1"/>
              <a:t>channel</a:t>
            </a:r>
            <a:r>
              <a:rPr lang="tr-TR" dirty="0"/>
              <a:t>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Dihydropyridines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less</a:t>
            </a:r>
            <a:r>
              <a:rPr lang="tr-TR" dirty="0"/>
              <a:t> </a:t>
            </a:r>
            <a:r>
              <a:rPr lang="tr-TR" dirty="0" err="1"/>
              <a:t>cardiodepressant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, </a:t>
            </a:r>
            <a:r>
              <a:rPr lang="tr-TR" dirty="0" err="1"/>
              <a:t>either</a:t>
            </a:r>
            <a:r>
              <a:rPr lang="tr-TR" dirty="0"/>
              <a:t> </a:t>
            </a:r>
            <a:r>
              <a:rPr lang="tr-TR" dirty="0" err="1"/>
              <a:t>maintains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mildly</a:t>
            </a:r>
            <a:r>
              <a:rPr lang="tr-TR" dirty="0"/>
              <a:t> </a:t>
            </a:r>
            <a:r>
              <a:rPr lang="tr-TR" dirty="0" err="1"/>
              <a:t>increases</a:t>
            </a:r>
            <a:r>
              <a:rPr lang="tr-TR" dirty="0"/>
              <a:t> CO</a:t>
            </a:r>
          </a:p>
          <a:p>
            <a:r>
              <a:rPr lang="tr-TR" dirty="0" err="1"/>
              <a:t>Verapamil</a:t>
            </a:r>
            <a:r>
              <a:rPr lang="tr-TR" dirty="0"/>
              <a:t> has </a:t>
            </a:r>
            <a:r>
              <a:rPr lang="tr-TR" dirty="0" err="1"/>
              <a:t>cardiodepressant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, </a:t>
            </a:r>
            <a:r>
              <a:rPr lang="tr-TR" dirty="0" err="1"/>
              <a:t>decreases</a:t>
            </a:r>
            <a:r>
              <a:rPr lang="tr-TR" dirty="0"/>
              <a:t> CO and HR</a:t>
            </a:r>
          </a:p>
          <a:p>
            <a:r>
              <a:rPr lang="tr-TR" dirty="0"/>
              <a:t>Oral-</a:t>
            </a:r>
            <a:r>
              <a:rPr lang="tr-TR" dirty="0" err="1"/>
              <a:t>short</a:t>
            </a:r>
            <a:r>
              <a:rPr lang="tr-TR" dirty="0"/>
              <a:t> </a:t>
            </a:r>
            <a:r>
              <a:rPr lang="tr-TR" dirty="0" err="1"/>
              <a:t>acting</a:t>
            </a:r>
            <a:r>
              <a:rPr lang="tr-TR" dirty="0"/>
              <a:t> </a:t>
            </a:r>
            <a:r>
              <a:rPr lang="tr-TR" dirty="0" err="1"/>
              <a:t>nifedipine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hypertension</a:t>
            </a:r>
            <a:r>
              <a:rPr lang="tr-TR" dirty="0"/>
              <a:t> </a:t>
            </a:r>
            <a:r>
              <a:rPr lang="tr-TR" dirty="0" err="1"/>
              <a:t>emergency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="" xmlns:a16="http://schemas.microsoft.com/office/drawing/2014/main" id="{24BE34CC-6B51-A144-810D-5E1CEA47D1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18734" cy="6858000"/>
          </a:xfrm>
          <a:prstGeom prst="rect">
            <a:avLst/>
          </a:prstGeom>
        </p:spPr>
      </p:pic>
      <p:sp>
        <p:nvSpPr>
          <p:cNvPr id="4" name="3 Metin kutusu"/>
          <p:cNvSpPr txBox="1"/>
          <p:nvPr/>
        </p:nvSpPr>
        <p:spPr>
          <a:xfrm>
            <a:off x="3165697" y="6488668"/>
            <a:ext cx="597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r>
              <a:rPr lang="tr-TR" dirty="0" smtClean="0"/>
              <a:t>, 2015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49013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="" xmlns:a16="http://schemas.microsoft.com/office/drawing/2014/main" id="{078DE96B-E0F1-8C46-989E-DB6614FA50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2727040" cy="6858000"/>
          </a:xfrm>
          <a:prstGeom prst="rect">
            <a:avLst/>
          </a:prstGeom>
        </p:spPr>
      </p:pic>
      <p:sp>
        <p:nvSpPr>
          <p:cNvPr id="4" name="3 Metin kutusu"/>
          <p:cNvSpPr txBox="1"/>
          <p:nvPr/>
        </p:nvSpPr>
        <p:spPr>
          <a:xfrm>
            <a:off x="3165697" y="6488668"/>
            <a:ext cx="597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r>
              <a:rPr lang="tr-TR" dirty="0" smtClean="0"/>
              <a:t>, 2015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4100951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</a:t>
            </a:r>
            <a:r>
              <a:rPr lang="tr-TR" dirty="0"/>
              <a:t>++ </a:t>
            </a:r>
            <a:r>
              <a:rPr lang="tr-TR" dirty="0" err="1"/>
              <a:t>channel</a:t>
            </a:r>
            <a:r>
              <a:rPr lang="tr-TR" dirty="0"/>
              <a:t>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 err="1"/>
              <a:t>Toxic</a:t>
            </a:r>
            <a:r>
              <a:rPr lang="tr-TR" dirty="0"/>
              <a:t> </a:t>
            </a:r>
            <a:r>
              <a:rPr lang="tr-TR" dirty="0" err="1"/>
              <a:t>effects</a:t>
            </a:r>
            <a:r>
              <a:rPr lang="tr-TR" dirty="0"/>
              <a:t>:</a:t>
            </a:r>
          </a:p>
          <a:p>
            <a:r>
              <a:rPr lang="tr-TR" dirty="0" err="1"/>
              <a:t>Cardiac</a:t>
            </a:r>
            <a:r>
              <a:rPr lang="tr-TR" dirty="0"/>
              <a:t> </a:t>
            </a:r>
            <a:r>
              <a:rPr lang="tr-TR" dirty="0" err="1"/>
              <a:t>depression</a:t>
            </a:r>
            <a:r>
              <a:rPr lang="tr-TR" dirty="0"/>
              <a:t>, </a:t>
            </a:r>
            <a:r>
              <a:rPr lang="tr-TR" dirty="0" err="1"/>
              <a:t>bradycardia</a:t>
            </a:r>
            <a:r>
              <a:rPr lang="tr-TR" dirty="0"/>
              <a:t>, AV </a:t>
            </a:r>
            <a:r>
              <a:rPr lang="tr-TR" dirty="0" err="1"/>
              <a:t>block</a:t>
            </a:r>
            <a:r>
              <a:rPr lang="tr-TR" dirty="0"/>
              <a:t>, </a:t>
            </a:r>
            <a:r>
              <a:rPr lang="tr-TR" dirty="0" err="1"/>
              <a:t>cardiac</a:t>
            </a:r>
            <a:r>
              <a:rPr lang="tr-TR" dirty="0"/>
              <a:t> </a:t>
            </a:r>
            <a:r>
              <a:rPr lang="tr-TR" dirty="0" err="1"/>
              <a:t>arrest</a:t>
            </a:r>
            <a:r>
              <a:rPr lang="tr-TR" dirty="0"/>
              <a:t>, HF</a:t>
            </a:r>
          </a:p>
          <a:p>
            <a:r>
              <a:rPr lang="tr-TR" dirty="0" err="1"/>
              <a:t>Edema</a:t>
            </a:r>
            <a:r>
              <a:rPr lang="tr-TR" dirty="0"/>
              <a:t> at </a:t>
            </a:r>
            <a:r>
              <a:rPr lang="tr-TR" dirty="0" err="1"/>
              <a:t>ankle</a:t>
            </a:r>
            <a:r>
              <a:rPr lang="tr-TR" dirty="0"/>
              <a:t> (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hydropyridines</a:t>
            </a:r>
            <a:r>
              <a:rPr lang="tr-TR" dirty="0"/>
              <a:t>)</a:t>
            </a:r>
          </a:p>
          <a:p>
            <a:r>
              <a:rPr lang="tr-TR" dirty="0"/>
              <a:t>The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beta </a:t>
            </a:r>
            <a:r>
              <a:rPr lang="tr-TR" dirty="0" err="1"/>
              <a:t>blockers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sensitive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cardiodepressant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 of </a:t>
            </a:r>
            <a:r>
              <a:rPr lang="tr-TR" dirty="0" err="1"/>
              <a:t>Ca</a:t>
            </a:r>
            <a:r>
              <a:rPr lang="tr-TR" dirty="0"/>
              <a:t>++ </a:t>
            </a:r>
            <a:r>
              <a:rPr lang="tr-TR" dirty="0" err="1"/>
              <a:t>channel</a:t>
            </a:r>
            <a:r>
              <a:rPr lang="tr-TR" dirty="0"/>
              <a:t> </a:t>
            </a:r>
            <a:r>
              <a:rPr lang="tr-TR" dirty="0" err="1"/>
              <a:t>blockers</a:t>
            </a:r>
            <a:r>
              <a:rPr lang="tr-TR" dirty="0"/>
              <a:t> (</a:t>
            </a:r>
            <a:r>
              <a:rPr lang="tr-TR" dirty="0" err="1"/>
              <a:t>concomitant</a:t>
            </a:r>
            <a:r>
              <a:rPr lang="tr-TR" dirty="0"/>
              <a:t> </a:t>
            </a:r>
            <a:r>
              <a:rPr lang="tr-TR" dirty="0" err="1"/>
              <a:t>use</a:t>
            </a:r>
            <a:r>
              <a:rPr lang="tr-TR" dirty="0"/>
              <a:t> of </a:t>
            </a:r>
            <a:r>
              <a:rPr lang="tr-TR" dirty="0" err="1"/>
              <a:t>verapamil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beta </a:t>
            </a:r>
            <a:r>
              <a:rPr lang="tr-TR" dirty="0" err="1"/>
              <a:t>blockers</a:t>
            </a:r>
            <a:r>
              <a:rPr lang="tr-TR" dirty="0"/>
              <a:t> is </a:t>
            </a:r>
            <a:r>
              <a:rPr lang="tr-TR" dirty="0" err="1"/>
              <a:t>contrindicated</a:t>
            </a:r>
            <a:r>
              <a:rPr lang="tr-TR" dirty="0"/>
              <a:t>!)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BP is </a:t>
            </a:r>
            <a:r>
              <a:rPr lang="tr-TR" dirty="0" err="1"/>
              <a:t>decreased</a:t>
            </a:r>
            <a:r>
              <a:rPr lang="tr-TR" dirty="0"/>
              <a:t>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reduced</a:t>
            </a:r>
            <a:r>
              <a:rPr lang="tr-TR" dirty="0"/>
              <a:t> CO</a:t>
            </a:r>
          </a:p>
          <a:p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efficient</a:t>
            </a:r>
            <a:r>
              <a:rPr lang="tr-TR" dirty="0"/>
              <a:t> in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renin</a:t>
            </a:r>
            <a:r>
              <a:rPr lang="tr-TR" dirty="0"/>
              <a:t> </a:t>
            </a:r>
            <a:r>
              <a:rPr lang="tr-TR" dirty="0" err="1"/>
              <a:t>activity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err="1"/>
              <a:t>Propranolol</a:t>
            </a:r>
            <a:endParaRPr lang="tr-TR" dirty="0"/>
          </a:p>
          <a:p>
            <a:r>
              <a:rPr lang="tr-TR" dirty="0" err="1"/>
              <a:t>Metoprolol</a:t>
            </a:r>
            <a:endParaRPr lang="tr-TR" dirty="0"/>
          </a:p>
          <a:p>
            <a:r>
              <a:rPr lang="tr-TR" dirty="0" err="1"/>
              <a:t>Atenolol</a:t>
            </a:r>
            <a:endParaRPr lang="tr-TR" dirty="0"/>
          </a:p>
          <a:p>
            <a:r>
              <a:rPr lang="tr-TR" dirty="0" err="1"/>
              <a:t>Nadolol</a:t>
            </a:r>
            <a:endParaRPr lang="tr-TR" dirty="0"/>
          </a:p>
          <a:p>
            <a:r>
              <a:rPr lang="tr-TR" dirty="0" err="1"/>
              <a:t>Carteolol</a:t>
            </a:r>
            <a:endParaRPr lang="tr-TR" dirty="0"/>
          </a:p>
          <a:p>
            <a:r>
              <a:rPr lang="tr-TR" dirty="0" err="1"/>
              <a:t>Betaxolol</a:t>
            </a:r>
            <a:endParaRPr lang="tr-TR" dirty="0"/>
          </a:p>
          <a:p>
            <a:r>
              <a:rPr lang="tr-TR" dirty="0" err="1"/>
              <a:t>Bisoprolol</a:t>
            </a:r>
            <a:endParaRPr lang="tr-TR" dirty="0"/>
          </a:p>
          <a:p>
            <a:r>
              <a:rPr lang="tr-TR" dirty="0" err="1"/>
              <a:t>Acebutolol</a:t>
            </a:r>
            <a:endParaRPr lang="tr-TR" dirty="0"/>
          </a:p>
          <a:p>
            <a:r>
              <a:rPr lang="tr-TR" dirty="0" err="1"/>
              <a:t>Pindolol</a:t>
            </a:r>
            <a:endParaRPr lang="tr-TR" dirty="0"/>
          </a:p>
          <a:p>
            <a:r>
              <a:rPr lang="tr-TR" dirty="0" err="1"/>
              <a:t>Carvedilol</a:t>
            </a:r>
            <a:endParaRPr lang="tr-TR" dirty="0"/>
          </a:p>
          <a:p>
            <a:r>
              <a:rPr lang="tr-TR" dirty="0" err="1"/>
              <a:t>Labetalol</a:t>
            </a:r>
            <a:endParaRPr lang="tr-TR" dirty="0"/>
          </a:p>
          <a:p>
            <a:r>
              <a:rPr lang="tr-TR" dirty="0" err="1"/>
              <a:t>Nebivolol</a:t>
            </a:r>
            <a:endParaRPr lang="tr-T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="" xmlns:a16="http://schemas.microsoft.com/office/drawing/2014/main" id="{D462285D-2CDB-1743-86F0-FEB0372D49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1215"/>
            <a:ext cx="9144000" cy="4535570"/>
          </a:xfrm>
          <a:prstGeom prst="rect">
            <a:avLst/>
          </a:prstGeom>
        </p:spPr>
      </p:pic>
      <p:sp>
        <p:nvSpPr>
          <p:cNvPr id="4" name="3 Metin kutusu"/>
          <p:cNvSpPr txBox="1"/>
          <p:nvPr/>
        </p:nvSpPr>
        <p:spPr>
          <a:xfrm>
            <a:off x="3165697" y="6488668"/>
            <a:ext cx="597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r>
              <a:rPr lang="tr-TR" dirty="0" smtClean="0"/>
              <a:t>, 2015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582529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Metoprolol</a:t>
            </a:r>
            <a:r>
              <a:rPr lang="tr-TR" dirty="0"/>
              <a:t> ve </a:t>
            </a:r>
            <a:r>
              <a:rPr lang="tr-TR" dirty="0" err="1"/>
              <a:t>atenolol</a:t>
            </a:r>
            <a:r>
              <a:rPr lang="tr-TR" dirty="0"/>
              <a:t>, </a:t>
            </a:r>
            <a:r>
              <a:rPr lang="tr-TR" u="sng" dirty="0" err="1"/>
              <a:t>cardioselective</a:t>
            </a:r>
            <a:endParaRPr lang="tr-TR" u="sng" dirty="0"/>
          </a:p>
          <a:p>
            <a:r>
              <a:rPr lang="tr-TR" dirty="0"/>
              <a:t>The </a:t>
            </a:r>
            <a:r>
              <a:rPr lang="tr-TR" dirty="0" err="1"/>
              <a:t>most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 beta </a:t>
            </a:r>
            <a:r>
              <a:rPr lang="tr-TR" dirty="0" err="1"/>
              <a:t>blockers</a:t>
            </a:r>
            <a:endParaRPr lang="tr-TR" dirty="0"/>
          </a:p>
          <a:p>
            <a:r>
              <a:rPr lang="tr-TR" dirty="0" err="1"/>
              <a:t>Advantageous</a:t>
            </a:r>
            <a:r>
              <a:rPr lang="tr-TR" dirty="0"/>
              <a:t> in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asthma</a:t>
            </a:r>
            <a:r>
              <a:rPr lang="tr-TR" dirty="0"/>
              <a:t>, </a:t>
            </a:r>
            <a:r>
              <a:rPr lang="tr-TR" dirty="0" err="1"/>
              <a:t>diabetes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peripheral</a:t>
            </a:r>
            <a:r>
              <a:rPr lang="tr-TR" dirty="0"/>
              <a:t> </a:t>
            </a:r>
            <a:r>
              <a:rPr lang="tr-TR" dirty="0" err="1"/>
              <a:t>vascular</a:t>
            </a:r>
            <a:r>
              <a:rPr lang="tr-TR" dirty="0"/>
              <a:t> </a:t>
            </a:r>
            <a:r>
              <a:rPr lang="tr-TR" dirty="0" err="1"/>
              <a:t>disease</a:t>
            </a:r>
            <a:endParaRPr lang="tr-TR" dirty="0"/>
          </a:p>
          <a:p>
            <a:r>
              <a:rPr lang="tr-TR" dirty="0" err="1"/>
              <a:t>Betaxolol</a:t>
            </a:r>
            <a:r>
              <a:rPr lang="tr-TR" dirty="0"/>
              <a:t> and </a:t>
            </a:r>
            <a:r>
              <a:rPr lang="tr-TR" dirty="0" err="1" smtClean="0"/>
              <a:t>bisoprolol</a:t>
            </a:r>
            <a:r>
              <a:rPr lang="tr-TR" dirty="0" smtClean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also</a:t>
            </a:r>
            <a:r>
              <a:rPr lang="tr-TR" dirty="0"/>
              <a:t> </a:t>
            </a:r>
            <a:r>
              <a:rPr lang="tr-TR" u="sng" dirty="0" err="1"/>
              <a:t>selective</a:t>
            </a:r>
            <a:r>
              <a:rPr lang="tr-TR" u="sng" dirty="0"/>
              <a:t> beta 1 AR </a:t>
            </a:r>
            <a:r>
              <a:rPr lang="tr-TR" u="sng" dirty="0" err="1"/>
              <a:t>blocker</a:t>
            </a:r>
            <a:endParaRPr lang="tr-TR" u="sng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ARBs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/>
              <a:t>AT1 </a:t>
            </a:r>
            <a:r>
              <a:rPr lang="tr-TR" dirty="0" err="1"/>
              <a:t>receptors</a:t>
            </a:r>
            <a:r>
              <a:rPr lang="tr-TR" dirty="0"/>
              <a:t>:</a:t>
            </a:r>
          </a:p>
          <a:p>
            <a:r>
              <a:rPr lang="tr-TR" dirty="0" err="1"/>
              <a:t>Heart</a:t>
            </a:r>
            <a:endParaRPr lang="tr-TR" dirty="0"/>
          </a:p>
          <a:p>
            <a:r>
              <a:rPr lang="tr-TR" dirty="0" err="1"/>
              <a:t>Vascular</a:t>
            </a:r>
            <a:r>
              <a:rPr lang="tr-TR" dirty="0"/>
              <a:t> </a:t>
            </a:r>
            <a:r>
              <a:rPr lang="tr-TR" dirty="0" err="1"/>
              <a:t>smooth</a:t>
            </a:r>
            <a:r>
              <a:rPr lang="tr-TR" dirty="0"/>
              <a:t> </a:t>
            </a:r>
            <a:r>
              <a:rPr lang="tr-TR" dirty="0" err="1"/>
              <a:t>muscle</a:t>
            </a:r>
            <a:endParaRPr lang="tr-TR" dirty="0"/>
          </a:p>
          <a:p>
            <a:r>
              <a:rPr lang="tr-TR" dirty="0" err="1"/>
              <a:t>Renal</a:t>
            </a:r>
            <a:r>
              <a:rPr lang="tr-TR" dirty="0"/>
              <a:t> </a:t>
            </a:r>
            <a:r>
              <a:rPr lang="tr-TR" dirty="0" err="1"/>
              <a:t>glomerules</a:t>
            </a:r>
            <a:r>
              <a:rPr lang="tr-TR" dirty="0"/>
              <a:t> and </a:t>
            </a:r>
            <a:r>
              <a:rPr lang="tr-TR" dirty="0" err="1"/>
              <a:t>tubulus</a:t>
            </a:r>
            <a:endParaRPr lang="tr-TR" dirty="0"/>
          </a:p>
          <a:p>
            <a:r>
              <a:rPr lang="tr-TR" dirty="0"/>
              <a:t>Adrenal </a:t>
            </a:r>
            <a:r>
              <a:rPr lang="tr-TR" dirty="0" err="1"/>
              <a:t>cortex</a:t>
            </a:r>
            <a:endParaRPr lang="tr-TR" dirty="0"/>
          </a:p>
          <a:p>
            <a:r>
              <a:rPr lang="tr-TR" dirty="0" err="1"/>
              <a:t>Thrombocytes</a:t>
            </a:r>
            <a:endParaRPr lang="tr-TR" dirty="0"/>
          </a:p>
          <a:p>
            <a:r>
              <a:rPr lang="tr-TR" dirty="0" err="1"/>
              <a:t>Adipocytes</a:t>
            </a:r>
            <a:endParaRPr lang="tr-TR" dirty="0"/>
          </a:p>
          <a:p>
            <a:r>
              <a:rPr lang="tr-TR" dirty="0" err="1"/>
              <a:t>Placenta</a:t>
            </a:r>
            <a:r>
              <a:rPr lang="tr-TR" dirty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Pindolol</a:t>
            </a:r>
            <a:r>
              <a:rPr lang="tr-TR" dirty="0"/>
              <a:t>, </a:t>
            </a:r>
            <a:r>
              <a:rPr lang="tr-TR" dirty="0" err="1"/>
              <a:t>acebutolol</a:t>
            </a:r>
            <a:r>
              <a:rPr lang="tr-TR" dirty="0"/>
              <a:t> ve </a:t>
            </a:r>
            <a:r>
              <a:rPr lang="tr-TR" dirty="0" err="1" smtClean="0"/>
              <a:t>penbutolol</a:t>
            </a:r>
            <a:r>
              <a:rPr lang="tr-TR" dirty="0" smtClean="0"/>
              <a:t>: </a:t>
            </a:r>
            <a:r>
              <a:rPr lang="tr-TR" dirty="0" err="1" smtClean="0"/>
              <a:t>partial</a:t>
            </a:r>
            <a:r>
              <a:rPr lang="tr-TR" dirty="0" smtClean="0"/>
              <a:t> </a:t>
            </a:r>
            <a:r>
              <a:rPr lang="tr-TR" dirty="0" err="1"/>
              <a:t>agonist</a:t>
            </a:r>
            <a:r>
              <a:rPr lang="tr-TR" dirty="0"/>
              <a:t> (</a:t>
            </a:r>
            <a:r>
              <a:rPr lang="tr-TR" dirty="0" err="1"/>
              <a:t>intrinsic</a:t>
            </a:r>
            <a:r>
              <a:rPr lang="tr-TR" dirty="0"/>
              <a:t>  </a:t>
            </a:r>
            <a:r>
              <a:rPr lang="tr-TR" dirty="0" err="1"/>
              <a:t>sympathomimetic</a:t>
            </a:r>
            <a:r>
              <a:rPr lang="tr-TR" dirty="0"/>
              <a:t> </a:t>
            </a:r>
            <a:r>
              <a:rPr lang="tr-TR" dirty="0" err="1"/>
              <a:t>activity</a:t>
            </a:r>
            <a:r>
              <a:rPr lang="tr-TR" dirty="0"/>
              <a:t>)</a:t>
            </a:r>
          </a:p>
          <a:p>
            <a:r>
              <a:rPr lang="tr-TR" dirty="0" err="1"/>
              <a:t>Decrease</a:t>
            </a:r>
            <a:r>
              <a:rPr lang="tr-TR" dirty="0"/>
              <a:t> </a:t>
            </a:r>
            <a:r>
              <a:rPr lang="tr-TR" dirty="0" err="1"/>
              <a:t>vascular</a:t>
            </a:r>
            <a:r>
              <a:rPr lang="tr-TR" dirty="0"/>
              <a:t> </a:t>
            </a:r>
            <a:r>
              <a:rPr lang="tr-TR" dirty="0" err="1"/>
              <a:t>resistance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decrease</a:t>
            </a:r>
            <a:r>
              <a:rPr lang="tr-TR" dirty="0"/>
              <a:t> in CO and HR is </a:t>
            </a:r>
            <a:r>
              <a:rPr lang="tr-TR" dirty="0" err="1"/>
              <a:t>less</a:t>
            </a:r>
            <a:r>
              <a:rPr lang="tr-TR" dirty="0"/>
              <a:t> </a:t>
            </a:r>
            <a:r>
              <a:rPr lang="tr-TR" dirty="0" err="1"/>
              <a:t>than</a:t>
            </a:r>
            <a:r>
              <a:rPr lang="tr-TR" dirty="0"/>
              <a:t> </a:t>
            </a:r>
            <a:r>
              <a:rPr lang="tr-TR" dirty="0" err="1"/>
              <a:t>others</a:t>
            </a:r>
            <a:endParaRPr lang="tr-TR" dirty="0"/>
          </a:p>
          <a:p>
            <a:r>
              <a:rPr lang="tr-TR" dirty="0" err="1"/>
              <a:t>Could</a:t>
            </a:r>
            <a:r>
              <a:rPr lang="tr-TR" dirty="0"/>
              <a:t> be </a:t>
            </a:r>
            <a:r>
              <a:rPr lang="tr-TR" dirty="0" err="1"/>
              <a:t>particularly</a:t>
            </a:r>
            <a:r>
              <a:rPr lang="tr-TR" dirty="0"/>
              <a:t> </a:t>
            </a:r>
            <a:r>
              <a:rPr lang="tr-TR" dirty="0" err="1"/>
              <a:t>useful</a:t>
            </a:r>
            <a:r>
              <a:rPr lang="tr-TR" dirty="0"/>
              <a:t> in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bradyaritmia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peripheral</a:t>
            </a:r>
            <a:r>
              <a:rPr lang="tr-TR" dirty="0"/>
              <a:t> </a:t>
            </a:r>
            <a:r>
              <a:rPr lang="tr-TR" dirty="0" err="1"/>
              <a:t>artery</a:t>
            </a:r>
            <a:r>
              <a:rPr lang="tr-TR" dirty="0"/>
              <a:t> </a:t>
            </a:r>
            <a:r>
              <a:rPr lang="tr-TR" dirty="0" err="1"/>
              <a:t>disease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Labetalol</a:t>
            </a:r>
            <a:r>
              <a:rPr lang="tr-TR" dirty="0"/>
              <a:t>, </a:t>
            </a:r>
            <a:r>
              <a:rPr lang="tr-TR" dirty="0" err="1"/>
              <a:t>carvedilol</a:t>
            </a:r>
            <a:r>
              <a:rPr lang="tr-TR" dirty="0"/>
              <a:t> and </a:t>
            </a:r>
            <a:r>
              <a:rPr lang="tr-TR" dirty="0" err="1"/>
              <a:t>nebivolol</a:t>
            </a:r>
            <a:r>
              <a:rPr lang="tr-TR" dirty="0"/>
              <a:t>; </a:t>
            </a:r>
            <a:r>
              <a:rPr lang="tr-TR" dirty="0" err="1"/>
              <a:t>both</a:t>
            </a:r>
            <a:r>
              <a:rPr lang="tr-TR" dirty="0"/>
              <a:t> beta </a:t>
            </a:r>
            <a:r>
              <a:rPr lang="tr-TR" dirty="0" err="1"/>
              <a:t>blocker</a:t>
            </a:r>
            <a:r>
              <a:rPr lang="tr-TR" dirty="0"/>
              <a:t> and </a:t>
            </a:r>
            <a:r>
              <a:rPr lang="tr-TR" dirty="0" err="1" smtClean="0"/>
              <a:t>vasodilatory</a:t>
            </a:r>
            <a:r>
              <a:rPr lang="tr-TR" dirty="0" smtClean="0"/>
              <a:t> </a:t>
            </a:r>
            <a:r>
              <a:rPr lang="tr-TR" dirty="0" err="1"/>
              <a:t>effect</a:t>
            </a:r>
            <a:endParaRPr lang="tr-TR" dirty="0"/>
          </a:p>
          <a:p>
            <a:r>
              <a:rPr lang="tr-TR" dirty="0" err="1"/>
              <a:t>Labetalol</a:t>
            </a:r>
            <a:r>
              <a:rPr lang="tr-TR" dirty="0"/>
              <a:t>; </a:t>
            </a:r>
            <a:r>
              <a:rPr lang="tr-TR" dirty="0" err="1"/>
              <a:t>decreases</a:t>
            </a:r>
            <a:r>
              <a:rPr lang="tr-TR" dirty="0"/>
              <a:t> PVR, no </a:t>
            </a:r>
            <a:r>
              <a:rPr lang="tr-TR" dirty="0" err="1"/>
              <a:t>effect</a:t>
            </a:r>
            <a:r>
              <a:rPr lang="tr-TR" dirty="0"/>
              <a:t> on CO </a:t>
            </a:r>
            <a:r>
              <a:rPr lang="tr-TR" dirty="0" err="1"/>
              <a:t>or</a:t>
            </a:r>
            <a:r>
              <a:rPr lang="tr-TR" dirty="0"/>
              <a:t> HR. </a:t>
            </a:r>
            <a:r>
              <a:rPr lang="tr-TR" dirty="0" err="1"/>
              <a:t>Used</a:t>
            </a:r>
            <a:r>
              <a:rPr lang="tr-TR" dirty="0"/>
              <a:t> in </a:t>
            </a:r>
            <a:r>
              <a:rPr lang="tr-TR" dirty="0" err="1"/>
              <a:t>hypertensive</a:t>
            </a:r>
            <a:r>
              <a:rPr lang="tr-TR" dirty="0"/>
              <a:t> </a:t>
            </a:r>
            <a:r>
              <a:rPr lang="tr-TR" dirty="0" err="1"/>
              <a:t>emergency</a:t>
            </a:r>
            <a:r>
              <a:rPr lang="tr-TR" dirty="0"/>
              <a:t> and </a:t>
            </a:r>
            <a:r>
              <a:rPr lang="tr-TR" dirty="0" err="1"/>
              <a:t>pheochromacytoma</a:t>
            </a:r>
            <a:r>
              <a:rPr lang="tr-TR" dirty="0"/>
              <a:t> as it has </a:t>
            </a:r>
            <a:r>
              <a:rPr lang="tr-TR" dirty="0" err="1"/>
              <a:t>both</a:t>
            </a:r>
            <a:r>
              <a:rPr lang="tr-TR" dirty="0"/>
              <a:t> </a:t>
            </a:r>
            <a:r>
              <a:rPr lang="tr-TR" dirty="0" err="1"/>
              <a:t>alpha</a:t>
            </a:r>
            <a:r>
              <a:rPr lang="tr-TR" dirty="0"/>
              <a:t> and beta </a:t>
            </a:r>
            <a:r>
              <a:rPr lang="tr-TR" dirty="0" err="1"/>
              <a:t>blocker</a:t>
            </a:r>
            <a:r>
              <a:rPr lang="tr-TR" dirty="0"/>
              <a:t> </a:t>
            </a:r>
            <a:r>
              <a:rPr lang="tr-TR" dirty="0" err="1"/>
              <a:t>effect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Carvedilol</a:t>
            </a:r>
            <a:r>
              <a:rPr lang="tr-TR" dirty="0"/>
              <a:t>, </a:t>
            </a:r>
            <a:r>
              <a:rPr lang="tr-TR" dirty="0" err="1"/>
              <a:t>nonselective</a:t>
            </a:r>
            <a:r>
              <a:rPr lang="tr-TR" dirty="0"/>
              <a:t> beta </a:t>
            </a:r>
            <a:r>
              <a:rPr lang="tr-TR" dirty="0" err="1"/>
              <a:t>blocker</a:t>
            </a:r>
            <a:r>
              <a:rPr lang="tr-TR" dirty="0"/>
              <a:t> and </a:t>
            </a:r>
            <a:r>
              <a:rPr lang="tr-TR" dirty="0" err="1"/>
              <a:t>vasodilator</a:t>
            </a:r>
            <a:r>
              <a:rPr lang="tr-TR" dirty="0"/>
              <a:t>. </a:t>
            </a:r>
            <a:r>
              <a:rPr lang="tr-TR" dirty="0" err="1"/>
              <a:t>Useful</a:t>
            </a:r>
            <a:r>
              <a:rPr lang="tr-TR" dirty="0"/>
              <a:t> in HF and </a:t>
            </a:r>
            <a:r>
              <a:rPr lang="tr-TR" dirty="0" err="1"/>
              <a:t>hypertension</a:t>
            </a:r>
            <a:endParaRPr lang="tr-TR" dirty="0"/>
          </a:p>
          <a:p>
            <a:r>
              <a:rPr lang="tr-TR" dirty="0" err="1"/>
              <a:t>Nebivolol</a:t>
            </a:r>
            <a:r>
              <a:rPr lang="tr-TR" dirty="0"/>
              <a:t>, beta 1 AR </a:t>
            </a:r>
            <a:r>
              <a:rPr lang="tr-TR" dirty="0" err="1"/>
              <a:t>selective</a:t>
            </a:r>
            <a:r>
              <a:rPr lang="tr-TR" dirty="0"/>
              <a:t> </a:t>
            </a:r>
            <a:r>
              <a:rPr lang="tr-TR" dirty="0" err="1"/>
              <a:t>blocker</a:t>
            </a:r>
            <a:r>
              <a:rPr lang="tr-TR" dirty="0"/>
              <a:t> and </a:t>
            </a:r>
            <a:r>
              <a:rPr lang="tr-TR" dirty="0" err="1"/>
              <a:t>vasodilator</a:t>
            </a:r>
            <a:r>
              <a:rPr lang="tr-TR" dirty="0"/>
              <a:t>. </a:t>
            </a:r>
            <a:r>
              <a:rPr lang="tr-TR" dirty="0" err="1"/>
              <a:t>Decreases</a:t>
            </a:r>
            <a:r>
              <a:rPr lang="tr-TR" dirty="0"/>
              <a:t> PVR (NO </a:t>
            </a:r>
            <a:r>
              <a:rPr lang="tr-TR" dirty="0" err="1"/>
              <a:t>mediated</a:t>
            </a:r>
            <a:r>
              <a:rPr lang="tr-TR" dirty="0"/>
              <a:t>?)</a:t>
            </a:r>
          </a:p>
          <a:p>
            <a:r>
              <a:rPr lang="tr-TR" dirty="0" err="1"/>
              <a:t>Esmolol</a:t>
            </a:r>
            <a:r>
              <a:rPr lang="tr-TR" dirty="0"/>
              <a:t>, </a:t>
            </a:r>
            <a:r>
              <a:rPr lang="tr-TR" dirty="0" err="1"/>
              <a:t>very</a:t>
            </a:r>
            <a:r>
              <a:rPr lang="tr-TR" dirty="0"/>
              <a:t> </a:t>
            </a:r>
            <a:r>
              <a:rPr lang="tr-TR" dirty="0" err="1"/>
              <a:t>short</a:t>
            </a:r>
            <a:r>
              <a:rPr lang="tr-TR" dirty="0"/>
              <a:t> </a:t>
            </a:r>
            <a:r>
              <a:rPr lang="tr-TR" dirty="0" err="1"/>
              <a:t>half</a:t>
            </a:r>
            <a:r>
              <a:rPr lang="tr-TR" dirty="0"/>
              <a:t> life (9-10 </a:t>
            </a:r>
            <a:r>
              <a:rPr lang="tr-TR" dirty="0" err="1"/>
              <a:t>min</a:t>
            </a:r>
            <a:r>
              <a:rPr lang="tr-TR" dirty="0"/>
              <a:t>), iv </a:t>
            </a:r>
            <a:r>
              <a:rPr lang="tr-TR" dirty="0" err="1"/>
              <a:t>infusion</a:t>
            </a:r>
            <a:r>
              <a:rPr lang="tr-TR" dirty="0"/>
              <a:t>. </a:t>
            </a:r>
            <a:r>
              <a:rPr lang="tr-TR" dirty="0" err="1" smtClean="0"/>
              <a:t>Intraoperative</a:t>
            </a:r>
            <a:r>
              <a:rPr lang="tr-TR" dirty="0" smtClean="0"/>
              <a:t>-</a:t>
            </a:r>
            <a:r>
              <a:rPr lang="tr-TR" dirty="0" err="1" smtClean="0"/>
              <a:t>postoperative</a:t>
            </a:r>
            <a:r>
              <a:rPr lang="tr-TR" dirty="0" smtClean="0"/>
              <a:t> </a:t>
            </a:r>
            <a:r>
              <a:rPr lang="tr-TR" dirty="0" err="1"/>
              <a:t>hypertension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, </a:t>
            </a:r>
            <a:r>
              <a:rPr lang="tr-TR" dirty="0" err="1"/>
              <a:t>hypertension</a:t>
            </a:r>
            <a:r>
              <a:rPr lang="tr-TR" dirty="0"/>
              <a:t> </a:t>
            </a:r>
            <a:r>
              <a:rPr lang="tr-TR" dirty="0" err="1"/>
              <a:t>emergency</a:t>
            </a:r>
            <a:endParaRPr lang="tr-T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="" xmlns:a16="http://schemas.microsoft.com/office/drawing/2014/main" id="{E5954E34-556E-E04B-8530-58C9C5F38C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2415773" cy="6858000"/>
          </a:xfrm>
          <a:prstGeom prst="rect">
            <a:avLst/>
          </a:prstGeom>
        </p:spPr>
      </p:pic>
      <p:sp>
        <p:nvSpPr>
          <p:cNvPr id="4" name="3 Metin kutusu"/>
          <p:cNvSpPr txBox="1"/>
          <p:nvPr/>
        </p:nvSpPr>
        <p:spPr>
          <a:xfrm>
            <a:off x="3165697" y="6488668"/>
            <a:ext cx="597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r>
              <a:rPr lang="tr-TR" dirty="0" smtClean="0"/>
              <a:t>, 2015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206451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="" xmlns:a16="http://schemas.microsoft.com/office/drawing/2014/main" id="{9F70C482-346D-9847-9D46-9F01C850E4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6632"/>
            <a:ext cx="7776846" cy="6237312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2986993" y="6488668"/>
            <a:ext cx="615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Basic</a:t>
            </a:r>
            <a:r>
              <a:rPr lang="tr-TR" dirty="0" smtClean="0"/>
              <a:t> and Clinical  Pharmacology, </a:t>
            </a:r>
            <a:r>
              <a:rPr lang="tr-TR" dirty="0" err="1" smtClean="0"/>
              <a:t>Katzung</a:t>
            </a:r>
            <a:r>
              <a:rPr lang="tr-TR" dirty="0" smtClean="0"/>
              <a:t> &amp; </a:t>
            </a:r>
            <a:r>
              <a:rPr lang="tr-TR" dirty="0" err="1" smtClean="0"/>
              <a:t>Trevor</a:t>
            </a:r>
            <a:r>
              <a:rPr lang="tr-TR" dirty="0" smtClean="0"/>
              <a:t>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062667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="" xmlns:a16="http://schemas.microsoft.com/office/drawing/2014/main" id="{503CF3FB-5D49-1B4D-B55A-E7B93F4E4B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350" y="0"/>
            <a:ext cx="9144000" cy="6514482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2986993" y="6488668"/>
            <a:ext cx="615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Basic</a:t>
            </a:r>
            <a:r>
              <a:rPr lang="tr-TR" dirty="0" smtClean="0"/>
              <a:t> and Clinical  Pharmacology, </a:t>
            </a:r>
            <a:r>
              <a:rPr lang="tr-TR" dirty="0" err="1" smtClean="0"/>
              <a:t>Katzung</a:t>
            </a:r>
            <a:r>
              <a:rPr lang="tr-TR" dirty="0" smtClean="0"/>
              <a:t> &amp; </a:t>
            </a:r>
            <a:r>
              <a:rPr lang="tr-TR" dirty="0" err="1" smtClean="0"/>
              <a:t>Trevor</a:t>
            </a:r>
            <a:r>
              <a:rPr lang="tr-TR" dirty="0" smtClean="0"/>
              <a:t>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061281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Alpha</a:t>
            </a:r>
            <a:r>
              <a:rPr lang="tr-TR" dirty="0"/>
              <a:t> 1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Vasodilatation</a:t>
            </a:r>
            <a:endParaRPr lang="tr-TR" dirty="0"/>
          </a:p>
          <a:p>
            <a:r>
              <a:rPr lang="tr-TR" dirty="0" err="1"/>
              <a:t>Reflex</a:t>
            </a:r>
            <a:r>
              <a:rPr lang="tr-TR" dirty="0"/>
              <a:t> </a:t>
            </a:r>
            <a:r>
              <a:rPr lang="tr-TR" dirty="0" err="1"/>
              <a:t>tachycardia</a:t>
            </a:r>
            <a:r>
              <a:rPr lang="tr-TR" dirty="0"/>
              <a:t> is </a:t>
            </a:r>
            <a:r>
              <a:rPr lang="tr-TR" dirty="0" err="1"/>
              <a:t>uncommon</a:t>
            </a:r>
            <a:endParaRPr lang="tr-TR" dirty="0"/>
          </a:p>
          <a:p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efective</a:t>
            </a:r>
            <a:r>
              <a:rPr lang="tr-TR" dirty="0"/>
              <a:t> </a:t>
            </a:r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/>
              <a:t>combined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beta </a:t>
            </a:r>
            <a:r>
              <a:rPr lang="tr-TR" dirty="0" err="1"/>
              <a:t>blocker</a:t>
            </a:r>
            <a:r>
              <a:rPr lang="tr-TR" dirty="0"/>
              <a:t> and </a:t>
            </a:r>
            <a:r>
              <a:rPr lang="tr-TR" dirty="0" err="1"/>
              <a:t>diuretics</a:t>
            </a:r>
            <a:endParaRPr lang="tr-TR" dirty="0"/>
          </a:p>
          <a:p>
            <a:r>
              <a:rPr lang="tr-TR" u="sng" dirty="0" err="1"/>
              <a:t>Advers</a:t>
            </a:r>
            <a:r>
              <a:rPr lang="tr-TR" u="sng" dirty="0"/>
              <a:t> </a:t>
            </a:r>
            <a:r>
              <a:rPr lang="tr-TR" u="sng" dirty="0" err="1"/>
              <a:t>effects</a:t>
            </a:r>
            <a:r>
              <a:rPr lang="tr-TR" dirty="0"/>
              <a:t>; </a:t>
            </a:r>
            <a:r>
              <a:rPr lang="tr-TR" dirty="0" err="1"/>
              <a:t>first</a:t>
            </a:r>
            <a:r>
              <a:rPr lang="tr-TR" dirty="0"/>
              <a:t> </a:t>
            </a:r>
            <a:r>
              <a:rPr lang="tr-TR" dirty="0" err="1"/>
              <a:t>dose</a:t>
            </a:r>
            <a:r>
              <a:rPr lang="tr-TR" dirty="0"/>
              <a:t> </a:t>
            </a:r>
            <a:r>
              <a:rPr lang="tr-TR" dirty="0" err="1"/>
              <a:t>phenomenon</a:t>
            </a:r>
            <a:r>
              <a:rPr lang="tr-TR" dirty="0"/>
              <a:t>, </a:t>
            </a:r>
            <a:r>
              <a:rPr lang="tr-TR" dirty="0" err="1"/>
              <a:t>headache</a:t>
            </a:r>
            <a:r>
              <a:rPr lang="tr-TR" dirty="0"/>
              <a:t>, </a:t>
            </a:r>
            <a:r>
              <a:rPr lang="tr-TR" dirty="0" err="1"/>
              <a:t>dizziness</a:t>
            </a:r>
            <a:r>
              <a:rPr lang="tr-TR" dirty="0"/>
              <a:t>, </a:t>
            </a:r>
            <a:r>
              <a:rPr lang="tr-TR" dirty="0" err="1"/>
              <a:t>palpitations</a:t>
            </a:r>
            <a:r>
              <a:rPr lang="tr-TR" dirty="0"/>
              <a:t>, </a:t>
            </a:r>
            <a:r>
              <a:rPr lang="tr-TR" dirty="0" err="1"/>
              <a:t>lassitude</a:t>
            </a:r>
            <a:endParaRPr lang="tr-TR" dirty="0"/>
          </a:p>
          <a:p>
            <a:r>
              <a:rPr lang="tr-TR" dirty="0" err="1"/>
              <a:t>Used</a:t>
            </a:r>
            <a:r>
              <a:rPr lang="tr-TR" dirty="0"/>
              <a:t> </a:t>
            </a:r>
            <a:r>
              <a:rPr lang="tr-TR" dirty="0" err="1"/>
              <a:t>also</a:t>
            </a:r>
            <a:r>
              <a:rPr lang="tr-TR" dirty="0"/>
              <a:t> in </a:t>
            </a:r>
            <a:r>
              <a:rPr lang="tr-TR" dirty="0" err="1"/>
              <a:t>benign</a:t>
            </a:r>
            <a:r>
              <a:rPr lang="tr-TR" dirty="0"/>
              <a:t> </a:t>
            </a:r>
            <a:r>
              <a:rPr lang="tr-TR" dirty="0" err="1"/>
              <a:t>prostatic</a:t>
            </a:r>
            <a:r>
              <a:rPr lang="tr-TR" dirty="0"/>
              <a:t> </a:t>
            </a:r>
            <a:r>
              <a:rPr lang="tr-TR" dirty="0" err="1"/>
              <a:t>hyperplasia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Alpha</a:t>
            </a:r>
            <a:r>
              <a:rPr lang="tr-TR" dirty="0"/>
              <a:t> 1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Prazosin</a:t>
            </a:r>
            <a:endParaRPr lang="tr-TR" dirty="0"/>
          </a:p>
          <a:p>
            <a:r>
              <a:rPr lang="tr-TR" dirty="0" err="1" smtClean="0"/>
              <a:t>Terazosine</a:t>
            </a:r>
            <a:endParaRPr lang="tr-TR" dirty="0"/>
          </a:p>
          <a:p>
            <a:r>
              <a:rPr lang="tr-TR" dirty="0" err="1" smtClean="0"/>
              <a:t>Doxazosine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Drugs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alter</a:t>
            </a:r>
            <a:r>
              <a:rPr lang="tr-TR" dirty="0"/>
              <a:t> SNS </a:t>
            </a:r>
            <a:r>
              <a:rPr lang="tr-TR" dirty="0" err="1"/>
              <a:t>function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/>
              <a:t>Centrally</a:t>
            </a:r>
            <a:r>
              <a:rPr lang="tr-TR" dirty="0"/>
              <a:t> </a:t>
            </a:r>
            <a:r>
              <a:rPr lang="tr-TR" dirty="0" err="1"/>
              <a:t>acting</a:t>
            </a:r>
            <a:r>
              <a:rPr lang="tr-TR" dirty="0"/>
              <a:t> </a:t>
            </a:r>
            <a:r>
              <a:rPr lang="tr-TR" dirty="0" err="1"/>
              <a:t>sympathoplegic</a:t>
            </a:r>
            <a:r>
              <a:rPr lang="tr-TR" dirty="0"/>
              <a:t> </a:t>
            </a:r>
            <a:r>
              <a:rPr lang="tr-TR" dirty="0" err="1"/>
              <a:t>drugs</a:t>
            </a:r>
            <a:r>
              <a:rPr lang="tr-TR" dirty="0"/>
              <a:t>:</a:t>
            </a:r>
          </a:p>
          <a:p>
            <a:r>
              <a:rPr lang="tr-TR" dirty="0" err="1"/>
              <a:t>Methyldopa</a:t>
            </a:r>
            <a:endParaRPr lang="tr-TR" dirty="0"/>
          </a:p>
          <a:p>
            <a:r>
              <a:rPr lang="tr-TR" dirty="0" err="1"/>
              <a:t>Clonidine</a:t>
            </a:r>
            <a:endParaRPr lang="tr-TR" dirty="0"/>
          </a:p>
          <a:p>
            <a:pPr>
              <a:buNone/>
            </a:pPr>
            <a:r>
              <a:rPr lang="tr-TR" dirty="0" err="1"/>
              <a:t>Adrenergic</a:t>
            </a:r>
            <a:r>
              <a:rPr lang="tr-TR" dirty="0"/>
              <a:t> </a:t>
            </a:r>
            <a:r>
              <a:rPr lang="tr-TR" dirty="0" err="1"/>
              <a:t>neuron</a:t>
            </a:r>
            <a:r>
              <a:rPr lang="tr-TR" dirty="0"/>
              <a:t> </a:t>
            </a:r>
            <a:r>
              <a:rPr lang="tr-TR" dirty="0" err="1"/>
              <a:t>blockers</a:t>
            </a:r>
            <a:r>
              <a:rPr lang="tr-TR" dirty="0"/>
              <a:t>:</a:t>
            </a:r>
          </a:p>
          <a:p>
            <a:r>
              <a:rPr lang="tr-TR" dirty="0" err="1" smtClean="0"/>
              <a:t>Guanethidine</a:t>
            </a:r>
            <a:endParaRPr lang="tr-TR" dirty="0"/>
          </a:p>
          <a:p>
            <a:r>
              <a:rPr lang="tr-TR" dirty="0" err="1"/>
              <a:t>Reserpine</a:t>
            </a:r>
            <a:endParaRPr lang="tr-TR" dirty="0"/>
          </a:p>
          <a:p>
            <a:pPr>
              <a:buNone/>
            </a:pPr>
            <a:endParaRPr lang="tr-TR" dirty="0"/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tr-TR" u="sng" dirty="0" err="1"/>
              <a:t>Methyldopa</a:t>
            </a:r>
            <a:r>
              <a:rPr lang="tr-TR" dirty="0"/>
              <a:t>;</a:t>
            </a:r>
          </a:p>
          <a:p>
            <a:pPr>
              <a:buNone/>
            </a:pPr>
            <a:endParaRPr lang="tr-TR" dirty="0"/>
          </a:p>
          <a:p>
            <a:r>
              <a:rPr lang="tr-TR" u="sng" dirty="0" err="1"/>
              <a:t>First</a:t>
            </a:r>
            <a:r>
              <a:rPr lang="tr-TR" u="sng" dirty="0"/>
              <a:t> </a:t>
            </a:r>
            <a:r>
              <a:rPr lang="tr-TR" u="sng" dirty="0" err="1"/>
              <a:t>choice</a:t>
            </a:r>
            <a:r>
              <a:rPr lang="tr-TR" u="sng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hypertension</a:t>
            </a:r>
            <a:r>
              <a:rPr lang="tr-TR" dirty="0"/>
              <a:t> in </a:t>
            </a:r>
            <a:r>
              <a:rPr lang="tr-TR" dirty="0" err="1" smtClean="0"/>
              <a:t>pregnancy</a:t>
            </a:r>
            <a:endParaRPr lang="tr-TR" dirty="0" smtClean="0"/>
          </a:p>
          <a:p>
            <a:r>
              <a:rPr lang="tr-TR" dirty="0" smtClean="0"/>
              <a:t>Has role in NE </a:t>
            </a:r>
            <a:r>
              <a:rPr lang="tr-TR" dirty="0" err="1" smtClean="0"/>
              <a:t>synthesis</a:t>
            </a:r>
            <a:r>
              <a:rPr lang="tr-TR" dirty="0" smtClean="0"/>
              <a:t> </a:t>
            </a:r>
            <a:r>
              <a:rPr lang="tr-TR" dirty="0" err="1" smtClean="0"/>
              <a:t>pathway</a:t>
            </a:r>
            <a:r>
              <a:rPr lang="tr-TR" dirty="0" smtClean="0"/>
              <a:t>. </a:t>
            </a:r>
            <a:r>
              <a:rPr lang="tr-TR" dirty="0" err="1" smtClean="0"/>
              <a:t>Coverted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alpha</a:t>
            </a:r>
            <a:r>
              <a:rPr lang="tr-TR" dirty="0" smtClean="0"/>
              <a:t>-</a:t>
            </a:r>
            <a:r>
              <a:rPr lang="tr-TR" dirty="0" err="1" smtClean="0"/>
              <a:t>methyl</a:t>
            </a:r>
            <a:r>
              <a:rPr lang="tr-TR" dirty="0" smtClean="0"/>
              <a:t> </a:t>
            </a:r>
            <a:r>
              <a:rPr lang="tr-TR" dirty="0" err="1" smtClean="0"/>
              <a:t>norepinephrine</a:t>
            </a:r>
            <a:r>
              <a:rPr lang="tr-TR" dirty="0" smtClean="0"/>
              <a:t>.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molecule</a:t>
            </a:r>
            <a:r>
              <a:rPr lang="tr-TR" dirty="0" smtClean="0"/>
              <a:t> is </a:t>
            </a:r>
            <a:r>
              <a:rPr lang="tr-TR" dirty="0" err="1" smtClean="0"/>
              <a:t>agonist</a:t>
            </a:r>
            <a:r>
              <a:rPr lang="tr-TR" dirty="0" smtClean="0"/>
              <a:t> of </a:t>
            </a:r>
            <a:r>
              <a:rPr lang="tr-TR" dirty="0" err="1" smtClean="0"/>
              <a:t>presynaptic</a:t>
            </a:r>
            <a:r>
              <a:rPr lang="tr-TR" dirty="0" smtClean="0"/>
              <a:t> </a:t>
            </a:r>
            <a:r>
              <a:rPr lang="tr-TR" dirty="0" err="1" smtClean="0"/>
              <a:t>alpha</a:t>
            </a:r>
            <a:r>
              <a:rPr lang="tr-TR" dirty="0" smtClean="0"/>
              <a:t> 2 </a:t>
            </a:r>
            <a:r>
              <a:rPr lang="tr-TR" dirty="0" err="1" smtClean="0"/>
              <a:t>ARs</a:t>
            </a:r>
            <a:r>
              <a:rPr lang="tr-TR" dirty="0" smtClean="0"/>
              <a:t>.</a:t>
            </a:r>
            <a:endParaRPr lang="tr-TR" dirty="0"/>
          </a:p>
          <a:p>
            <a:r>
              <a:rPr lang="tr-TR" dirty="0" err="1"/>
              <a:t>Decreases</a:t>
            </a:r>
            <a:r>
              <a:rPr lang="tr-TR" dirty="0"/>
              <a:t> PVR, HR and CO</a:t>
            </a:r>
          </a:p>
          <a:p>
            <a:r>
              <a:rPr lang="tr-TR" dirty="0"/>
              <a:t>At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beginning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, </a:t>
            </a:r>
            <a:r>
              <a:rPr lang="tr-TR" dirty="0" err="1"/>
              <a:t>sedation</a:t>
            </a:r>
            <a:endParaRPr lang="tr-TR" dirty="0"/>
          </a:p>
          <a:p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chronic</a:t>
            </a:r>
            <a:r>
              <a:rPr lang="tr-TR" dirty="0"/>
              <a:t> </a:t>
            </a:r>
            <a:r>
              <a:rPr lang="tr-TR" dirty="0" err="1"/>
              <a:t>stage</a:t>
            </a:r>
            <a:r>
              <a:rPr lang="tr-TR" dirty="0"/>
              <a:t>, </a:t>
            </a:r>
            <a:r>
              <a:rPr lang="tr-TR" dirty="0" err="1"/>
              <a:t>mental</a:t>
            </a:r>
            <a:r>
              <a:rPr lang="tr-TR" dirty="0"/>
              <a:t> </a:t>
            </a:r>
            <a:r>
              <a:rPr lang="tr-TR" dirty="0" err="1"/>
              <a:t>lassitude</a:t>
            </a:r>
            <a:r>
              <a:rPr lang="tr-TR" dirty="0"/>
              <a:t>, </a:t>
            </a:r>
            <a:r>
              <a:rPr lang="tr-TR" dirty="0" err="1"/>
              <a:t>mental</a:t>
            </a:r>
            <a:r>
              <a:rPr lang="tr-TR" dirty="0"/>
              <a:t> </a:t>
            </a:r>
            <a:r>
              <a:rPr lang="tr-TR" dirty="0" err="1"/>
              <a:t>concentration</a:t>
            </a:r>
            <a:r>
              <a:rPr lang="tr-TR" dirty="0"/>
              <a:t> </a:t>
            </a:r>
            <a:r>
              <a:rPr lang="tr-TR" dirty="0" err="1"/>
              <a:t>difficulties</a:t>
            </a:r>
            <a:r>
              <a:rPr lang="tr-TR" dirty="0"/>
              <a:t> (</a:t>
            </a:r>
            <a:r>
              <a:rPr lang="tr-TR" dirty="0" err="1"/>
              <a:t>infrequently</a:t>
            </a:r>
            <a:r>
              <a:rPr lang="tr-TR" dirty="0"/>
              <a:t> </a:t>
            </a:r>
            <a:r>
              <a:rPr lang="tr-TR" dirty="0" err="1"/>
              <a:t>depression</a:t>
            </a:r>
            <a:r>
              <a:rPr lang="tr-TR" dirty="0"/>
              <a:t>, </a:t>
            </a:r>
            <a:r>
              <a:rPr lang="tr-TR" dirty="0" err="1"/>
              <a:t>nightmares</a:t>
            </a:r>
            <a:r>
              <a:rPr lang="tr-TR" dirty="0"/>
              <a:t>, </a:t>
            </a:r>
            <a:r>
              <a:rPr lang="tr-TR" dirty="0" err="1"/>
              <a:t>vertigo</a:t>
            </a:r>
            <a:r>
              <a:rPr lang="tr-TR" dirty="0"/>
              <a:t>)</a:t>
            </a:r>
          </a:p>
          <a:p>
            <a:r>
              <a:rPr lang="tr-TR" dirty="0" err="1"/>
              <a:t>Could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</a:t>
            </a:r>
            <a:r>
              <a:rPr lang="tr-TR" dirty="0" err="1"/>
              <a:t>lactation</a:t>
            </a:r>
            <a:r>
              <a:rPr lang="tr-TR" dirty="0"/>
              <a:t> (</a:t>
            </a:r>
            <a:r>
              <a:rPr lang="tr-TR" dirty="0" err="1"/>
              <a:t>because</a:t>
            </a:r>
            <a:r>
              <a:rPr lang="tr-TR" dirty="0"/>
              <a:t> of </a:t>
            </a:r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prolactin</a:t>
            </a:r>
            <a:r>
              <a:rPr lang="tr-TR" dirty="0"/>
              <a:t> </a:t>
            </a:r>
            <a:r>
              <a:rPr lang="tr-TR" dirty="0" err="1"/>
              <a:t>secretion</a:t>
            </a:r>
            <a:r>
              <a:rPr lang="tr-TR" dirty="0"/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ARBs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tr-TR" u="sng" dirty="0"/>
              <a:t>The </a:t>
            </a:r>
            <a:r>
              <a:rPr lang="tr-TR" u="sng" dirty="0" err="1"/>
              <a:t>effects</a:t>
            </a:r>
            <a:r>
              <a:rPr lang="tr-TR" u="sng" dirty="0"/>
              <a:t> of </a:t>
            </a:r>
            <a:r>
              <a:rPr lang="tr-TR" u="sng" dirty="0" err="1"/>
              <a:t>Ang</a:t>
            </a:r>
            <a:r>
              <a:rPr lang="tr-TR" u="sng" dirty="0"/>
              <a:t> II </a:t>
            </a:r>
            <a:r>
              <a:rPr lang="tr-TR" u="sng" dirty="0" err="1"/>
              <a:t>by</a:t>
            </a:r>
            <a:r>
              <a:rPr lang="tr-TR" u="sng" dirty="0"/>
              <a:t> </a:t>
            </a:r>
            <a:r>
              <a:rPr lang="tr-TR" u="sng" dirty="0" err="1"/>
              <a:t>binding</a:t>
            </a:r>
            <a:r>
              <a:rPr lang="tr-TR" u="sng" dirty="0"/>
              <a:t> AT1 </a:t>
            </a:r>
            <a:r>
              <a:rPr lang="tr-TR" u="sng" dirty="0" err="1"/>
              <a:t>receptors</a:t>
            </a:r>
            <a:r>
              <a:rPr lang="tr-TR" u="sng" dirty="0"/>
              <a:t>:</a:t>
            </a:r>
          </a:p>
          <a:p>
            <a:r>
              <a:rPr lang="tr-TR" dirty="0" err="1"/>
              <a:t>Vasoconstriction</a:t>
            </a:r>
            <a:endParaRPr lang="tr-TR" dirty="0"/>
          </a:p>
          <a:p>
            <a:r>
              <a:rPr lang="tr-TR" dirty="0" err="1"/>
              <a:t>Cardiac</a:t>
            </a:r>
            <a:r>
              <a:rPr lang="tr-TR" dirty="0"/>
              <a:t> and </a:t>
            </a:r>
            <a:r>
              <a:rPr lang="tr-TR" dirty="0" err="1"/>
              <a:t>vascular</a:t>
            </a:r>
            <a:r>
              <a:rPr lang="tr-TR" dirty="0"/>
              <a:t> </a:t>
            </a:r>
            <a:r>
              <a:rPr lang="tr-TR" dirty="0" err="1"/>
              <a:t>hypertrophy</a:t>
            </a:r>
            <a:endParaRPr lang="tr-TR" dirty="0"/>
          </a:p>
          <a:p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cardiac</a:t>
            </a:r>
            <a:r>
              <a:rPr lang="tr-TR" dirty="0"/>
              <a:t> </a:t>
            </a:r>
            <a:r>
              <a:rPr lang="tr-TR" dirty="0" err="1"/>
              <a:t>contractility</a:t>
            </a:r>
            <a:endParaRPr lang="tr-TR" dirty="0"/>
          </a:p>
          <a:p>
            <a:r>
              <a:rPr lang="tr-TR" dirty="0" err="1"/>
              <a:t>Direct</a:t>
            </a:r>
            <a:r>
              <a:rPr lang="tr-TR" dirty="0"/>
              <a:t> </a:t>
            </a:r>
            <a:r>
              <a:rPr lang="tr-TR" dirty="0" err="1"/>
              <a:t>renal</a:t>
            </a:r>
            <a:r>
              <a:rPr lang="tr-TR" dirty="0"/>
              <a:t> </a:t>
            </a:r>
            <a:r>
              <a:rPr lang="tr-TR" dirty="0" err="1"/>
              <a:t>sodium</a:t>
            </a:r>
            <a:r>
              <a:rPr lang="tr-TR" dirty="0"/>
              <a:t> </a:t>
            </a:r>
            <a:r>
              <a:rPr lang="tr-TR" dirty="0" err="1"/>
              <a:t>retention</a:t>
            </a:r>
            <a:endParaRPr lang="tr-TR" dirty="0"/>
          </a:p>
          <a:p>
            <a:r>
              <a:rPr lang="tr-TR" dirty="0" err="1"/>
              <a:t>Aldosteron</a:t>
            </a:r>
            <a:r>
              <a:rPr lang="tr-TR" dirty="0"/>
              <a:t> </a:t>
            </a:r>
            <a:r>
              <a:rPr lang="tr-TR" dirty="0" err="1"/>
              <a:t>secretion</a:t>
            </a:r>
            <a:endParaRPr lang="tr-TR" dirty="0"/>
          </a:p>
          <a:p>
            <a:r>
              <a:rPr lang="tr-TR" dirty="0"/>
              <a:t>ADH </a:t>
            </a:r>
            <a:r>
              <a:rPr lang="tr-TR" dirty="0" err="1"/>
              <a:t>release</a:t>
            </a:r>
            <a:endParaRPr lang="tr-TR" dirty="0"/>
          </a:p>
          <a:p>
            <a:r>
              <a:rPr lang="tr-TR" dirty="0" err="1"/>
              <a:t>Sympathetic</a:t>
            </a:r>
            <a:r>
              <a:rPr lang="tr-TR" dirty="0"/>
              <a:t> </a:t>
            </a:r>
            <a:r>
              <a:rPr lang="tr-TR" dirty="0" err="1"/>
              <a:t>nervous</a:t>
            </a:r>
            <a:r>
              <a:rPr lang="tr-TR" dirty="0"/>
              <a:t> </a:t>
            </a:r>
            <a:r>
              <a:rPr lang="tr-TR" dirty="0" err="1"/>
              <a:t>system</a:t>
            </a:r>
            <a:r>
              <a:rPr lang="tr-TR" dirty="0"/>
              <a:t> </a:t>
            </a:r>
            <a:r>
              <a:rPr lang="tr-TR" dirty="0" err="1"/>
              <a:t>activation</a:t>
            </a:r>
            <a:endParaRPr lang="tr-TR" dirty="0"/>
          </a:p>
          <a:p>
            <a:r>
              <a:rPr lang="tr-TR" dirty="0" err="1"/>
              <a:t>Myocardial</a:t>
            </a:r>
            <a:r>
              <a:rPr lang="tr-TR" dirty="0"/>
              <a:t> </a:t>
            </a:r>
            <a:r>
              <a:rPr lang="tr-TR" dirty="0" err="1"/>
              <a:t>remodelling</a:t>
            </a:r>
            <a:r>
              <a:rPr lang="tr-TR" dirty="0"/>
              <a:t> (</a:t>
            </a:r>
            <a:r>
              <a:rPr lang="tr-TR" dirty="0" err="1"/>
              <a:t>collagen</a:t>
            </a:r>
            <a:r>
              <a:rPr lang="tr-TR" dirty="0"/>
              <a:t> </a:t>
            </a:r>
            <a:r>
              <a:rPr lang="tr-TR" dirty="0" err="1"/>
              <a:t>deposition</a:t>
            </a:r>
            <a:r>
              <a:rPr lang="tr-TR" dirty="0"/>
              <a:t>, </a:t>
            </a:r>
            <a:r>
              <a:rPr lang="tr-TR" dirty="0" err="1"/>
              <a:t>hypertrophy</a:t>
            </a:r>
            <a:r>
              <a:rPr lang="tr-TR" dirty="0"/>
              <a:t>)</a:t>
            </a:r>
          </a:p>
          <a:p>
            <a:r>
              <a:rPr lang="tr-TR" dirty="0" err="1"/>
              <a:t>Endothelin</a:t>
            </a:r>
            <a:r>
              <a:rPr lang="tr-TR" dirty="0"/>
              <a:t> </a:t>
            </a:r>
            <a:r>
              <a:rPr lang="tr-TR" dirty="0" err="1"/>
              <a:t>activation</a:t>
            </a:r>
            <a:endParaRPr lang="tr-TR" dirty="0"/>
          </a:p>
          <a:p>
            <a:r>
              <a:rPr lang="tr-TR" dirty="0" err="1"/>
              <a:t>Platelet</a:t>
            </a:r>
            <a:r>
              <a:rPr lang="tr-TR" dirty="0"/>
              <a:t> </a:t>
            </a:r>
            <a:r>
              <a:rPr lang="tr-TR" dirty="0" err="1"/>
              <a:t>activation</a:t>
            </a:r>
            <a:endParaRPr lang="tr-TR" dirty="0"/>
          </a:p>
          <a:p>
            <a:r>
              <a:rPr lang="tr-TR" dirty="0" err="1"/>
              <a:t>Thrombosis</a:t>
            </a:r>
            <a:r>
              <a:rPr lang="tr-TR" dirty="0"/>
              <a:t>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plasminogen</a:t>
            </a:r>
            <a:r>
              <a:rPr lang="tr-TR" dirty="0"/>
              <a:t> </a:t>
            </a:r>
            <a:r>
              <a:rPr lang="tr-TR" dirty="0" err="1"/>
              <a:t>activator</a:t>
            </a:r>
            <a:r>
              <a:rPr lang="tr-TR" dirty="0"/>
              <a:t> </a:t>
            </a:r>
            <a:r>
              <a:rPr lang="tr-TR" dirty="0" err="1"/>
              <a:t>inhibitor</a:t>
            </a:r>
            <a:r>
              <a:rPr lang="tr-TR" dirty="0"/>
              <a:t> (PAI-1)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r-TR" u="sng" dirty="0" err="1"/>
              <a:t>Clonidine</a:t>
            </a:r>
            <a:r>
              <a:rPr lang="tr-TR" dirty="0"/>
              <a:t>;</a:t>
            </a:r>
          </a:p>
          <a:p>
            <a:r>
              <a:rPr lang="tr-TR" dirty="0" err="1"/>
              <a:t>stimulates</a:t>
            </a:r>
            <a:r>
              <a:rPr lang="tr-TR" dirty="0"/>
              <a:t> </a:t>
            </a:r>
            <a:r>
              <a:rPr lang="tr-TR" dirty="0" err="1"/>
              <a:t>presinaptic</a:t>
            </a:r>
            <a:r>
              <a:rPr lang="tr-TR" dirty="0"/>
              <a:t> </a:t>
            </a:r>
            <a:r>
              <a:rPr lang="tr-TR" dirty="0" err="1"/>
              <a:t>alpha</a:t>
            </a:r>
            <a:r>
              <a:rPr lang="tr-TR" dirty="0"/>
              <a:t> 2 </a:t>
            </a:r>
            <a:r>
              <a:rPr lang="tr-TR" dirty="0" err="1"/>
              <a:t>ARs</a:t>
            </a:r>
            <a:r>
              <a:rPr lang="tr-TR" dirty="0"/>
              <a:t>, </a:t>
            </a:r>
            <a:r>
              <a:rPr lang="tr-TR" dirty="0" err="1"/>
              <a:t>decerases</a:t>
            </a:r>
            <a:r>
              <a:rPr lang="tr-TR" dirty="0"/>
              <a:t> NE </a:t>
            </a:r>
            <a:r>
              <a:rPr lang="tr-TR" dirty="0" err="1"/>
              <a:t>release</a:t>
            </a:r>
            <a:r>
              <a:rPr lang="tr-TR" dirty="0"/>
              <a:t>, </a:t>
            </a:r>
            <a:r>
              <a:rPr lang="tr-TR" dirty="0" err="1"/>
              <a:t>decreased</a:t>
            </a:r>
            <a:r>
              <a:rPr lang="tr-TR" dirty="0"/>
              <a:t> HR and CO</a:t>
            </a:r>
          </a:p>
          <a:p>
            <a:r>
              <a:rPr lang="tr-TR" dirty="0" err="1"/>
              <a:t>Adverse</a:t>
            </a:r>
            <a:r>
              <a:rPr lang="tr-TR" dirty="0"/>
              <a:t> </a:t>
            </a:r>
            <a:r>
              <a:rPr lang="tr-TR" dirty="0" err="1"/>
              <a:t>effects</a:t>
            </a:r>
            <a:r>
              <a:rPr lang="tr-TR" dirty="0"/>
              <a:t>, </a:t>
            </a:r>
            <a:r>
              <a:rPr lang="tr-TR" dirty="0" err="1"/>
              <a:t>dry</a:t>
            </a:r>
            <a:r>
              <a:rPr lang="tr-TR" dirty="0"/>
              <a:t> </a:t>
            </a:r>
            <a:r>
              <a:rPr lang="tr-TR" dirty="0" err="1"/>
              <a:t>mouth</a:t>
            </a:r>
            <a:r>
              <a:rPr lang="tr-TR" dirty="0"/>
              <a:t> and </a:t>
            </a:r>
            <a:r>
              <a:rPr lang="tr-TR" dirty="0" err="1"/>
              <a:t>sedation</a:t>
            </a:r>
            <a:endParaRPr lang="tr-TR" dirty="0"/>
          </a:p>
          <a:p>
            <a:r>
              <a:rPr lang="tr-TR" dirty="0" err="1"/>
              <a:t>Should</a:t>
            </a:r>
            <a:r>
              <a:rPr lang="tr-TR" dirty="0"/>
              <a:t> not be </a:t>
            </a:r>
            <a:r>
              <a:rPr lang="tr-TR" dirty="0" err="1"/>
              <a:t>given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mental</a:t>
            </a:r>
            <a:r>
              <a:rPr lang="tr-TR" dirty="0"/>
              <a:t> </a:t>
            </a:r>
            <a:r>
              <a:rPr lang="tr-TR" dirty="0" err="1"/>
              <a:t>depression</a:t>
            </a:r>
            <a:endParaRPr lang="tr-TR" dirty="0"/>
          </a:p>
          <a:p>
            <a:r>
              <a:rPr lang="tr-TR" dirty="0" err="1"/>
              <a:t>Concomitant</a:t>
            </a:r>
            <a:r>
              <a:rPr lang="tr-TR" dirty="0"/>
              <a:t> </a:t>
            </a:r>
            <a:r>
              <a:rPr lang="tr-TR" dirty="0" err="1"/>
              <a:t>use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TCAs</a:t>
            </a:r>
            <a:r>
              <a:rPr lang="tr-TR" dirty="0"/>
              <a:t> </a:t>
            </a:r>
            <a:r>
              <a:rPr lang="tr-TR" dirty="0" err="1"/>
              <a:t>inhibits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 of </a:t>
            </a:r>
            <a:r>
              <a:rPr lang="tr-TR" dirty="0" err="1"/>
              <a:t>clonidine</a:t>
            </a:r>
            <a:endParaRPr lang="tr-TR" dirty="0"/>
          </a:p>
          <a:p>
            <a:r>
              <a:rPr lang="tr-TR" dirty="0" err="1"/>
              <a:t>Sudden</a:t>
            </a:r>
            <a:r>
              <a:rPr lang="tr-TR" dirty="0"/>
              <a:t> </a:t>
            </a:r>
            <a:r>
              <a:rPr lang="tr-TR" dirty="0" err="1"/>
              <a:t>withdrawn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drug</a:t>
            </a:r>
            <a:r>
              <a:rPr lang="tr-TR" dirty="0"/>
              <a:t> </a:t>
            </a:r>
            <a:r>
              <a:rPr lang="tr-TR" dirty="0" err="1"/>
              <a:t>could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</a:t>
            </a:r>
            <a:r>
              <a:rPr lang="tr-TR" dirty="0" err="1"/>
              <a:t>hypertensive</a:t>
            </a:r>
            <a:r>
              <a:rPr lang="tr-TR" dirty="0"/>
              <a:t> </a:t>
            </a:r>
            <a:r>
              <a:rPr lang="tr-TR" dirty="0" err="1"/>
              <a:t>crisis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tr-TR" u="sng" dirty="0" err="1"/>
              <a:t>Guanethidine</a:t>
            </a:r>
            <a:r>
              <a:rPr lang="tr-TR" dirty="0"/>
              <a:t>;</a:t>
            </a:r>
          </a:p>
          <a:p>
            <a:r>
              <a:rPr lang="tr-TR" dirty="0" err="1"/>
              <a:t>Inhibits</a:t>
            </a:r>
            <a:r>
              <a:rPr lang="tr-TR" dirty="0"/>
              <a:t> NE </a:t>
            </a:r>
            <a:r>
              <a:rPr lang="tr-TR" dirty="0" err="1"/>
              <a:t>release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sympathomimetic</a:t>
            </a:r>
            <a:r>
              <a:rPr lang="tr-TR" dirty="0"/>
              <a:t> </a:t>
            </a:r>
            <a:r>
              <a:rPr lang="tr-TR" dirty="0" err="1"/>
              <a:t>nerve</a:t>
            </a:r>
            <a:r>
              <a:rPr lang="tr-TR" dirty="0"/>
              <a:t> </a:t>
            </a:r>
            <a:r>
              <a:rPr lang="tr-TR" dirty="0" err="1"/>
              <a:t>endings</a:t>
            </a:r>
            <a:endParaRPr lang="tr-TR" dirty="0"/>
          </a:p>
          <a:p>
            <a:r>
              <a:rPr lang="tr-TR" dirty="0" err="1"/>
              <a:t>Transported</a:t>
            </a:r>
            <a:r>
              <a:rPr lang="tr-TR" dirty="0"/>
              <a:t> </a:t>
            </a:r>
            <a:r>
              <a:rPr lang="tr-TR" dirty="0" err="1"/>
              <a:t>across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nerve</a:t>
            </a:r>
            <a:r>
              <a:rPr lang="tr-TR" dirty="0"/>
              <a:t> </a:t>
            </a:r>
            <a:r>
              <a:rPr lang="tr-TR" dirty="0" err="1"/>
              <a:t>membrane</a:t>
            </a:r>
            <a:r>
              <a:rPr lang="tr-TR" dirty="0"/>
              <a:t>, </a:t>
            </a:r>
            <a:r>
              <a:rPr lang="tr-TR" dirty="0" err="1"/>
              <a:t>concentrated</a:t>
            </a:r>
            <a:r>
              <a:rPr lang="tr-TR" dirty="0"/>
              <a:t> in </a:t>
            </a:r>
            <a:r>
              <a:rPr lang="tr-TR" dirty="0" err="1"/>
              <a:t>vesicles</a:t>
            </a:r>
            <a:r>
              <a:rPr lang="tr-TR" dirty="0"/>
              <a:t>, </a:t>
            </a:r>
            <a:r>
              <a:rPr lang="tr-TR" dirty="0" err="1"/>
              <a:t>replaces</a:t>
            </a:r>
            <a:r>
              <a:rPr lang="tr-TR" dirty="0"/>
              <a:t> NE, </a:t>
            </a:r>
            <a:r>
              <a:rPr lang="tr-TR" dirty="0" err="1"/>
              <a:t>causes</a:t>
            </a:r>
            <a:r>
              <a:rPr lang="tr-TR" dirty="0"/>
              <a:t> </a:t>
            </a:r>
            <a:r>
              <a:rPr lang="tr-TR" dirty="0" err="1"/>
              <a:t>depletion</a:t>
            </a:r>
            <a:r>
              <a:rPr lang="tr-TR" dirty="0"/>
              <a:t> of NE</a:t>
            </a:r>
          </a:p>
          <a:p>
            <a:r>
              <a:rPr lang="tr-TR" dirty="0" err="1"/>
              <a:t>Adverse</a:t>
            </a:r>
            <a:r>
              <a:rPr lang="tr-TR" dirty="0"/>
              <a:t> </a:t>
            </a:r>
            <a:r>
              <a:rPr lang="tr-TR" dirty="0" err="1"/>
              <a:t>effects</a:t>
            </a:r>
            <a:r>
              <a:rPr lang="tr-TR" dirty="0"/>
              <a:t>; </a:t>
            </a:r>
            <a:r>
              <a:rPr lang="tr-TR" dirty="0" err="1"/>
              <a:t>postural</a:t>
            </a:r>
            <a:r>
              <a:rPr lang="tr-TR" dirty="0"/>
              <a:t> </a:t>
            </a:r>
            <a:r>
              <a:rPr lang="tr-TR" dirty="0" err="1"/>
              <a:t>hypotension</a:t>
            </a:r>
            <a:r>
              <a:rPr lang="tr-TR" dirty="0"/>
              <a:t> </a:t>
            </a:r>
            <a:r>
              <a:rPr lang="tr-TR" dirty="0" smtClean="0"/>
              <a:t>and </a:t>
            </a:r>
            <a:r>
              <a:rPr lang="tr-TR" dirty="0" err="1"/>
              <a:t>hypotension</a:t>
            </a:r>
            <a:r>
              <a:rPr lang="tr-TR" dirty="0"/>
              <a:t> 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exercise</a:t>
            </a:r>
            <a:r>
              <a:rPr lang="tr-TR" dirty="0"/>
              <a:t> (</a:t>
            </a:r>
            <a:r>
              <a:rPr lang="tr-TR" dirty="0" err="1"/>
              <a:t>particularly</a:t>
            </a:r>
            <a:r>
              <a:rPr lang="tr-TR" dirty="0"/>
              <a:t> at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doses</a:t>
            </a:r>
            <a:r>
              <a:rPr lang="tr-TR" dirty="0"/>
              <a:t>)</a:t>
            </a:r>
          </a:p>
          <a:p>
            <a:r>
              <a:rPr lang="tr-TR" dirty="0" err="1"/>
              <a:t>Could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</a:t>
            </a:r>
            <a:r>
              <a:rPr lang="tr-TR" dirty="0" err="1"/>
              <a:t>hypertensive</a:t>
            </a:r>
            <a:r>
              <a:rPr lang="tr-TR" dirty="0"/>
              <a:t> </a:t>
            </a:r>
            <a:r>
              <a:rPr lang="tr-TR" dirty="0" err="1"/>
              <a:t>crisis</a:t>
            </a:r>
            <a:r>
              <a:rPr lang="tr-TR" dirty="0"/>
              <a:t> in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pheochromacytoma</a:t>
            </a:r>
            <a:endParaRPr lang="tr-TR" dirty="0"/>
          </a:p>
          <a:p>
            <a:r>
              <a:rPr lang="tr-TR" dirty="0" err="1"/>
              <a:t>Its</a:t>
            </a:r>
            <a:r>
              <a:rPr lang="tr-TR" dirty="0"/>
              <a:t> </a:t>
            </a:r>
            <a:r>
              <a:rPr lang="tr-TR" dirty="0" err="1"/>
              <a:t>antihypertensive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 is </a:t>
            </a:r>
            <a:r>
              <a:rPr lang="tr-TR" dirty="0" err="1"/>
              <a:t>decreased</a:t>
            </a:r>
            <a:r>
              <a:rPr lang="tr-TR" dirty="0"/>
              <a:t> </a:t>
            </a:r>
            <a:r>
              <a:rPr lang="tr-TR" dirty="0" err="1"/>
              <a:t>if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TCAs</a:t>
            </a:r>
            <a:endParaRPr lang="tr-TR" dirty="0"/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r-TR" u="sng" dirty="0" err="1"/>
              <a:t>Reserpine</a:t>
            </a:r>
            <a:r>
              <a:rPr lang="tr-TR" dirty="0"/>
              <a:t>;</a:t>
            </a:r>
          </a:p>
          <a:p>
            <a:r>
              <a:rPr lang="tr-TR" dirty="0" err="1"/>
              <a:t>Blocks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ability</a:t>
            </a:r>
            <a:r>
              <a:rPr lang="tr-TR" dirty="0"/>
              <a:t> of </a:t>
            </a:r>
            <a:r>
              <a:rPr lang="tr-TR" dirty="0" err="1"/>
              <a:t>aminergic</a:t>
            </a:r>
            <a:r>
              <a:rPr lang="tr-TR" dirty="0"/>
              <a:t> </a:t>
            </a:r>
            <a:r>
              <a:rPr lang="tr-TR" dirty="0" err="1"/>
              <a:t>transmitter</a:t>
            </a:r>
            <a:r>
              <a:rPr lang="tr-TR" dirty="0"/>
              <a:t> </a:t>
            </a:r>
            <a:r>
              <a:rPr lang="tr-TR" dirty="0" err="1"/>
              <a:t>vesicles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take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and </a:t>
            </a:r>
            <a:r>
              <a:rPr lang="tr-TR" dirty="0" err="1"/>
              <a:t>store</a:t>
            </a:r>
            <a:r>
              <a:rPr lang="tr-TR" dirty="0"/>
              <a:t> </a:t>
            </a:r>
            <a:r>
              <a:rPr lang="tr-TR" dirty="0" err="1"/>
              <a:t>biogenic</a:t>
            </a:r>
            <a:r>
              <a:rPr lang="tr-TR" dirty="0"/>
              <a:t> </a:t>
            </a:r>
            <a:r>
              <a:rPr lang="tr-TR" dirty="0" err="1"/>
              <a:t>amines</a:t>
            </a:r>
            <a:endParaRPr lang="tr-TR" dirty="0"/>
          </a:p>
          <a:p>
            <a:r>
              <a:rPr lang="tr-TR" dirty="0" err="1"/>
              <a:t>Results</a:t>
            </a:r>
            <a:r>
              <a:rPr lang="tr-TR" dirty="0"/>
              <a:t> in </a:t>
            </a:r>
            <a:r>
              <a:rPr lang="tr-TR" dirty="0" err="1"/>
              <a:t>depletion</a:t>
            </a:r>
            <a:r>
              <a:rPr lang="tr-TR" dirty="0"/>
              <a:t> of NE, </a:t>
            </a:r>
            <a:r>
              <a:rPr lang="tr-TR" dirty="0" err="1"/>
              <a:t>dopamine</a:t>
            </a:r>
            <a:r>
              <a:rPr lang="tr-TR" dirty="0"/>
              <a:t> and </a:t>
            </a:r>
            <a:r>
              <a:rPr lang="tr-TR" dirty="0" err="1"/>
              <a:t>serotonin</a:t>
            </a:r>
            <a:r>
              <a:rPr lang="tr-TR" dirty="0"/>
              <a:t> in </a:t>
            </a:r>
            <a:r>
              <a:rPr lang="tr-TR" dirty="0" err="1"/>
              <a:t>central</a:t>
            </a:r>
            <a:r>
              <a:rPr lang="tr-TR" dirty="0"/>
              <a:t> and </a:t>
            </a:r>
            <a:r>
              <a:rPr lang="tr-TR" dirty="0" err="1"/>
              <a:t>peripheral</a:t>
            </a:r>
            <a:r>
              <a:rPr lang="tr-TR" dirty="0"/>
              <a:t> </a:t>
            </a:r>
            <a:r>
              <a:rPr lang="tr-TR" dirty="0" err="1"/>
              <a:t>neurons</a:t>
            </a:r>
            <a:endParaRPr lang="tr-TR" dirty="0"/>
          </a:p>
          <a:p>
            <a:r>
              <a:rPr lang="tr-TR" dirty="0" err="1"/>
              <a:t>Decreases</a:t>
            </a:r>
            <a:r>
              <a:rPr lang="tr-TR" dirty="0"/>
              <a:t> PVR and CO</a:t>
            </a:r>
          </a:p>
          <a:p>
            <a:r>
              <a:rPr lang="tr-TR" dirty="0" err="1"/>
              <a:t>Used</a:t>
            </a:r>
            <a:r>
              <a:rPr lang="tr-TR" dirty="0"/>
              <a:t> at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doses</a:t>
            </a:r>
            <a:r>
              <a:rPr lang="tr-TR" dirty="0"/>
              <a:t> in </a:t>
            </a:r>
            <a:r>
              <a:rPr lang="tr-TR" dirty="0" err="1"/>
              <a:t>mild</a:t>
            </a:r>
            <a:r>
              <a:rPr lang="tr-TR" dirty="0"/>
              <a:t> </a:t>
            </a:r>
            <a:r>
              <a:rPr lang="tr-TR" dirty="0" err="1"/>
              <a:t>hypertension</a:t>
            </a:r>
            <a:endParaRPr lang="tr-TR" dirty="0"/>
          </a:p>
          <a:p>
            <a:r>
              <a:rPr lang="tr-TR" dirty="0" err="1"/>
              <a:t>Adverse</a:t>
            </a:r>
            <a:r>
              <a:rPr lang="tr-TR" dirty="0"/>
              <a:t> </a:t>
            </a:r>
            <a:r>
              <a:rPr lang="tr-TR" dirty="0" err="1"/>
              <a:t>effects</a:t>
            </a:r>
            <a:r>
              <a:rPr lang="tr-TR" dirty="0"/>
              <a:t>; </a:t>
            </a:r>
            <a:r>
              <a:rPr lang="tr-TR" dirty="0" err="1"/>
              <a:t>sedation</a:t>
            </a:r>
            <a:r>
              <a:rPr lang="tr-TR" dirty="0"/>
              <a:t>, </a:t>
            </a:r>
            <a:r>
              <a:rPr lang="tr-TR" dirty="0" err="1"/>
              <a:t>mental</a:t>
            </a:r>
            <a:r>
              <a:rPr lang="tr-TR" dirty="0"/>
              <a:t> </a:t>
            </a:r>
            <a:r>
              <a:rPr lang="tr-TR" dirty="0" err="1"/>
              <a:t>depression</a:t>
            </a:r>
            <a:r>
              <a:rPr lang="tr-TR" dirty="0"/>
              <a:t> and </a:t>
            </a:r>
            <a:r>
              <a:rPr lang="tr-TR" dirty="0" err="1"/>
              <a:t>extrapyramidal</a:t>
            </a:r>
            <a:r>
              <a:rPr lang="tr-TR" dirty="0"/>
              <a:t> </a:t>
            </a:r>
            <a:r>
              <a:rPr lang="tr-TR" dirty="0" err="1"/>
              <a:t>effects</a:t>
            </a:r>
            <a:r>
              <a:rPr lang="tr-TR" dirty="0"/>
              <a:t> </a:t>
            </a:r>
            <a:r>
              <a:rPr lang="tr-TR" dirty="0" err="1"/>
              <a:t>resembling</a:t>
            </a:r>
            <a:r>
              <a:rPr lang="tr-TR" dirty="0"/>
              <a:t> </a:t>
            </a:r>
            <a:r>
              <a:rPr lang="tr-TR" dirty="0" err="1"/>
              <a:t>Parkinson’s</a:t>
            </a:r>
            <a:r>
              <a:rPr lang="tr-TR" dirty="0"/>
              <a:t> </a:t>
            </a:r>
            <a:r>
              <a:rPr lang="tr-TR" dirty="0" err="1"/>
              <a:t>disease</a:t>
            </a:r>
            <a:endParaRPr lang="tr-TR" dirty="0"/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Vazodilators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Hydralazine</a:t>
            </a:r>
            <a:endParaRPr lang="tr-TR" dirty="0"/>
          </a:p>
          <a:p>
            <a:r>
              <a:rPr lang="tr-TR" dirty="0" err="1"/>
              <a:t>Minoxidil</a:t>
            </a:r>
            <a:endParaRPr lang="tr-TR" dirty="0"/>
          </a:p>
          <a:p>
            <a:r>
              <a:rPr lang="tr-TR" dirty="0" err="1"/>
              <a:t>Sodium</a:t>
            </a:r>
            <a:r>
              <a:rPr lang="tr-TR" dirty="0"/>
              <a:t> </a:t>
            </a:r>
            <a:r>
              <a:rPr lang="tr-TR" dirty="0" err="1"/>
              <a:t>Nitroprusside</a:t>
            </a:r>
            <a:endParaRPr lang="tr-TR" dirty="0"/>
          </a:p>
          <a:p>
            <a:r>
              <a:rPr lang="tr-TR" dirty="0" err="1"/>
              <a:t>Diazoxide</a:t>
            </a:r>
            <a:endParaRPr lang="tr-TR" dirty="0"/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="" xmlns:a16="http://schemas.microsoft.com/office/drawing/2014/main" id="{17BED6EB-6F5C-A443-B0E7-16B1B48C69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6397" y="764704"/>
            <a:ext cx="7311206" cy="5110605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2986993" y="6488668"/>
            <a:ext cx="615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Basic</a:t>
            </a:r>
            <a:r>
              <a:rPr lang="tr-TR" dirty="0" smtClean="0"/>
              <a:t> and Clinical  Pharmacology, </a:t>
            </a:r>
            <a:r>
              <a:rPr lang="tr-TR" dirty="0" err="1" smtClean="0"/>
              <a:t>Katzung</a:t>
            </a:r>
            <a:r>
              <a:rPr lang="tr-TR" dirty="0" smtClean="0"/>
              <a:t> &amp; </a:t>
            </a:r>
            <a:r>
              <a:rPr lang="tr-TR" dirty="0" err="1" smtClean="0"/>
              <a:t>Trevor</a:t>
            </a:r>
            <a:r>
              <a:rPr lang="tr-TR" dirty="0" smtClean="0"/>
              <a:t>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500502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Vasodilators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Relaxes</a:t>
            </a:r>
            <a:r>
              <a:rPr lang="tr-TR" dirty="0"/>
              <a:t> </a:t>
            </a:r>
            <a:r>
              <a:rPr lang="tr-TR" dirty="0" err="1"/>
              <a:t>smooth</a:t>
            </a:r>
            <a:r>
              <a:rPr lang="tr-TR" dirty="0"/>
              <a:t> </a:t>
            </a:r>
            <a:r>
              <a:rPr lang="tr-TR" dirty="0" err="1"/>
              <a:t>muscle</a:t>
            </a:r>
            <a:r>
              <a:rPr lang="tr-TR" dirty="0"/>
              <a:t> of </a:t>
            </a:r>
            <a:r>
              <a:rPr lang="tr-TR" dirty="0" err="1"/>
              <a:t>arterioles</a:t>
            </a:r>
            <a:r>
              <a:rPr lang="tr-TR" dirty="0"/>
              <a:t>, </a:t>
            </a:r>
            <a:r>
              <a:rPr lang="tr-TR" dirty="0" err="1"/>
              <a:t>decreases</a:t>
            </a:r>
            <a:r>
              <a:rPr lang="tr-TR" dirty="0"/>
              <a:t> PVR</a:t>
            </a:r>
          </a:p>
          <a:p>
            <a:r>
              <a:rPr lang="tr-TR" dirty="0" err="1"/>
              <a:t>Nitrates</a:t>
            </a:r>
            <a:r>
              <a:rPr lang="tr-TR" dirty="0"/>
              <a:t> and </a:t>
            </a:r>
            <a:r>
              <a:rPr lang="tr-TR" dirty="0" err="1"/>
              <a:t>sodium</a:t>
            </a:r>
            <a:r>
              <a:rPr lang="tr-TR" dirty="0"/>
              <a:t> </a:t>
            </a:r>
            <a:r>
              <a:rPr lang="tr-TR" dirty="0" err="1"/>
              <a:t>nitroprusside</a:t>
            </a:r>
            <a:r>
              <a:rPr lang="tr-TR" dirty="0"/>
              <a:t> </a:t>
            </a:r>
            <a:r>
              <a:rPr lang="tr-TR" dirty="0" err="1" smtClean="0"/>
              <a:t>relax</a:t>
            </a:r>
            <a:r>
              <a:rPr lang="tr-TR" dirty="0" smtClean="0"/>
              <a:t> </a:t>
            </a:r>
            <a:r>
              <a:rPr lang="tr-TR" dirty="0" err="1"/>
              <a:t>both</a:t>
            </a:r>
            <a:r>
              <a:rPr lang="tr-TR" dirty="0"/>
              <a:t> </a:t>
            </a:r>
            <a:r>
              <a:rPr lang="tr-TR" dirty="0" err="1"/>
              <a:t>arteries</a:t>
            </a:r>
            <a:r>
              <a:rPr lang="tr-TR" dirty="0"/>
              <a:t> and </a:t>
            </a:r>
            <a:r>
              <a:rPr lang="tr-TR" dirty="0" err="1"/>
              <a:t>veins</a:t>
            </a:r>
            <a:endParaRPr lang="tr-T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Vasodilators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u="sng" dirty="0" err="1"/>
              <a:t>Hydralazine</a:t>
            </a:r>
            <a:r>
              <a:rPr lang="tr-TR" dirty="0"/>
              <a:t> </a:t>
            </a:r>
            <a:r>
              <a:rPr lang="tr-TR" dirty="0" err="1"/>
              <a:t>relaxes</a:t>
            </a:r>
            <a:r>
              <a:rPr lang="tr-TR" dirty="0"/>
              <a:t> </a:t>
            </a:r>
            <a:r>
              <a:rPr lang="tr-TR" dirty="0" err="1"/>
              <a:t>only</a:t>
            </a:r>
            <a:r>
              <a:rPr lang="tr-TR" dirty="0"/>
              <a:t> </a:t>
            </a:r>
            <a:r>
              <a:rPr lang="tr-TR" dirty="0" err="1"/>
              <a:t>arteries</a:t>
            </a:r>
            <a:endParaRPr lang="tr-TR" dirty="0"/>
          </a:p>
          <a:p>
            <a:r>
              <a:rPr lang="tr-TR" dirty="0"/>
              <a:t>Not </a:t>
            </a:r>
            <a:r>
              <a:rPr lang="tr-TR" dirty="0" err="1"/>
              <a:t>efective</a:t>
            </a:r>
            <a:r>
              <a:rPr lang="tr-TR" dirty="0"/>
              <a:t> (</a:t>
            </a:r>
            <a:r>
              <a:rPr lang="tr-TR" dirty="0" err="1"/>
              <a:t>tachycardia</a:t>
            </a:r>
            <a:r>
              <a:rPr lang="tr-TR" dirty="0"/>
              <a:t> </a:t>
            </a:r>
            <a:r>
              <a:rPr lang="tr-TR" dirty="0" err="1"/>
              <a:t>occurs</a:t>
            </a:r>
            <a:r>
              <a:rPr lang="tr-TR" dirty="0"/>
              <a:t>)</a:t>
            </a:r>
          </a:p>
          <a:p>
            <a:r>
              <a:rPr lang="tr-TR" dirty="0" err="1"/>
              <a:t>Used</a:t>
            </a:r>
            <a:r>
              <a:rPr lang="tr-TR" dirty="0"/>
              <a:t> in severe </a:t>
            </a:r>
            <a:r>
              <a:rPr lang="tr-TR" dirty="0" err="1"/>
              <a:t>hypertension</a:t>
            </a:r>
            <a:endParaRPr lang="tr-TR" dirty="0"/>
          </a:p>
          <a:p>
            <a:r>
              <a:rPr lang="tr-TR" dirty="0" err="1"/>
              <a:t>Adverse</a:t>
            </a:r>
            <a:r>
              <a:rPr lang="tr-TR" dirty="0"/>
              <a:t> </a:t>
            </a:r>
            <a:r>
              <a:rPr lang="tr-TR" dirty="0" err="1"/>
              <a:t>effects</a:t>
            </a:r>
            <a:r>
              <a:rPr lang="tr-TR" dirty="0"/>
              <a:t>; </a:t>
            </a:r>
            <a:r>
              <a:rPr lang="tr-TR" dirty="0" err="1"/>
              <a:t>headache</a:t>
            </a:r>
            <a:r>
              <a:rPr lang="tr-TR" dirty="0"/>
              <a:t>, </a:t>
            </a:r>
            <a:r>
              <a:rPr lang="tr-TR" dirty="0" err="1"/>
              <a:t>nausea</a:t>
            </a:r>
            <a:r>
              <a:rPr lang="tr-TR" dirty="0"/>
              <a:t>, </a:t>
            </a:r>
            <a:r>
              <a:rPr lang="tr-TR" dirty="0" err="1"/>
              <a:t>anorexia</a:t>
            </a:r>
            <a:r>
              <a:rPr lang="tr-TR" dirty="0"/>
              <a:t>, </a:t>
            </a:r>
            <a:r>
              <a:rPr lang="tr-TR" dirty="0" err="1"/>
              <a:t>palpitation</a:t>
            </a:r>
            <a:r>
              <a:rPr lang="tr-TR" dirty="0"/>
              <a:t>, </a:t>
            </a:r>
            <a:r>
              <a:rPr lang="tr-TR" dirty="0" err="1"/>
              <a:t>sweating</a:t>
            </a:r>
            <a:r>
              <a:rPr lang="tr-TR" dirty="0"/>
              <a:t> and </a:t>
            </a:r>
            <a:r>
              <a:rPr lang="tr-TR" dirty="0" err="1"/>
              <a:t>flushing</a:t>
            </a:r>
            <a:endParaRPr lang="tr-TR" dirty="0"/>
          </a:p>
          <a:p>
            <a:r>
              <a:rPr lang="tr-TR" dirty="0" err="1"/>
              <a:t>Angina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ischemic</a:t>
            </a:r>
            <a:r>
              <a:rPr lang="tr-TR" dirty="0"/>
              <a:t> </a:t>
            </a:r>
            <a:r>
              <a:rPr lang="tr-TR" dirty="0" err="1"/>
              <a:t>arythmia</a:t>
            </a:r>
            <a:r>
              <a:rPr lang="tr-TR" dirty="0"/>
              <a:t> </a:t>
            </a:r>
            <a:r>
              <a:rPr lang="tr-TR" dirty="0" err="1"/>
              <a:t>may</a:t>
            </a:r>
            <a:r>
              <a:rPr lang="tr-TR" dirty="0"/>
              <a:t> be </a:t>
            </a:r>
            <a:r>
              <a:rPr lang="tr-TR" dirty="0" err="1"/>
              <a:t>provoked</a:t>
            </a:r>
            <a:r>
              <a:rPr lang="tr-TR" dirty="0"/>
              <a:t> in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ischemic</a:t>
            </a:r>
            <a:r>
              <a:rPr lang="tr-TR" dirty="0"/>
              <a:t> </a:t>
            </a:r>
            <a:r>
              <a:rPr lang="tr-TR" dirty="0" err="1"/>
              <a:t>heart</a:t>
            </a:r>
            <a:r>
              <a:rPr lang="tr-TR" dirty="0"/>
              <a:t> </a:t>
            </a:r>
            <a:r>
              <a:rPr lang="tr-TR" dirty="0" err="1"/>
              <a:t>disease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Vasodilators</a:t>
            </a:r>
            <a:r>
              <a:rPr lang="tr-TR" dirty="0"/>
              <a:t>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tr-TR" dirty="0"/>
          </a:p>
          <a:p>
            <a:r>
              <a:rPr lang="tr-TR" u="sng" dirty="0" err="1"/>
              <a:t>Minoxidil</a:t>
            </a:r>
            <a:r>
              <a:rPr lang="tr-TR" dirty="0"/>
              <a:t>, </a:t>
            </a:r>
            <a:r>
              <a:rPr lang="tr-TR" dirty="0" err="1"/>
              <a:t>opens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K+ </a:t>
            </a:r>
            <a:r>
              <a:rPr lang="tr-TR" dirty="0" err="1"/>
              <a:t>channels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membrane</a:t>
            </a:r>
            <a:r>
              <a:rPr lang="tr-TR" dirty="0"/>
              <a:t> of </a:t>
            </a:r>
            <a:r>
              <a:rPr lang="tr-TR" dirty="0" err="1"/>
              <a:t>smooth</a:t>
            </a:r>
            <a:r>
              <a:rPr lang="tr-TR" dirty="0"/>
              <a:t> </a:t>
            </a:r>
            <a:r>
              <a:rPr lang="tr-TR" dirty="0" err="1"/>
              <a:t>muscle</a:t>
            </a:r>
            <a:endParaRPr lang="tr-TR" dirty="0"/>
          </a:p>
          <a:p>
            <a:r>
              <a:rPr lang="tr-TR" dirty="0" err="1"/>
              <a:t>Relaxes</a:t>
            </a:r>
            <a:r>
              <a:rPr lang="tr-TR" dirty="0"/>
              <a:t> </a:t>
            </a:r>
            <a:r>
              <a:rPr lang="tr-TR" dirty="0" err="1"/>
              <a:t>only</a:t>
            </a:r>
            <a:r>
              <a:rPr lang="tr-TR" dirty="0"/>
              <a:t> </a:t>
            </a:r>
            <a:r>
              <a:rPr lang="tr-TR" dirty="0" err="1"/>
              <a:t>arterioles</a:t>
            </a:r>
            <a:endParaRPr lang="tr-TR" dirty="0"/>
          </a:p>
          <a:p>
            <a:r>
              <a:rPr lang="tr-TR" dirty="0" err="1"/>
              <a:t>Tachycardia</a:t>
            </a:r>
            <a:r>
              <a:rPr lang="tr-TR" dirty="0"/>
              <a:t>, </a:t>
            </a:r>
            <a:r>
              <a:rPr lang="tr-TR" dirty="0" err="1"/>
              <a:t>palipitation</a:t>
            </a:r>
            <a:r>
              <a:rPr lang="tr-TR" dirty="0"/>
              <a:t>, </a:t>
            </a:r>
            <a:r>
              <a:rPr lang="tr-TR" dirty="0" err="1"/>
              <a:t>angina</a:t>
            </a:r>
            <a:r>
              <a:rPr lang="tr-TR" dirty="0"/>
              <a:t>, </a:t>
            </a:r>
            <a:r>
              <a:rPr lang="tr-TR" dirty="0" err="1"/>
              <a:t>edema</a:t>
            </a:r>
            <a:endParaRPr lang="tr-TR" dirty="0"/>
          </a:p>
          <a:p>
            <a:r>
              <a:rPr lang="tr-TR" dirty="0" err="1"/>
              <a:t>Headache</a:t>
            </a:r>
            <a:r>
              <a:rPr lang="tr-TR" dirty="0"/>
              <a:t>, </a:t>
            </a:r>
            <a:r>
              <a:rPr lang="tr-TR" dirty="0" err="1"/>
              <a:t>sweating</a:t>
            </a:r>
            <a:r>
              <a:rPr lang="tr-TR" dirty="0"/>
              <a:t>, </a:t>
            </a:r>
            <a:r>
              <a:rPr lang="tr-TR" dirty="0" err="1"/>
              <a:t>hypertrichosis</a:t>
            </a:r>
            <a:endParaRPr lang="tr-TR" dirty="0"/>
          </a:p>
          <a:p>
            <a:r>
              <a:rPr lang="tr-TR" dirty="0" err="1"/>
              <a:t>Also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 in </a:t>
            </a:r>
            <a:r>
              <a:rPr lang="tr-TR" dirty="0" err="1"/>
              <a:t>baldness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Vasodilators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u="sng" dirty="0" err="1" smtClean="0"/>
              <a:t>Sodium</a:t>
            </a:r>
            <a:r>
              <a:rPr lang="tr-TR" u="sng" dirty="0" smtClean="0"/>
              <a:t> </a:t>
            </a:r>
            <a:r>
              <a:rPr lang="tr-TR" u="sng" dirty="0" err="1" smtClean="0"/>
              <a:t>nitroprusside</a:t>
            </a:r>
            <a:r>
              <a:rPr lang="tr-TR" dirty="0" smtClean="0"/>
              <a:t>, </a:t>
            </a:r>
            <a:r>
              <a:rPr lang="tr-TR" dirty="0" err="1" smtClean="0"/>
              <a:t>parenteral</a:t>
            </a:r>
            <a:r>
              <a:rPr lang="tr-TR" dirty="0" smtClean="0"/>
              <a:t> </a:t>
            </a:r>
            <a:r>
              <a:rPr lang="tr-TR" dirty="0" err="1" smtClean="0"/>
              <a:t>use</a:t>
            </a:r>
            <a:r>
              <a:rPr lang="tr-TR" dirty="0" smtClean="0"/>
              <a:t> </a:t>
            </a:r>
            <a:r>
              <a:rPr lang="tr-TR" dirty="0"/>
              <a:t>(iv </a:t>
            </a:r>
            <a:r>
              <a:rPr lang="tr-TR" dirty="0" err="1" smtClean="0"/>
              <a:t>infusion</a:t>
            </a:r>
            <a:endParaRPr lang="tr-TR" dirty="0" smtClean="0"/>
          </a:p>
          <a:p>
            <a:r>
              <a:rPr lang="tr-TR" dirty="0" err="1" smtClean="0"/>
              <a:t>Hypertensive</a:t>
            </a:r>
            <a:r>
              <a:rPr lang="tr-TR" dirty="0" smtClean="0"/>
              <a:t> </a:t>
            </a:r>
            <a:r>
              <a:rPr lang="tr-TR" dirty="0" err="1" smtClean="0"/>
              <a:t>emergency</a:t>
            </a:r>
            <a:endParaRPr lang="tr-TR" dirty="0" smtClean="0"/>
          </a:p>
          <a:p>
            <a:r>
              <a:rPr lang="tr-TR" dirty="0" err="1" smtClean="0"/>
              <a:t>Vasodilatation</a:t>
            </a:r>
            <a:r>
              <a:rPr lang="tr-TR" dirty="0" smtClean="0"/>
              <a:t> </a:t>
            </a:r>
            <a:r>
              <a:rPr lang="tr-TR" dirty="0" err="1" smtClean="0"/>
              <a:t>both</a:t>
            </a:r>
            <a:r>
              <a:rPr lang="tr-TR" dirty="0" smtClean="0"/>
              <a:t> on </a:t>
            </a:r>
            <a:r>
              <a:rPr lang="tr-TR" dirty="0" err="1" smtClean="0"/>
              <a:t>arteries</a:t>
            </a:r>
            <a:r>
              <a:rPr lang="tr-TR" dirty="0" smtClean="0"/>
              <a:t> and </a:t>
            </a:r>
            <a:r>
              <a:rPr lang="tr-TR" dirty="0" err="1" smtClean="0"/>
              <a:t>veins</a:t>
            </a:r>
            <a:endParaRPr lang="tr-TR" dirty="0"/>
          </a:p>
          <a:p>
            <a:r>
              <a:rPr lang="tr-TR" dirty="0" err="1" smtClean="0"/>
              <a:t>Activates</a:t>
            </a:r>
            <a:r>
              <a:rPr lang="tr-TR" dirty="0" smtClean="0"/>
              <a:t> GC, </a:t>
            </a:r>
            <a:r>
              <a:rPr lang="tr-TR" dirty="0" err="1" smtClean="0"/>
              <a:t>increased</a:t>
            </a:r>
            <a:r>
              <a:rPr lang="tr-TR" dirty="0" smtClean="0"/>
              <a:t> </a:t>
            </a:r>
            <a:r>
              <a:rPr lang="tr-TR" dirty="0" err="1" smtClean="0"/>
              <a:t>cGMP</a:t>
            </a:r>
            <a:r>
              <a:rPr lang="tr-TR" dirty="0" smtClean="0"/>
              <a:t>, </a:t>
            </a:r>
            <a:r>
              <a:rPr lang="tr-TR" dirty="0" err="1" smtClean="0"/>
              <a:t>relaxation</a:t>
            </a:r>
            <a:r>
              <a:rPr lang="tr-TR" dirty="0" smtClean="0"/>
              <a:t> on </a:t>
            </a:r>
            <a:r>
              <a:rPr lang="tr-TR" dirty="0" err="1" smtClean="0"/>
              <a:t>vascular</a:t>
            </a:r>
            <a:r>
              <a:rPr lang="tr-TR" dirty="0" smtClean="0"/>
              <a:t> </a:t>
            </a:r>
            <a:r>
              <a:rPr lang="tr-TR" dirty="0" err="1" smtClean="0"/>
              <a:t>smooth</a:t>
            </a:r>
            <a:r>
              <a:rPr lang="tr-TR" dirty="0" smtClean="0"/>
              <a:t> </a:t>
            </a:r>
            <a:r>
              <a:rPr lang="tr-TR" dirty="0" err="1" smtClean="0"/>
              <a:t>muscle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Vasodilators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u="sng" dirty="0" err="1"/>
              <a:t>Diazoxide</a:t>
            </a:r>
            <a:r>
              <a:rPr lang="tr-TR" dirty="0"/>
              <a:t>, </a:t>
            </a:r>
            <a:r>
              <a:rPr lang="tr-TR" dirty="0" err="1"/>
              <a:t>parenteral</a:t>
            </a:r>
            <a:r>
              <a:rPr lang="tr-TR" dirty="0"/>
              <a:t> </a:t>
            </a:r>
            <a:r>
              <a:rPr lang="tr-TR" dirty="0" err="1"/>
              <a:t>use</a:t>
            </a:r>
            <a:endParaRPr lang="tr-TR" dirty="0"/>
          </a:p>
          <a:p>
            <a:r>
              <a:rPr lang="tr-TR" dirty="0" err="1" smtClean="0"/>
              <a:t>Effective</a:t>
            </a:r>
            <a:r>
              <a:rPr lang="tr-TR" dirty="0" smtClean="0"/>
              <a:t> </a:t>
            </a:r>
            <a:r>
              <a:rPr lang="tr-TR" dirty="0"/>
              <a:t>and </a:t>
            </a:r>
            <a:r>
              <a:rPr lang="tr-TR" dirty="0" err="1"/>
              <a:t>long</a:t>
            </a:r>
            <a:r>
              <a:rPr lang="tr-TR" dirty="0"/>
              <a:t> </a:t>
            </a:r>
            <a:r>
              <a:rPr lang="tr-TR" dirty="0" err="1"/>
              <a:t>acting</a:t>
            </a:r>
            <a:endParaRPr lang="tr-TR" dirty="0"/>
          </a:p>
          <a:p>
            <a:r>
              <a:rPr lang="tr-TR" dirty="0" err="1"/>
              <a:t>Opens</a:t>
            </a:r>
            <a:r>
              <a:rPr lang="tr-TR" dirty="0"/>
              <a:t> K+ </a:t>
            </a:r>
            <a:r>
              <a:rPr lang="tr-TR" dirty="0" err="1"/>
              <a:t>channels</a:t>
            </a:r>
            <a:r>
              <a:rPr lang="tr-TR" dirty="0"/>
              <a:t>, </a:t>
            </a:r>
            <a:r>
              <a:rPr lang="tr-TR" dirty="0" err="1"/>
              <a:t>relaxes</a:t>
            </a:r>
            <a:r>
              <a:rPr lang="tr-TR" dirty="0"/>
              <a:t> </a:t>
            </a:r>
            <a:r>
              <a:rPr lang="tr-TR" dirty="0" err="1"/>
              <a:t>arterioles</a:t>
            </a:r>
            <a:endParaRPr lang="tr-TR" dirty="0"/>
          </a:p>
          <a:p>
            <a:r>
              <a:rPr lang="tr-TR" dirty="0" err="1"/>
              <a:t>Used</a:t>
            </a:r>
            <a:r>
              <a:rPr lang="tr-TR" dirty="0"/>
              <a:t> in </a:t>
            </a:r>
            <a:r>
              <a:rPr lang="tr-TR" dirty="0" err="1"/>
              <a:t>hypertensive</a:t>
            </a:r>
            <a:r>
              <a:rPr lang="tr-TR" dirty="0"/>
              <a:t> </a:t>
            </a:r>
            <a:r>
              <a:rPr lang="tr-TR" dirty="0" err="1"/>
              <a:t>emergency</a:t>
            </a:r>
            <a:endParaRPr lang="tr-TR" dirty="0"/>
          </a:p>
          <a:p>
            <a:r>
              <a:rPr lang="tr-TR" dirty="0" err="1"/>
              <a:t>Could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</a:t>
            </a:r>
            <a:r>
              <a:rPr lang="tr-TR" dirty="0" err="1"/>
              <a:t>hypotension</a:t>
            </a:r>
            <a:r>
              <a:rPr lang="tr-TR" dirty="0"/>
              <a:t> (MI and </a:t>
            </a:r>
            <a:r>
              <a:rPr lang="tr-TR" dirty="0" err="1"/>
              <a:t>stroke</a:t>
            </a:r>
            <a:r>
              <a:rPr lang="tr-TR" dirty="0"/>
              <a:t> risk!)</a:t>
            </a:r>
          </a:p>
          <a:p>
            <a:r>
              <a:rPr lang="tr-TR" dirty="0" err="1"/>
              <a:t>Inhibits</a:t>
            </a:r>
            <a:r>
              <a:rPr lang="tr-TR" dirty="0"/>
              <a:t> </a:t>
            </a:r>
            <a:r>
              <a:rPr lang="tr-TR" dirty="0" err="1"/>
              <a:t>insulin</a:t>
            </a:r>
            <a:r>
              <a:rPr lang="tr-TR" dirty="0"/>
              <a:t> </a:t>
            </a:r>
            <a:r>
              <a:rPr lang="tr-TR" dirty="0" err="1"/>
              <a:t>secretion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pancreas</a:t>
            </a:r>
            <a:r>
              <a:rPr lang="tr-TR" dirty="0"/>
              <a:t>, </a:t>
            </a:r>
            <a:r>
              <a:rPr lang="tr-TR" dirty="0" err="1"/>
              <a:t>used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 of </a:t>
            </a:r>
            <a:r>
              <a:rPr lang="tr-TR" dirty="0" err="1"/>
              <a:t>hypoglycemia</a:t>
            </a:r>
            <a:r>
              <a:rPr lang="tr-TR" dirty="0"/>
              <a:t> </a:t>
            </a:r>
            <a:r>
              <a:rPr lang="tr-TR" dirty="0" err="1"/>
              <a:t>secondary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insulinoma</a:t>
            </a:r>
            <a:endParaRPr lang="tr-T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ARBs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Losartan</a:t>
            </a:r>
            <a:endParaRPr lang="tr-TR" dirty="0"/>
          </a:p>
          <a:p>
            <a:r>
              <a:rPr lang="tr-TR" dirty="0" err="1"/>
              <a:t>Valsartan</a:t>
            </a:r>
            <a:endParaRPr lang="tr-TR" dirty="0"/>
          </a:p>
          <a:p>
            <a:r>
              <a:rPr lang="tr-TR" dirty="0" err="1"/>
              <a:t>Kandesartan</a:t>
            </a:r>
            <a:endParaRPr lang="tr-TR" dirty="0"/>
          </a:p>
          <a:p>
            <a:r>
              <a:rPr lang="tr-TR" dirty="0" err="1"/>
              <a:t>Eprosartan</a:t>
            </a:r>
            <a:endParaRPr lang="tr-TR" dirty="0"/>
          </a:p>
          <a:p>
            <a:r>
              <a:rPr lang="tr-TR" dirty="0" err="1"/>
              <a:t>Irbesartan</a:t>
            </a:r>
            <a:endParaRPr lang="tr-TR" dirty="0"/>
          </a:p>
          <a:p>
            <a:r>
              <a:rPr lang="tr-TR" dirty="0" err="1"/>
              <a:t>Telmisartan</a:t>
            </a:r>
            <a:endParaRPr lang="tr-TR" dirty="0"/>
          </a:p>
          <a:p>
            <a:r>
              <a:rPr lang="tr-TR" dirty="0" err="1"/>
              <a:t>Olmesartan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Hypertensive</a:t>
            </a:r>
            <a:r>
              <a:rPr lang="tr-TR" dirty="0"/>
              <a:t> </a:t>
            </a:r>
            <a:r>
              <a:rPr lang="tr-TR" dirty="0" err="1"/>
              <a:t>emergency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3" indent="-342900">
              <a:buFont typeface="Arial" pitchFamily="34" charset="0"/>
              <a:buChar char="•"/>
            </a:pPr>
            <a:r>
              <a:rPr lang="tr-TR" sz="3200" dirty="0" err="1">
                <a:solidFill>
                  <a:srgbClr val="00B0F0"/>
                </a:solidFill>
              </a:rPr>
              <a:t>Sodium</a:t>
            </a:r>
            <a:r>
              <a:rPr lang="tr-TR" sz="3200" dirty="0">
                <a:solidFill>
                  <a:srgbClr val="00B0F0"/>
                </a:solidFill>
              </a:rPr>
              <a:t> </a:t>
            </a:r>
            <a:r>
              <a:rPr lang="tr-TR" sz="3200" dirty="0" err="1">
                <a:solidFill>
                  <a:srgbClr val="00B0F0"/>
                </a:solidFill>
              </a:rPr>
              <a:t>nitroprusside</a:t>
            </a:r>
            <a:r>
              <a:rPr lang="tr-TR" sz="3200" dirty="0">
                <a:solidFill>
                  <a:srgbClr val="00B0F0"/>
                </a:solidFill>
              </a:rPr>
              <a:t> </a:t>
            </a:r>
            <a:r>
              <a:rPr lang="tr-TR" sz="3200" dirty="0"/>
              <a:t>(i.v. </a:t>
            </a:r>
            <a:r>
              <a:rPr lang="tr-TR" sz="3200" dirty="0" err="1"/>
              <a:t>infusion</a:t>
            </a:r>
            <a:r>
              <a:rPr lang="tr-TR" sz="3200" dirty="0"/>
              <a:t>) , </a:t>
            </a:r>
            <a:r>
              <a:rPr lang="tr-TR" sz="3200" dirty="0" err="1"/>
              <a:t>first</a:t>
            </a:r>
            <a:r>
              <a:rPr lang="tr-TR" sz="3200" dirty="0"/>
              <a:t> </a:t>
            </a:r>
            <a:r>
              <a:rPr lang="tr-TR" sz="3200" dirty="0" err="1"/>
              <a:t>choice</a:t>
            </a:r>
            <a:endParaRPr lang="tr-TR" sz="3200" dirty="0"/>
          </a:p>
          <a:p>
            <a:pPr marL="342900" lvl="3" indent="-342900">
              <a:buFont typeface="Arial" pitchFamily="34" charset="0"/>
              <a:buChar char="•"/>
            </a:pPr>
            <a:r>
              <a:rPr lang="tr-TR" sz="3200" dirty="0" err="1"/>
              <a:t>Nifedipine</a:t>
            </a:r>
            <a:r>
              <a:rPr lang="tr-TR" sz="3200" dirty="0"/>
              <a:t>, </a:t>
            </a:r>
            <a:r>
              <a:rPr lang="tr-TR" sz="3200" dirty="0" err="1"/>
              <a:t>labetolol</a:t>
            </a:r>
            <a:r>
              <a:rPr lang="tr-TR" sz="3200" dirty="0"/>
              <a:t> ve </a:t>
            </a:r>
            <a:r>
              <a:rPr lang="tr-TR" sz="3200" dirty="0" err="1"/>
              <a:t>captopril</a:t>
            </a:r>
            <a:r>
              <a:rPr lang="tr-TR" sz="3200" dirty="0"/>
              <a:t> 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979712" y="404664"/>
            <a:ext cx="4572000" cy="25699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2300" dirty="0" err="1">
                <a:solidFill>
                  <a:srgbClr val="0070C0"/>
                </a:solidFill>
              </a:rPr>
              <a:t>Preeclampsia</a:t>
            </a:r>
            <a:r>
              <a:rPr lang="tr-TR" sz="2300" dirty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tr-TR" sz="2300" dirty="0"/>
              <a:t>BP </a:t>
            </a:r>
            <a:r>
              <a:rPr lang="tr-TR" sz="2300" dirty="0" err="1"/>
              <a:t>increase</a:t>
            </a:r>
            <a:r>
              <a:rPr lang="tr-TR" sz="2300" dirty="0"/>
              <a:t> in </a:t>
            </a:r>
            <a:r>
              <a:rPr lang="tr-TR" sz="2300" dirty="0" err="1"/>
              <a:t>pregnacy</a:t>
            </a:r>
            <a:r>
              <a:rPr lang="tr-TR" sz="2300" dirty="0"/>
              <a:t> (</a:t>
            </a:r>
            <a:r>
              <a:rPr lang="tr-TR" sz="2300" dirty="0">
                <a:solidFill>
                  <a:srgbClr val="FF66CC"/>
                </a:solidFill>
              </a:rPr>
              <a:t>30/15</a:t>
            </a:r>
            <a:r>
              <a:rPr lang="tr-TR" sz="2300" dirty="0"/>
              <a:t> </a:t>
            </a:r>
            <a:r>
              <a:rPr lang="tr-TR" sz="2300" dirty="0" err="1"/>
              <a:t>mmHg</a:t>
            </a:r>
            <a:r>
              <a:rPr lang="tr-TR" sz="2300" dirty="0"/>
              <a:t> </a:t>
            </a:r>
            <a:r>
              <a:rPr lang="tr-TR" sz="2300" dirty="0" err="1"/>
              <a:t>compared</a:t>
            </a:r>
            <a:r>
              <a:rPr lang="tr-TR" sz="2300" dirty="0"/>
              <a:t> </a:t>
            </a:r>
            <a:r>
              <a:rPr lang="tr-TR" sz="2300" dirty="0" err="1"/>
              <a:t>to</a:t>
            </a:r>
            <a:r>
              <a:rPr lang="tr-TR" sz="2300" dirty="0"/>
              <a:t> </a:t>
            </a:r>
            <a:r>
              <a:rPr lang="tr-TR" sz="2300" dirty="0" err="1"/>
              <a:t>values</a:t>
            </a:r>
            <a:r>
              <a:rPr lang="tr-TR" sz="2300" dirty="0"/>
              <a:t> </a:t>
            </a:r>
            <a:r>
              <a:rPr lang="tr-TR" sz="2300" dirty="0" err="1"/>
              <a:t>before</a:t>
            </a:r>
            <a:r>
              <a:rPr lang="tr-TR" sz="2300" dirty="0"/>
              <a:t> </a:t>
            </a:r>
            <a:r>
              <a:rPr lang="tr-TR" sz="2300" dirty="0" err="1"/>
              <a:t>pregnancy</a:t>
            </a:r>
            <a:r>
              <a:rPr lang="tr-TR" sz="2300" dirty="0"/>
              <a:t>)</a:t>
            </a:r>
          </a:p>
          <a:p>
            <a:pPr algn="ctr"/>
            <a:r>
              <a:rPr lang="tr-TR" sz="2300" dirty="0" err="1"/>
              <a:t>Or</a:t>
            </a:r>
            <a:endParaRPr lang="tr-TR" sz="2300" dirty="0"/>
          </a:p>
          <a:p>
            <a:pPr algn="ctr"/>
            <a:r>
              <a:rPr lang="tr-TR" sz="2300" dirty="0" err="1"/>
              <a:t>Diasolic</a:t>
            </a:r>
            <a:r>
              <a:rPr lang="tr-TR" sz="2300" dirty="0"/>
              <a:t> </a:t>
            </a:r>
            <a:r>
              <a:rPr lang="tr-TR" sz="2300" dirty="0" err="1"/>
              <a:t>pressure</a:t>
            </a:r>
            <a:r>
              <a:rPr lang="tr-TR" sz="2300" dirty="0"/>
              <a:t>&gt; </a:t>
            </a:r>
            <a:r>
              <a:rPr lang="tr-TR" sz="2300" dirty="0">
                <a:solidFill>
                  <a:srgbClr val="FF66CC"/>
                </a:solidFill>
              </a:rPr>
              <a:t>110</a:t>
            </a:r>
            <a:r>
              <a:rPr lang="tr-TR" sz="2300" dirty="0"/>
              <a:t> </a:t>
            </a:r>
            <a:r>
              <a:rPr lang="tr-TR" sz="2300" dirty="0" err="1"/>
              <a:t>mmHg</a:t>
            </a:r>
            <a:r>
              <a:rPr lang="tr-TR" sz="2300" dirty="0"/>
              <a:t> and </a:t>
            </a:r>
            <a:r>
              <a:rPr lang="tr-TR" sz="2300" dirty="0" err="1"/>
              <a:t>proteinuria</a:t>
            </a:r>
            <a:endParaRPr lang="tr-TR" sz="23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286000" y="7647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2700" dirty="0" err="1">
                <a:solidFill>
                  <a:srgbClr val="FF0000"/>
                </a:solidFill>
              </a:rPr>
              <a:t>Methyldopa</a:t>
            </a:r>
            <a:r>
              <a:rPr lang="tr-TR" sz="2700" dirty="0">
                <a:solidFill>
                  <a:srgbClr val="FF0000"/>
                </a:solidFill>
              </a:rPr>
              <a:t>, </a:t>
            </a:r>
            <a:r>
              <a:rPr lang="tr-TR" sz="2700" dirty="0" err="1">
                <a:solidFill>
                  <a:srgbClr val="FF0000"/>
                </a:solidFill>
              </a:rPr>
              <a:t>first</a:t>
            </a:r>
            <a:r>
              <a:rPr lang="tr-TR" sz="2700" dirty="0">
                <a:solidFill>
                  <a:srgbClr val="FF0000"/>
                </a:solidFill>
              </a:rPr>
              <a:t> </a:t>
            </a:r>
            <a:r>
              <a:rPr lang="tr-TR" sz="2700" dirty="0" err="1">
                <a:solidFill>
                  <a:srgbClr val="FF0000"/>
                </a:solidFill>
              </a:rPr>
              <a:t>choice</a:t>
            </a:r>
            <a:endParaRPr lang="tr-TR" sz="2700" dirty="0"/>
          </a:p>
          <a:p>
            <a:pPr algn="ctr"/>
            <a:endParaRPr lang="tr-TR" sz="2700" dirty="0"/>
          </a:p>
          <a:p>
            <a:pPr algn="ctr"/>
            <a:r>
              <a:rPr lang="tr-TR" sz="2700" dirty="0" err="1"/>
              <a:t>Ca</a:t>
            </a:r>
            <a:r>
              <a:rPr lang="tr-TR" sz="2700" dirty="0"/>
              <a:t>++ </a:t>
            </a:r>
            <a:r>
              <a:rPr lang="tr-TR" sz="2700" dirty="0" err="1"/>
              <a:t>Ch</a:t>
            </a:r>
            <a:r>
              <a:rPr lang="tr-TR" sz="2700" dirty="0"/>
              <a:t> </a:t>
            </a:r>
            <a:r>
              <a:rPr lang="tr-TR" sz="2700" dirty="0" err="1"/>
              <a:t>bl</a:t>
            </a:r>
            <a:r>
              <a:rPr lang="tr-TR" sz="2700" dirty="0"/>
              <a:t>., </a:t>
            </a:r>
            <a:r>
              <a:rPr lang="tr-TR" sz="2700" dirty="0" err="1"/>
              <a:t>labetolol</a:t>
            </a:r>
            <a:r>
              <a:rPr lang="tr-TR" sz="2700" dirty="0"/>
              <a:t> </a:t>
            </a:r>
            <a:r>
              <a:rPr lang="tr-TR" sz="2700" dirty="0" err="1"/>
              <a:t>or</a:t>
            </a:r>
            <a:r>
              <a:rPr lang="tr-TR" sz="2700" dirty="0"/>
              <a:t> </a:t>
            </a:r>
            <a:r>
              <a:rPr lang="tr-TR" sz="2700" dirty="0" err="1"/>
              <a:t>hydralazine</a:t>
            </a:r>
            <a:endParaRPr lang="tr-TR" sz="2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tr-TR" dirty="0" err="1"/>
              <a:t>ARBs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057399"/>
            <a:ext cx="8229600" cy="4525963"/>
          </a:xfrm>
        </p:spPr>
        <p:txBody>
          <a:bodyPr/>
          <a:lstStyle/>
          <a:p>
            <a:r>
              <a:rPr lang="tr-TR" dirty="0" err="1"/>
              <a:t>Should</a:t>
            </a:r>
            <a:r>
              <a:rPr lang="tr-TR" dirty="0"/>
              <a:t> not be </a:t>
            </a:r>
            <a:r>
              <a:rPr lang="tr-TR" dirty="0" err="1"/>
              <a:t>given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renal</a:t>
            </a:r>
            <a:r>
              <a:rPr lang="tr-TR" dirty="0"/>
              <a:t> </a:t>
            </a:r>
            <a:r>
              <a:rPr lang="tr-TR" dirty="0" err="1"/>
              <a:t>artery</a:t>
            </a:r>
            <a:r>
              <a:rPr lang="tr-TR" dirty="0"/>
              <a:t> </a:t>
            </a:r>
            <a:r>
              <a:rPr lang="tr-TR" dirty="0" err="1"/>
              <a:t>stenosis</a:t>
            </a:r>
            <a:r>
              <a:rPr lang="tr-TR" dirty="0"/>
              <a:t> (</a:t>
            </a:r>
            <a:r>
              <a:rPr lang="tr-TR" dirty="0" err="1"/>
              <a:t>acute</a:t>
            </a:r>
            <a:r>
              <a:rPr lang="tr-TR" dirty="0"/>
              <a:t> </a:t>
            </a:r>
            <a:r>
              <a:rPr lang="tr-TR" dirty="0" err="1"/>
              <a:t>renal</a:t>
            </a:r>
            <a:r>
              <a:rPr lang="tr-TR" dirty="0"/>
              <a:t> </a:t>
            </a:r>
            <a:r>
              <a:rPr lang="tr-TR" dirty="0" err="1"/>
              <a:t>failure</a:t>
            </a:r>
            <a:r>
              <a:rPr lang="tr-TR" dirty="0"/>
              <a:t> risk !)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Renin</a:t>
            </a:r>
            <a:r>
              <a:rPr lang="tr-TR" dirty="0"/>
              <a:t> </a:t>
            </a:r>
            <a:r>
              <a:rPr lang="tr-TR" dirty="0" err="1"/>
              <a:t>inhibitors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u="sng" dirty="0" err="1"/>
              <a:t>Aliskiren</a:t>
            </a:r>
            <a:r>
              <a:rPr lang="tr-TR" u="sng" dirty="0"/>
              <a:t> </a:t>
            </a:r>
          </a:p>
          <a:p>
            <a:r>
              <a:rPr lang="tr-TR" dirty="0" err="1"/>
              <a:t>Used</a:t>
            </a:r>
            <a:r>
              <a:rPr lang="tr-TR" dirty="0"/>
              <a:t> in </a:t>
            </a:r>
            <a:r>
              <a:rPr lang="tr-TR" dirty="0" err="1"/>
              <a:t>hypertension</a:t>
            </a:r>
            <a:r>
              <a:rPr lang="tr-TR" dirty="0"/>
              <a:t> as </a:t>
            </a:r>
            <a:r>
              <a:rPr lang="tr-TR" dirty="0" err="1"/>
              <a:t>monotherapy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in </a:t>
            </a:r>
            <a:r>
              <a:rPr lang="tr-TR" dirty="0" err="1"/>
              <a:t>combination</a:t>
            </a:r>
            <a:r>
              <a:rPr lang="tr-TR" dirty="0"/>
              <a:t> </a:t>
            </a:r>
            <a:r>
              <a:rPr lang="tr-TR" dirty="0" err="1"/>
              <a:t>therapy</a:t>
            </a:r>
            <a:endParaRPr lang="tr-TR" dirty="0"/>
          </a:p>
          <a:p>
            <a:r>
              <a:rPr lang="tr-TR" dirty="0" err="1"/>
              <a:t>Adverse</a:t>
            </a:r>
            <a:r>
              <a:rPr lang="tr-TR" dirty="0"/>
              <a:t> </a:t>
            </a:r>
            <a:r>
              <a:rPr lang="tr-TR" dirty="0" err="1"/>
              <a:t>effects</a:t>
            </a:r>
            <a:r>
              <a:rPr lang="tr-TR" dirty="0"/>
              <a:t>; </a:t>
            </a:r>
            <a:r>
              <a:rPr lang="tr-TR" dirty="0" err="1"/>
              <a:t>diarrhea</a:t>
            </a:r>
            <a:r>
              <a:rPr lang="tr-TR" dirty="0"/>
              <a:t>, </a:t>
            </a:r>
            <a:r>
              <a:rPr lang="tr-TR" dirty="0" err="1"/>
              <a:t>rash</a:t>
            </a:r>
            <a:r>
              <a:rPr lang="tr-TR" dirty="0"/>
              <a:t>, </a:t>
            </a:r>
            <a:r>
              <a:rPr lang="tr-TR" dirty="0" err="1"/>
              <a:t>anemia</a:t>
            </a:r>
            <a:r>
              <a:rPr lang="tr-TR" dirty="0"/>
              <a:t>, </a:t>
            </a:r>
            <a:r>
              <a:rPr lang="tr-TR" dirty="0" err="1"/>
              <a:t>hyperkalemia</a:t>
            </a:r>
            <a:endParaRPr lang="tr-TR" dirty="0"/>
          </a:p>
          <a:p>
            <a:r>
              <a:rPr lang="tr-TR" dirty="0" err="1" smtClean="0"/>
              <a:t>Contraindicated</a:t>
            </a:r>
            <a:r>
              <a:rPr lang="tr-TR" dirty="0" smtClean="0"/>
              <a:t> </a:t>
            </a:r>
            <a:r>
              <a:rPr lang="tr-TR" dirty="0"/>
              <a:t>in </a:t>
            </a:r>
            <a:r>
              <a:rPr lang="tr-TR" dirty="0" err="1"/>
              <a:t>pregnancy</a:t>
            </a:r>
            <a:r>
              <a:rPr lang="tr-TR" dirty="0"/>
              <a:t> and </a:t>
            </a:r>
            <a:r>
              <a:rPr lang="tr-TR" dirty="0" err="1"/>
              <a:t>lactation</a:t>
            </a:r>
            <a:endParaRPr lang="tr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</a:t>
            </a:r>
            <a:r>
              <a:rPr lang="tr-TR" dirty="0"/>
              <a:t>++ </a:t>
            </a:r>
            <a:r>
              <a:rPr lang="tr-TR" dirty="0" err="1"/>
              <a:t>channel</a:t>
            </a:r>
            <a:r>
              <a:rPr lang="tr-TR" dirty="0"/>
              <a:t>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err="1"/>
              <a:t>Inhibit</a:t>
            </a:r>
            <a:r>
              <a:rPr lang="tr-TR" dirty="0"/>
              <a:t> </a:t>
            </a:r>
            <a:r>
              <a:rPr lang="tr-TR" dirty="0" err="1"/>
              <a:t>Ca</a:t>
            </a:r>
            <a:r>
              <a:rPr lang="tr-TR" dirty="0"/>
              <a:t>++ </a:t>
            </a:r>
            <a:r>
              <a:rPr lang="tr-TR" dirty="0" err="1"/>
              <a:t>influx</a:t>
            </a:r>
            <a:r>
              <a:rPr lang="tr-TR" dirty="0"/>
              <a:t> in </a:t>
            </a:r>
            <a:r>
              <a:rPr lang="tr-TR" dirty="0" err="1"/>
              <a:t>vascular</a:t>
            </a:r>
            <a:r>
              <a:rPr lang="tr-TR" dirty="0"/>
              <a:t> </a:t>
            </a:r>
            <a:r>
              <a:rPr lang="tr-TR" dirty="0" err="1"/>
              <a:t>smooth</a:t>
            </a:r>
            <a:r>
              <a:rPr lang="tr-TR" dirty="0"/>
              <a:t> </a:t>
            </a:r>
            <a:r>
              <a:rPr lang="tr-TR" dirty="0" err="1"/>
              <a:t>muscle</a:t>
            </a:r>
            <a:r>
              <a:rPr lang="tr-TR" dirty="0"/>
              <a:t>, </a:t>
            </a:r>
            <a:r>
              <a:rPr lang="tr-TR" dirty="0" err="1"/>
              <a:t>vasodilatation</a:t>
            </a:r>
            <a:endParaRPr lang="tr-TR" dirty="0"/>
          </a:p>
          <a:p>
            <a:r>
              <a:rPr lang="tr-TR" dirty="0" err="1"/>
              <a:t>Inhibit</a:t>
            </a:r>
            <a:r>
              <a:rPr lang="tr-TR" dirty="0"/>
              <a:t> </a:t>
            </a:r>
            <a:r>
              <a:rPr lang="tr-TR" dirty="0" err="1"/>
              <a:t>Ca</a:t>
            </a:r>
            <a:r>
              <a:rPr lang="tr-TR" dirty="0"/>
              <a:t>++ </a:t>
            </a:r>
            <a:r>
              <a:rPr lang="tr-TR" dirty="0" err="1"/>
              <a:t>influx</a:t>
            </a:r>
            <a:r>
              <a:rPr lang="tr-TR" dirty="0"/>
              <a:t> in </a:t>
            </a:r>
            <a:r>
              <a:rPr lang="tr-TR" dirty="0" err="1"/>
              <a:t>cardiac</a:t>
            </a:r>
            <a:r>
              <a:rPr lang="tr-TR" dirty="0"/>
              <a:t> </a:t>
            </a:r>
            <a:r>
              <a:rPr lang="tr-TR" dirty="0" err="1"/>
              <a:t>muscle</a:t>
            </a:r>
            <a:r>
              <a:rPr lang="tr-TR" dirty="0"/>
              <a:t>, </a:t>
            </a:r>
            <a:r>
              <a:rPr lang="tr-TR" dirty="0" err="1"/>
              <a:t>impairs</a:t>
            </a:r>
            <a:r>
              <a:rPr lang="tr-TR" dirty="0"/>
              <a:t> </a:t>
            </a:r>
            <a:r>
              <a:rPr lang="tr-TR" dirty="0" err="1"/>
              <a:t>excitation-contraction</a:t>
            </a:r>
            <a:r>
              <a:rPr lang="tr-TR" dirty="0"/>
              <a:t> </a:t>
            </a:r>
            <a:r>
              <a:rPr lang="tr-TR" dirty="0" err="1"/>
              <a:t>coupling</a:t>
            </a:r>
            <a:r>
              <a:rPr lang="tr-TR" dirty="0"/>
              <a:t>, </a:t>
            </a:r>
            <a:r>
              <a:rPr lang="tr-TR" dirty="0" err="1"/>
              <a:t>cardiac</a:t>
            </a:r>
            <a:r>
              <a:rPr lang="tr-TR" dirty="0"/>
              <a:t> </a:t>
            </a:r>
            <a:r>
              <a:rPr lang="tr-TR" dirty="0" err="1"/>
              <a:t>contractility</a:t>
            </a:r>
            <a:r>
              <a:rPr lang="tr-TR" dirty="0"/>
              <a:t> is </a:t>
            </a:r>
            <a:r>
              <a:rPr lang="tr-TR" dirty="0" err="1"/>
              <a:t>decreased</a:t>
            </a:r>
            <a:endParaRPr lang="tr-TR" dirty="0"/>
          </a:p>
          <a:p>
            <a:r>
              <a:rPr lang="tr-TR" dirty="0">
                <a:solidFill>
                  <a:srgbClr val="FF0000"/>
                </a:solidFill>
              </a:rPr>
              <a:t>Do not </a:t>
            </a:r>
            <a:r>
              <a:rPr lang="tr-TR" dirty="0" err="1">
                <a:solidFill>
                  <a:srgbClr val="FF0000"/>
                </a:solidFill>
              </a:rPr>
              <a:t>depress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skeletal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muscle</a:t>
            </a:r>
            <a:r>
              <a:rPr lang="tr-TR" dirty="0">
                <a:solidFill>
                  <a:srgbClr val="FF0000"/>
                </a:solidFill>
              </a:rPr>
              <a:t> (</a:t>
            </a:r>
            <a:r>
              <a:rPr lang="tr-TR" dirty="0" err="1">
                <a:solidFill>
                  <a:srgbClr val="FF0000"/>
                </a:solidFill>
              </a:rPr>
              <a:t>which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uses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intracellular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Ca</a:t>
            </a:r>
            <a:r>
              <a:rPr lang="tr-TR" dirty="0">
                <a:solidFill>
                  <a:srgbClr val="FF0000"/>
                </a:solidFill>
              </a:rPr>
              <a:t>++ </a:t>
            </a:r>
            <a:r>
              <a:rPr lang="tr-TR" dirty="0" err="1">
                <a:solidFill>
                  <a:srgbClr val="FF0000"/>
                </a:solidFill>
              </a:rPr>
              <a:t>pool</a:t>
            </a:r>
            <a:r>
              <a:rPr lang="tr-TR" dirty="0">
                <a:solidFill>
                  <a:srgbClr val="FF0000"/>
                </a:solidFill>
              </a:rPr>
              <a:t>)</a:t>
            </a:r>
          </a:p>
          <a:p>
            <a:r>
              <a:rPr lang="tr-TR" dirty="0" err="1"/>
              <a:t>Nimodipine</a:t>
            </a:r>
            <a:r>
              <a:rPr lang="tr-TR" dirty="0"/>
              <a:t> has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affinity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cerebral</a:t>
            </a:r>
            <a:r>
              <a:rPr lang="tr-TR" dirty="0"/>
              <a:t> </a:t>
            </a:r>
            <a:r>
              <a:rPr lang="tr-TR" dirty="0" err="1"/>
              <a:t>blood</a:t>
            </a:r>
            <a:r>
              <a:rPr lang="tr-TR" dirty="0"/>
              <a:t> </a:t>
            </a:r>
            <a:r>
              <a:rPr lang="tr-TR" dirty="0" err="1"/>
              <a:t>vessels</a:t>
            </a:r>
            <a:r>
              <a:rPr lang="tr-TR" dirty="0"/>
              <a:t> (</a:t>
            </a:r>
            <a:r>
              <a:rPr lang="tr-TR" dirty="0" err="1"/>
              <a:t>used</a:t>
            </a:r>
            <a:r>
              <a:rPr lang="tr-TR" dirty="0"/>
              <a:t> 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subarachnoidal</a:t>
            </a:r>
            <a:r>
              <a:rPr lang="tr-TR" dirty="0"/>
              <a:t> </a:t>
            </a:r>
            <a:r>
              <a:rPr lang="tr-TR" dirty="0" err="1"/>
              <a:t>hemorrhage</a:t>
            </a:r>
            <a:r>
              <a:rPr lang="tr-TR" dirty="0"/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</a:t>
            </a:r>
            <a:r>
              <a:rPr lang="tr-TR" dirty="0"/>
              <a:t>++ </a:t>
            </a:r>
            <a:r>
              <a:rPr lang="tr-TR" dirty="0" err="1"/>
              <a:t>channel</a:t>
            </a:r>
            <a:r>
              <a:rPr lang="tr-TR" dirty="0"/>
              <a:t>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/>
              <a:t>Their</a:t>
            </a:r>
            <a:r>
              <a:rPr lang="tr-TR" dirty="0"/>
              <a:t> </a:t>
            </a:r>
            <a:r>
              <a:rPr lang="tr-TR" dirty="0" err="1"/>
              <a:t>vasodilator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 is </a:t>
            </a:r>
            <a:r>
              <a:rPr lang="tr-TR" dirty="0" err="1"/>
              <a:t>significant</a:t>
            </a:r>
            <a:r>
              <a:rPr lang="tr-TR" dirty="0"/>
              <a:t> at </a:t>
            </a:r>
            <a:r>
              <a:rPr lang="tr-TR" dirty="0" err="1"/>
              <a:t>arterioles</a:t>
            </a:r>
            <a:r>
              <a:rPr lang="tr-TR" dirty="0"/>
              <a:t>, </a:t>
            </a:r>
            <a:r>
              <a:rPr lang="tr-TR" dirty="0" err="1"/>
              <a:t>less</a:t>
            </a:r>
            <a:r>
              <a:rPr lang="tr-TR" dirty="0"/>
              <a:t> at </a:t>
            </a:r>
            <a:r>
              <a:rPr lang="tr-TR" dirty="0" err="1"/>
              <a:t>venules</a:t>
            </a:r>
            <a:endParaRPr lang="tr-TR" dirty="0"/>
          </a:p>
          <a:p>
            <a:r>
              <a:rPr lang="tr-TR" dirty="0" err="1"/>
              <a:t>Used</a:t>
            </a:r>
            <a:r>
              <a:rPr lang="tr-TR" dirty="0"/>
              <a:t> as </a:t>
            </a:r>
            <a:r>
              <a:rPr lang="tr-TR" dirty="0" err="1"/>
              <a:t>monotherapy</a:t>
            </a:r>
            <a:r>
              <a:rPr lang="tr-TR" dirty="0"/>
              <a:t> in </a:t>
            </a:r>
            <a:r>
              <a:rPr lang="tr-TR" dirty="0" err="1"/>
              <a:t>mild</a:t>
            </a:r>
            <a:r>
              <a:rPr lang="tr-TR" dirty="0"/>
              <a:t> and </a:t>
            </a:r>
            <a:r>
              <a:rPr lang="tr-TR" dirty="0" err="1"/>
              <a:t>moderate</a:t>
            </a:r>
            <a:r>
              <a:rPr lang="tr-TR" dirty="0"/>
              <a:t> </a:t>
            </a:r>
            <a:r>
              <a:rPr lang="tr-TR" dirty="0" err="1"/>
              <a:t>hypertension</a:t>
            </a:r>
            <a:endParaRPr lang="tr-TR" dirty="0"/>
          </a:p>
          <a:p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effective</a:t>
            </a:r>
            <a:r>
              <a:rPr lang="tr-TR" dirty="0"/>
              <a:t> in in </a:t>
            </a:r>
            <a:r>
              <a:rPr lang="tr-TR" dirty="0" err="1"/>
              <a:t>hypertensive</a:t>
            </a:r>
            <a:r>
              <a:rPr lang="tr-TR" dirty="0"/>
              <a:t>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renin</a:t>
            </a:r>
            <a:r>
              <a:rPr lang="tr-TR" dirty="0"/>
              <a:t>,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plasma</a:t>
            </a:r>
            <a:r>
              <a:rPr lang="tr-TR" dirty="0"/>
              <a:t> </a:t>
            </a:r>
            <a:r>
              <a:rPr lang="tr-TR" dirty="0" err="1"/>
              <a:t>Ca</a:t>
            </a:r>
            <a:r>
              <a:rPr lang="tr-TR" dirty="0"/>
              <a:t>++ </a:t>
            </a:r>
            <a:r>
              <a:rPr lang="tr-TR" dirty="0" err="1"/>
              <a:t>levels</a:t>
            </a:r>
            <a:r>
              <a:rPr lang="tr-TR" dirty="0"/>
              <a:t> and salt </a:t>
            </a:r>
            <a:r>
              <a:rPr lang="tr-TR" dirty="0" err="1"/>
              <a:t>sensitive</a:t>
            </a:r>
            <a:r>
              <a:rPr lang="tr-TR" dirty="0"/>
              <a:t> </a:t>
            </a:r>
            <a:r>
              <a:rPr lang="tr-TR" dirty="0" err="1"/>
              <a:t>patients</a:t>
            </a:r>
            <a:endParaRPr lang="tr-TR" dirty="0"/>
          </a:p>
          <a:p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efective</a:t>
            </a:r>
            <a:r>
              <a:rPr lang="tr-TR" dirty="0"/>
              <a:t> in </a:t>
            </a:r>
            <a:r>
              <a:rPr lang="tr-TR" dirty="0" err="1"/>
              <a:t>old</a:t>
            </a:r>
            <a:r>
              <a:rPr lang="tr-TR" dirty="0"/>
              <a:t> </a:t>
            </a:r>
            <a:r>
              <a:rPr lang="tr-TR" dirty="0" err="1"/>
              <a:t>patients</a:t>
            </a:r>
            <a:r>
              <a:rPr lang="tr-TR" dirty="0"/>
              <a:t> and </a:t>
            </a:r>
            <a:r>
              <a:rPr lang="tr-TR" dirty="0" err="1"/>
              <a:t>afro</a:t>
            </a:r>
            <a:r>
              <a:rPr lang="tr-TR" dirty="0"/>
              <a:t>-</a:t>
            </a:r>
            <a:r>
              <a:rPr lang="tr-TR" dirty="0" err="1"/>
              <a:t>american</a:t>
            </a:r>
            <a:r>
              <a:rPr lang="tr-TR" dirty="0"/>
              <a:t> </a:t>
            </a:r>
            <a:r>
              <a:rPr lang="tr-TR" dirty="0" err="1"/>
              <a:t>race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</a:t>
            </a:r>
            <a:r>
              <a:rPr lang="tr-TR" dirty="0"/>
              <a:t>++ </a:t>
            </a:r>
            <a:r>
              <a:rPr lang="tr-TR" dirty="0" err="1"/>
              <a:t>channel</a:t>
            </a:r>
            <a:r>
              <a:rPr lang="tr-TR" dirty="0"/>
              <a:t> </a:t>
            </a:r>
            <a:r>
              <a:rPr lang="tr-TR" dirty="0" err="1"/>
              <a:t>blockers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Dihydropyridines</a:t>
            </a:r>
            <a:r>
              <a:rPr lang="tr-TR" dirty="0"/>
              <a:t>: </a:t>
            </a:r>
          </a:p>
          <a:p>
            <a:pPr>
              <a:buNone/>
            </a:pPr>
            <a:r>
              <a:rPr lang="tr-TR" dirty="0"/>
              <a:t>    </a:t>
            </a:r>
            <a:r>
              <a:rPr lang="tr-TR" dirty="0" err="1"/>
              <a:t>amlodipine</a:t>
            </a:r>
            <a:r>
              <a:rPr lang="tr-TR" dirty="0"/>
              <a:t>, </a:t>
            </a:r>
            <a:r>
              <a:rPr lang="tr-TR" dirty="0" err="1"/>
              <a:t>felodipine</a:t>
            </a:r>
            <a:r>
              <a:rPr lang="tr-TR" dirty="0"/>
              <a:t>, </a:t>
            </a:r>
            <a:r>
              <a:rPr lang="tr-TR" dirty="0" err="1"/>
              <a:t>isradipine</a:t>
            </a:r>
            <a:r>
              <a:rPr lang="tr-TR" dirty="0"/>
              <a:t>, </a:t>
            </a:r>
            <a:r>
              <a:rPr lang="tr-TR" dirty="0" err="1"/>
              <a:t>nikardipine</a:t>
            </a:r>
            <a:r>
              <a:rPr lang="tr-TR" dirty="0"/>
              <a:t>, </a:t>
            </a:r>
            <a:r>
              <a:rPr lang="tr-TR" dirty="0" err="1"/>
              <a:t>nifedipine</a:t>
            </a:r>
            <a:r>
              <a:rPr lang="tr-TR" dirty="0"/>
              <a:t>, </a:t>
            </a:r>
            <a:r>
              <a:rPr lang="tr-TR" dirty="0" err="1"/>
              <a:t>nizoldipine</a:t>
            </a:r>
            <a:r>
              <a:rPr lang="tr-TR" dirty="0"/>
              <a:t>, </a:t>
            </a:r>
            <a:r>
              <a:rPr lang="tr-TR" dirty="0" err="1"/>
              <a:t>nimodipine</a:t>
            </a:r>
            <a:r>
              <a:rPr lang="tr-TR" dirty="0"/>
              <a:t> </a:t>
            </a:r>
          </a:p>
          <a:p>
            <a:r>
              <a:rPr lang="tr-TR" dirty="0" err="1"/>
              <a:t>Benzothiazepines</a:t>
            </a:r>
            <a:r>
              <a:rPr lang="tr-TR" dirty="0"/>
              <a:t>:</a:t>
            </a:r>
          </a:p>
          <a:p>
            <a:pPr>
              <a:buNone/>
            </a:pPr>
            <a:r>
              <a:rPr lang="tr-TR" dirty="0"/>
              <a:t>    </a:t>
            </a:r>
            <a:r>
              <a:rPr lang="tr-TR" dirty="0" err="1"/>
              <a:t>Diltiazem</a:t>
            </a:r>
            <a:endParaRPr lang="tr-TR" dirty="0"/>
          </a:p>
          <a:p>
            <a:r>
              <a:rPr lang="tr-TR" dirty="0" err="1"/>
              <a:t>Phenylalkilamines</a:t>
            </a:r>
            <a:r>
              <a:rPr lang="tr-TR" dirty="0"/>
              <a:t>: </a:t>
            </a:r>
          </a:p>
          <a:p>
            <a:pPr>
              <a:buNone/>
            </a:pPr>
            <a:r>
              <a:rPr lang="tr-TR" dirty="0"/>
              <a:t>    </a:t>
            </a:r>
            <a:r>
              <a:rPr lang="tr-TR" dirty="0" err="1"/>
              <a:t>verapamil</a:t>
            </a:r>
            <a:r>
              <a:rPr lang="tr-TR" dirty="0"/>
              <a:t>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2710</TotalTime>
  <Words>1204</Words>
  <Application>Microsoft Office PowerPoint</Application>
  <PresentationFormat>Ekran Gösterisi (4:3)</PresentationFormat>
  <Paragraphs>197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3" baseType="lpstr">
      <vt:lpstr>Ofis Teması</vt:lpstr>
      <vt:lpstr>ARBs</vt:lpstr>
      <vt:lpstr>ARBs</vt:lpstr>
      <vt:lpstr>ARBs</vt:lpstr>
      <vt:lpstr>ARBs</vt:lpstr>
      <vt:lpstr>ARBs</vt:lpstr>
      <vt:lpstr>Renin inhibitors</vt:lpstr>
      <vt:lpstr>Ca++ channel blockers</vt:lpstr>
      <vt:lpstr>Ca++ channel blockers</vt:lpstr>
      <vt:lpstr>Ca++ channel blockers</vt:lpstr>
      <vt:lpstr>Slayt 10</vt:lpstr>
      <vt:lpstr>Slayt 11</vt:lpstr>
      <vt:lpstr>Ca++ channel blockers</vt:lpstr>
      <vt:lpstr>Slayt 13</vt:lpstr>
      <vt:lpstr>Slayt 14</vt:lpstr>
      <vt:lpstr>Ca++ channel blockers</vt:lpstr>
      <vt:lpstr>Beta blockers</vt:lpstr>
      <vt:lpstr>Beta blockers</vt:lpstr>
      <vt:lpstr>Slayt 18</vt:lpstr>
      <vt:lpstr>Beta blockers</vt:lpstr>
      <vt:lpstr>Beta blockers</vt:lpstr>
      <vt:lpstr>Beta blockers</vt:lpstr>
      <vt:lpstr>Beta blockers</vt:lpstr>
      <vt:lpstr>Slayt 23</vt:lpstr>
      <vt:lpstr>Slayt 24</vt:lpstr>
      <vt:lpstr>Slayt 25</vt:lpstr>
      <vt:lpstr>Alpha 1 blockers</vt:lpstr>
      <vt:lpstr>Alpha 1 blockers</vt:lpstr>
      <vt:lpstr>Drugs that alter SNS function</vt:lpstr>
      <vt:lpstr>Slayt 29</vt:lpstr>
      <vt:lpstr>Slayt 30</vt:lpstr>
      <vt:lpstr>Slayt 31</vt:lpstr>
      <vt:lpstr>Slayt 32</vt:lpstr>
      <vt:lpstr>Vazodilators </vt:lpstr>
      <vt:lpstr>Slayt 34</vt:lpstr>
      <vt:lpstr>Vasodilators</vt:lpstr>
      <vt:lpstr>Vasodilators</vt:lpstr>
      <vt:lpstr>Vasodilators </vt:lpstr>
      <vt:lpstr>Vasodilators </vt:lpstr>
      <vt:lpstr>Vasodilators</vt:lpstr>
      <vt:lpstr>Hypertensive emergency</vt:lpstr>
      <vt:lpstr>Slayt 41</vt:lpstr>
      <vt:lpstr>Slayt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fc</dc:creator>
  <cp:lastModifiedBy>ebru</cp:lastModifiedBy>
  <cp:revision>186</cp:revision>
  <dcterms:created xsi:type="dcterms:W3CDTF">2018-11-02T07:10:58Z</dcterms:created>
  <dcterms:modified xsi:type="dcterms:W3CDTF">2020-11-25T12:28:22Z</dcterms:modified>
</cp:coreProperties>
</file>