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9" r:id="rId31"/>
    <p:sldId id="285" r:id="rId32"/>
    <p:sldId id="286" r:id="rId33"/>
    <p:sldId id="287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25.10.2015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000131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MAHMUD MUAHAMMED TAHA (1909-1985)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857224" y="1428736"/>
            <a:ext cx="7500990" cy="500066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tr-TR" dirty="0" smtClean="0"/>
              <a:t> Sudanda siyasî ve fikrî yapı: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 1885’te Sudan’da </a:t>
            </a:r>
            <a:r>
              <a:rPr lang="tr-TR" dirty="0" smtClean="0"/>
              <a:t>Osmanlı-Mısır </a:t>
            </a:r>
            <a:r>
              <a:rPr lang="tr-TR" dirty="0" smtClean="0"/>
              <a:t>idaresi </a:t>
            </a:r>
            <a:r>
              <a:rPr lang="tr-TR" dirty="0" smtClean="0"/>
              <a:t>Mehdi </a:t>
            </a:r>
            <a:r>
              <a:rPr lang="tr-TR" dirty="0" smtClean="0"/>
              <a:t>hareketiyle sona erdi.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 </a:t>
            </a:r>
            <a:r>
              <a:rPr lang="tr-TR" dirty="0" smtClean="0"/>
              <a:t>1898 Mehdi devleti yıkıldı(İngilizler).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 </a:t>
            </a:r>
            <a:r>
              <a:rPr lang="tr-TR" dirty="0" smtClean="0"/>
              <a:t>1899’da İngiliz-Mısır ortak yönetimi.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 </a:t>
            </a:r>
            <a:r>
              <a:rPr lang="tr-TR" dirty="0" smtClean="0"/>
              <a:t>1920 yılına kadar İngiliz yönetiminin egemenliği sürdü.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 </a:t>
            </a:r>
            <a:r>
              <a:rPr lang="tr-TR" dirty="0" smtClean="0"/>
              <a:t>1936 Mısır </a:t>
            </a:r>
            <a:r>
              <a:rPr lang="tr-TR" dirty="0" err="1" smtClean="0"/>
              <a:t>Hidivi’nin</a:t>
            </a:r>
            <a:r>
              <a:rPr lang="tr-TR" dirty="0" smtClean="0"/>
              <a:t> Sudan’a girişi.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 1945 İngiliz-Mısır birlikteliği giderek bozuluyor.</a:t>
            </a:r>
          </a:p>
          <a:p>
            <a:pPr algn="just">
              <a:buFont typeface="Arial" pitchFamily="34" charset="0"/>
              <a:buChar char="•"/>
            </a:pPr>
            <a:endParaRPr lang="tr-TR" dirty="0" smtClean="0"/>
          </a:p>
          <a:p>
            <a:pPr algn="just">
              <a:buFont typeface="Arial" pitchFamily="34" charset="0"/>
              <a:buChar char="•"/>
            </a:pP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Mahmud</a:t>
            </a:r>
            <a:r>
              <a:rPr lang="tr-TR" b="1" dirty="0" smtClean="0"/>
              <a:t> </a:t>
            </a:r>
            <a:r>
              <a:rPr lang="tr-TR" b="1" dirty="0" smtClean="0"/>
              <a:t>Muhammed Taha’nın Hayatı, Kişiliği ve </a:t>
            </a:r>
            <a:r>
              <a:rPr lang="tr-TR" b="1" dirty="0" smtClean="0"/>
              <a:t>Eserleri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1956’da anayasa hazırlayacak kurucu </a:t>
            </a:r>
            <a:r>
              <a:rPr lang="tr-TR" dirty="0" smtClean="0"/>
              <a:t>meclis üyeliğine </a:t>
            </a:r>
            <a:r>
              <a:rPr lang="tr-TR" dirty="0" smtClean="0"/>
              <a:t>seçildi</a:t>
            </a:r>
            <a:r>
              <a:rPr lang="tr-TR" dirty="0" smtClean="0"/>
              <a:t>.</a:t>
            </a:r>
          </a:p>
          <a:p>
            <a:r>
              <a:rPr lang="sv-SE" dirty="0" smtClean="0"/>
              <a:t>1958’de kanlı bir </a:t>
            </a:r>
            <a:r>
              <a:rPr lang="sv-SE" dirty="0" smtClean="0"/>
              <a:t>darbe</a:t>
            </a:r>
            <a:r>
              <a:rPr lang="tr-TR" dirty="0" smtClean="0"/>
              <a:t> </a:t>
            </a:r>
            <a:r>
              <a:rPr lang="sv-SE" dirty="0" smtClean="0"/>
              <a:t>gerçekleşti.</a:t>
            </a:r>
            <a:r>
              <a:rPr lang="tr-TR" dirty="0" smtClean="0"/>
              <a:t> Yeni rejimin başı </a:t>
            </a:r>
            <a:r>
              <a:rPr lang="tr-TR" dirty="0" smtClean="0"/>
              <a:t>olan General </a:t>
            </a:r>
            <a:r>
              <a:rPr lang="tr-TR" dirty="0" err="1" smtClean="0"/>
              <a:t>Abbaoud’a</a:t>
            </a:r>
            <a:r>
              <a:rPr lang="tr-TR" dirty="0" smtClean="0"/>
              <a:t> bir mektup yazarak, Cumhuriyetçilerin </a:t>
            </a:r>
            <a:r>
              <a:rPr lang="tr-TR" dirty="0" smtClean="0"/>
              <a:t>demokratik, </a:t>
            </a:r>
            <a:r>
              <a:rPr lang="nn-NO" dirty="0" smtClean="0"/>
              <a:t>sosyalist </a:t>
            </a:r>
            <a:r>
              <a:rPr lang="nn-NO" dirty="0" smtClean="0"/>
              <a:t>ve federal bir hükümet kurulması teklifini iletti</a:t>
            </a:r>
            <a:r>
              <a:rPr lang="nn-NO" dirty="0" smtClean="0"/>
              <a:t>.</a:t>
            </a:r>
            <a:endParaRPr lang="tr-TR" dirty="0" smtClean="0"/>
          </a:p>
          <a:p>
            <a:r>
              <a:rPr lang="tr-TR" dirty="0" smtClean="0"/>
              <a:t>Kabul görmeyince halka yönelik konferanslar ve paneller aracılığıyla fikirlerini duyurdu.</a:t>
            </a:r>
          </a:p>
          <a:p>
            <a:r>
              <a:rPr lang="tr-TR" dirty="0" smtClean="0"/>
              <a:t>Gelenekçi otoriteler tarafından hedef seçildi.</a:t>
            </a:r>
            <a:endParaRPr lang="tr-TR" dirty="0" smtClean="0"/>
          </a:p>
          <a:p>
            <a:endParaRPr lang="sv-SE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Mahmud</a:t>
            </a:r>
            <a:r>
              <a:rPr lang="tr-TR" b="1" dirty="0" smtClean="0"/>
              <a:t> Muhammed Taha’nın Hayatı, Kişiliği ve Eserleri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Kamuya açık </a:t>
            </a:r>
            <a:r>
              <a:rPr lang="tr-TR" dirty="0" smtClean="0"/>
              <a:t>konuşmalar yapması yasaklandı</a:t>
            </a:r>
            <a:r>
              <a:rPr lang="tr-TR" dirty="0" smtClean="0"/>
              <a:t>.</a:t>
            </a:r>
          </a:p>
          <a:p>
            <a:r>
              <a:rPr lang="tr-TR" dirty="0" smtClean="0"/>
              <a:t>Konuşmalarında, felsefi bir mistisizmle rasyonel </a:t>
            </a:r>
            <a:r>
              <a:rPr lang="tr-TR" dirty="0" smtClean="0"/>
              <a:t>siyaseti uzlaştıran bir İslamî ideoloji ortaya koyuyordu.</a:t>
            </a:r>
          </a:p>
          <a:p>
            <a:r>
              <a:rPr lang="tr-TR" dirty="0" smtClean="0"/>
              <a:t>Mısır’da Cemal </a:t>
            </a:r>
            <a:r>
              <a:rPr lang="tr-TR" dirty="0" err="1" smtClean="0"/>
              <a:t>Abdunnâsır</a:t>
            </a:r>
            <a:r>
              <a:rPr lang="tr-TR" dirty="0" smtClean="0"/>
              <a:t> (ö. 1970) yönetimindeki milliyetçi </a:t>
            </a:r>
            <a:r>
              <a:rPr lang="tr-TR" dirty="0" smtClean="0"/>
              <a:t>Arap rejimine </a:t>
            </a:r>
            <a:r>
              <a:rPr lang="tr-TR" dirty="0" smtClean="0"/>
              <a:t>şiddetle karşı </a:t>
            </a:r>
            <a:r>
              <a:rPr lang="tr-TR" dirty="0" smtClean="0"/>
              <a:t>çıktı. </a:t>
            </a:r>
            <a:endParaRPr lang="tr-TR" dirty="0" smtClean="0"/>
          </a:p>
          <a:p>
            <a:r>
              <a:rPr lang="tr-TR" dirty="0" smtClean="0"/>
              <a:t>Müslüman Kardeşler (</a:t>
            </a:r>
            <a:r>
              <a:rPr lang="tr-TR" dirty="0" err="1" smtClean="0"/>
              <a:t>İhvân</a:t>
            </a:r>
            <a:r>
              <a:rPr lang="tr-TR" dirty="0" smtClean="0"/>
              <a:t>-ı </a:t>
            </a:r>
            <a:r>
              <a:rPr lang="tr-TR" dirty="0" err="1" smtClean="0"/>
              <a:t>Müslimîn</a:t>
            </a:r>
            <a:r>
              <a:rPr lang="tr-TR" dirty="0" smtClean="0"/>
              <a:t>) hareketini de ilkel bir hareket </a:t>
            </a:r>
            <a:r>
              <a:rPr lang="tr-TR" dirty="0" smtClean="0"/>
              <a:t>olarak nitelendirdi</a:t>
            </a:r>
            <a:r>
              <a:rPr lang="tr-TR" dirty="0" smtClean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Mahmud</a:t>
            </a:r>
            <a:r>
              <a:rPr lang="tr-TR" b="1" dirty="0" smtClean="0"/>
              <a:t> Muhammed Taha’nın Hayatı, Kişiliği ve Eserleri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1968’de </a:t>
            </a:r>
            <a:r>
              <a:rPr lang="tr-TR" dirty="0" err="1" smtClean="0"/>
              <a:t>modernist</a:t>
            </a:r>
            <a:r>
              <a:rPr lang="tr-TR" dirty="0" smtClean="0"/>
              <a:t> ve reformist olarak nitelenen fikirleri nedeniyle ilk </a:t>
            </a:r>
            <a:r>
              <a:rPr lang="tr-TR" dirty="0" smtClean="0"/>
              <a:t>kez </a:t>
            </a:r>
            <a:r>
              <a:rPr lang="tr-TR" dirty="0" err="1" smtClean="0"/>
              <a:t>irtidat</a:t>
            </a:r>
            <a:r>
              <a:rPr lang="tr-TR" dirty="0" smtClean="0"/>
              <a:t> </a:t>
            </a:r>
            <a:r>
              <a:rPr lang="tr-TR" dirty="0" smtClean="0"/>
              <a:t>(dinden çıkma) suçlamasıyla </a:t>
            </a:r>
            <a:r>
              <a:rPr lang="tr-TR" dirty="0" smtClean="0"/>
              <a:t>yargılandı.</a:t>
            </a:r>
            <a:r>
              <a:rPr lang="tr-TR" dirty="0" smtClean="0"/>
              <a:t> Bu dönemde çok sayıda genç aydın ve üniversite </a:t>
            </a:r>
            <a:r>
              <a:rPr lang="tr-TR" dirty="0" smtClean="0"/>
              <a:t>öğrencisi Taha’nın </a:t>
            </a:r>
            <a:r>
              <a:rPr lang="tr-TR" dirty="0" smtClean="0"/>
              <a:t>hareketine katıldı</a:t>
            </a:r>
            <a:r>
              <a:rPr lang="tr-TR" dirty="0" smtClean="0"/>
              <a:t>.</a:t>
            </a:r>
          </a:p>
          <a:p>
            <a:r>
              <a:rPr lang="tr-TR" dirty="0" smtClean="0"/>
              <a:t>1969’da Arap Milliyetçisi ve Arap Sosyalizmi </a:t>
            </a:r>
            <a:r>
              <a:rPr lang="tr-TR" dirty="0" smtClean="0"/>
              <a:t>yanlısı “Özgür </a:t>
            </a:r>
            <a:r>
              <a:rPr lang="tr-TR" dirty="0" smtClean="0"/>
              <a:t>Subaylar Hareketi” yönetime el koyunca Cumhuriyetçi Kardeşler ve </a:t>
            </a:r>
            <a:r>
              <a:rPr lang="tr-TR" dirty="0" smtClean="0"/>
              <a:t>Taha bir nebze </a:t>
            </a:r>
            <a:r>
              <a:rPr lang="tr-TR" dirty="0" smtClean="0"/>
              <a:t>rahatlama dönemi yaşadı.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Mahmud</a:t>
            </a:r>
            <a:r>
              <a:rPr lang="tr-TR" b="1" dirty="0" smtClean="0"/>
              <a:t> Muhammed Taha’nın Hayatı, Kişiliği ve Eserleri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1973’te </a:t>
            </a:r>
            <a:r>
              <a:rPr lang="tr-TR" dirty="0" err="1" smtClean="0"/>
              <a:t>Numeyri</a:t>
            </a:r>
            <a:r>
              <a:rPr lang="tr-TR" dirty="0" smtClean="0"/>
              <a:t> tarafından </a:t>
            </a:r>
            <a:r>
              <a:rPr lang="tr-TR" dirty="0" smtClean="0"/>
              <a:t>halka açık konuşmalar yapması </a:t>
            </a:r>
            <a:r>
              <a:rPr lang="tr-TR" dirty="0" smtClean="0"/>
              <a:t>yasaklandı.</a:t>
            </a:r>
          </a:p>
          <a:p>
            <a:r>
              <a:rPr lang="tr-TR" dirty="0" smtClean="0"/>
              <a:t>Cumhuriyetçi Kardeşler zaman içinde </a:t>
            </a:r>
            <a:r>
              <a:rPr lang="tr-TR" dirty="0" smtClean="0"/>
              <a:t>adeta bir </a:t>
            </a:r>
            <a:r>
              <a:rPr lang="tr-TR" dirty="0" smtClean="0"/>
              <a:t>kadın hakları hareketine dönüştü ve </a:t>
            </a:r>
            <a:r>
              <a:rPr lang="tr-TR" dirty="0" smtClean="0"/>
              <a:t>gücünü </a:t>
            </a:r>
            <a:r>
              <a:rPr lang="tr-TR" dirty="0" smtClean="0"/>
              <a:t>önemli ölçüde </a:t>
            </a:r>
            <a:r>
              <a:rPr lang="tr-TR" dirty="0" smtClean="0"/>
              <a:t>kadın mensuplarından </a:t>
            </a:r>
            <a:r>
              <a:rPr lang="tr-TR" dirty="0" smtClean="0"/>
              <a:t>almaya başladı</a:t>
            </a:r>
            <a:r>
              <a:rPr lang="tr-TR" dirty="0" smtClean="0"/>
              <a:t>.</a:t>
            </a:r>
          </a:p>
          <a:p>
            <a:r>
              <a:rPr lang="tr-TR" dirty="0" smtClean="0"/>
              <a:t>1983 yılına kadar </a:t>
            </a:r>
            <a:r>
              <a:rPr lang="tr-TR" dirty="0" err="1" smtClean="0"/>
              <a:t>Numeyrî</a:t>
            </a:r>
            <a:r>
              <a:rPr lang="tr-TR" dirty="0" smtClean="0"/>
              <a:t> rejimini diktatörlüğe bir alternatif olarak gördüğü için destekledi.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Mahmud</a:t>
            </a:r>
            <a:r>
              <a:rPr lang="tr-TR" b="1" dirty="0" smtClean="0"/>
              <a:t> Muhammed Taha’nın Hayatı, Kişiliği ve Eserleri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1983’ten sonra ulusal </a:t>
            </a:r>
            <a:r>
              <a:rPr lang="tr-TR" dirty="0" smtClean="0"/>
              <a:t>birlik projelerinin bozulması ve şeriat ilan </a:t>
            </a:r>
            <a:r>
              <a:rPr lang="tr-TR" dirty="0" smtClean="0"/>
              <a:t>edilmesiyle Cumhuriyetçiler </a:t>
            </a:r>
            <a:r>
              <a:rPr lang="tr-TR" dirty="0" err="1" smtClean="0"/>
              <a:t>Numeyri’ye</a:t>
            </a:r>
            <a:r>
              <a:rPr lang="tr-TR" dirty="0" smtClean="0"/>
              <a:t> karşı ciddi bir muhalefete giriştiler. Bunun </a:t>
            </a:r>
            <a:r>
              <a:rPr lang="tr-TR" dirty="0" smtClean="0"/>
              <a:t>üzerine Cumhuriyetçilerin </a:t>
            </a:r>
            <a:r>
              <a:rPr lang="tr-TR" dirty="0" smtClean="0"/>
              <a:t>hemen hemen tüm yöneticileri tutuklanmaya başladı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İrtidad</a:t>
            </a:r>
            <a:r>
              <a:rPr lang="tr-TR" dirty="0" smtClean="0"/>
              <a:t> suçlamasıyla </a:t>
            </a:r>
            <a:r>
              <a:rPr lang="tr-TR" dirty="0" smtClean="0"/>
              <a:t>17 Ocak </a:t>
            </a:r>
            <a:r>
              <a:rPr lang="tr-TR" dirty="0" smtClean="0"/>
              <a:t>1985 günü </a:t>
            </a:r>
            <a:r>
              <a:rPr lang="tr-TR" dirty="0" err="1" smtClean="0"/>
              <a:t>ikibin</a:t>
            </a:r>
            <a:r>
              <a:rPr lang="tr-TR" dirty="0" smtClean="0"/>
              <a:t> kişinin önünde idam edildi.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Eserleri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i="1" dirty="0" smtClean="0"/>
              <a:t>er-</a:t>
            </a:r>
            <a:r>
              <a:rPr lang="tr-TR" i="1" dirty="0" err="1" smtClean="0"/>
              <a:t>Risaletu’s</a:t>
            </a:r>
            <a:r>
              <a:rPr lang="tr-TR" i="1" dirty="0" smtClean="0"/>
              <a:t>-</a:t>
            </a:r>
            <a:r>
              <a:rPr lang="tr-TR" i="1" dirty="0" err="1" smtClean="0"/>
              <a:t>Sâniye</a:t>
            </a:r>
            <a:r>
              <a:rPr lang="tr-TR" i="1" dirty="0" smtClean="0"/>
              <a:t> </a:t>
            </a:r>
            <a:r>
              <a:rPr lang="tr-TR" i="1" dirty="0" err="1" smtClean="0"/>
              <a:t>mine’l</a:t>
            </a:r>
            <a:r>
              <a:rPr lang="tr-TR" i="1" dirty="0" smtClean="0"/>
              <a:t>-İslam</a:t>
            </a:r>
          </a:p>
          <a:p>
            <a:r>
              <a:rPr lang="tr-TR" i="1" dirty="0" err="1" smtClean="0"/>
              <a:t>Tarîku</a:t>
            </a:r>
            <a:r>
              <a:rPr lang="tr-TR" i="1" dirty="0" smtClean="0"/>
              <a:t> </a:t>
            </a:r>
            <a:r>
              <a:rPr lang="tr-TR" i="1" dirty="0" smtClean="0"/>
              <a:t>Muhammed</a:t>
            </a:r>
          </a:p>
          <a:p>
            <a:r>
              <a:rPr lang="tr-TR" i="1" dirty="0" err="1" smtClean="0"/>
              <a:t>Tatvîru</a:t>
            </a:r>
            <a:r>
              <a:rPr lang="tr-TR" i="1" dirty="0" smtClean="0"/>
              <a:t> </a:t>
            </a:r>
            <a:r>
              <a:rPr lang="tr-TR" i="1" dirty="0" err="1" smtClean="0"/>
              <a:t>Şerîati’l</a:t>
            </a:r>
            <a:r>
              <a:rPr lang="tr-TR" i="1" dirty="0" smtClean="0"/>
              <a:t>-</a:t>
            </a:r>
            <a:r>
              <a:rPr lang="tr-TR" i="1" dirty="0" err="1" smtClean="0"/>
              <a:t>Ahvâli’ş</a:t>
            </a:r>
            <a:r>
              <a:rPr lang="tr-TR" i="1" dirty="0" smtClean="0"/>
              <a:t>-</a:t>
            </a:r>
            <a:r>
              <a:rPr lang="tr-TR" i="1" dirty="0" err="1" smtClean="0"/>
              <a:t>Şahsiyye</a:t>
            </a:r>
            <a:endParaRPr lang="tr-TR" i="1" dirty="0" smtClean="0"/>
          </a:p>
          <a:p>
            <a:r>
              <a:rPr lang="tr-TR" i="1" dirty="0" smtClean="0"/>
              <a:t>Lâ İlâhe </a:t>
            </a:r>
            <a:r>
              <a:rPr lang="tr-TR" i="1" dirty="0" err="1" smtClean="0"/>
              <a:t>İllallâh</a:t>
            </a:r>
            <a:r>
              <a:rPr lang="tr-TR" i="1" dirty="0" smtClean="0"/>
              <a:t>(</a:t>
            </a:r>
            <a:r>
              <a:rPr lang="tr-TR" dirty="0" smtClean="0"/>
              <a:t>din, ahlak, dinî hukuk, itidal, </a:t>
            </a:r>
            <a:r>
              <a:rPr lang="tr-TR" dirty="0" smtClean="0"/>
              <a:t>İslam)</a:t>
            </a:r>
          </a:p>
          <a:p>
            <a:r>
              <a:rPr lang="tr-TR" i="1" dirty="0" smtClean="0"/>
              <a:t>el-İslâm </a:t>
            </a:r>
            <a:r>
              <a:rPr lang="tr-TR" i="1" dirty="0" err="1" smtClean="0"/>
              <a:t>bi</a:t>
            </a:r>
            <a:r>
              <a:rPr lang="tr-TR" i="1" dirty="0" smtClean="0"/>
              <a:t>-</a:t>
            </a:r>
            <a:r>
              <a:rPr lang="tr-TR" i="1" dirty="0" err="1" smtClean="0"/>
              <a:t>risâletihî’l</a:t>
            </a:r>
            <a:r>
              <a:rPr lang="tr-TR" i="1" dirty="0" smtClean="0"/>
              <a:t>-</a:t>
            </a:r>
            <a:r>
              <a:rPr lang="tr-TR" i="1" dirty="0" err="1" smtClean="0"/>
              <a:t>ûlâ</a:t>
            </a:r>
            <a:r>
              <a:rPr lang="tr-TR" i="1" dirty="0" smtClean="0"/>
              <a:t> Lâ </a:t>
            </a:r>
            <a:r>
              <a:rPr lang="tr-TR" i="1" dirty="0" err="1" smtClean="0"/>
              <a:t>Yeshulu’l</a:t>
            </a:r>
            <a:r>
              <a:rPr lang="tr-TR" i="1" dirty="0" smtClean="0"/>
              <a:t>-</a:t>
            </a:r>
            <a:r>
              <a:rPr lang="tr-TR" i="1" dirty="0" err="1" smtClean="0"/>
              <a:t>İnsâniyyete’l</a:t>
            </a:r>
            <a:r>
              <a:rPr lang="tr-TR" i="1" dirty="0" smtClean="0"/>
              <a:t>-</a:t>
            </a:r>
            <a:r>
              <a:rPr lang="tr-TR" i="1" dirty="0" err="1" smtClean="0"/>
              <a:t>Karne’l</a:t>
            </a:r>
            <a:r>
              <a:rPr lang="tr-TR" i="1" dirty="0" smtClean="0"/>
              <a:t>-</a:t>
            </a:r>
            <a:r>
              <a:rPr lang="tr-TR" i="1" dirty="0" err="1" smtClean="0"/>
              <a:t>İşrîn</a:t>
            </a:r>
            <a:r>
              <a:rPr lang="tr-TR" i="1" dirty="0" smtClean="0"/>
              <a:t> </a:t>
            </a:r>
            <a:r>
              <a:rPr lang="tr-TR" dirty="0" smtClean="0"/>
              <a:t>(İslam’ın ilk/</a:t>
            </a:r>
            <a:r>
              <a:rPr lang="tr-TR" dirty="0" err="1" smtClean="0"/>
              <a:t>fer’î</a:t>
            </a:r>
            <a:r>
              <a:rPr lang="tr-TR" dirty="0" smtClean="0"/>
              <a:t> mesajı Medine’deki ahkamın günün sorunlarına çözüm olamayacağı)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Eserleri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Allâhu</a:t>
            </a:r>
            <a:r>
              <a:rPr lang="tr-TR" i="1" dirty="0" smtClean="0"/>
              <a:t> </a:t>
            </a:r>
            <a:r>
              <a:rPr lang="tr-TR" i="1" dirty="0" err="1" smtClean="0"/>
              <a:t>Nûru’s</a:t>
            </a:r>
            <a:r>
              <a:rPr lang="tr-TR" i="1" dirty="0" smtClean="0"/>
              <a:t>-</a:t>
            </a:r>
            <a:r>
              <a:rPr lang="tr-TR" i="1" dirty="0" err="1" smtClean="0"/>
              <a:t>Semâvâti</a:t>
            </a:r>
            <a:r>
              <a:rPr lang="tr-TR" i="1" dirty="0" smtClean="0"/>
              <a:t> </a:t>
            </a:r>
            <a:r>
              <a:rPr lang="tr-TR" i="1" dirty="0" err="1" smtClean="0"/>
              <a:t>ve’l</a:t>
            </a:r>
            <a:r>
              <a:rPr lang="tr-TR" i="1" dirty="0" smtClean="0"/>
              <a:t>-Arz </a:t>
            </a:r>
            <a:r>
              <a:rPr lang="tr-TR" dirty="0" smtClean="0"/>
              <a:t>(İnsan-ı Kâmil)</a:t>
            </a:r>
          </a:p>
          <a:p>
            <a:r>
              <a:rPr lang="tr-TR" i="1" dirty="0" smtClean="0"/>
              <a:t>el-İslâm ve </a:t>
            </a:r>
            <a:r>
              <a:rPr lang="tr-TR" i="1" dirty="0" err="1" smtClean="0"/>
              <a:t>İnsâniyyetu’l</a:t>
            </a:r>
            <a:r>
              <a:rPr lang="tr-TR" i="1" dirty="0" smtClean="0"/>
              <a:t>-</a:t>
            </a:r>
            <a:r>
              <a:rPr lang="tr-TR" i="1" dirty="0" err="1" smtClean="0"/>
              <a:t>Karni’l</a:t>
            </a:r>
            <a:r>
              <a:rPr lang="tr-TR" i="1" dirty="0" smtClean="0"/>
              <a:t>-</a:t>
            </a:r>
            <a:r>
              <a:rPr lang="tr-TR" i="1" dirty="0" err="1" smtClean="0"/>
              <a:t>İşrîn</a:t>
            </a:r>
            <a:endParaRPr lang="tr-TR" i="1" dirty="0" smtClean="0"/>
          </a:p>
          <a:p>
            <a:r>
              <a:rPr lang="tr-TR" i="1" dirty="0" smtClean="0"/>
              <a:t>ed-</a:t>
            </a:r>
            <a:r>
              <a:rPr lang="tr-TR" i="1" dirty="0" err="1" smtClean="0"/>
              <a:t>Da’vetu’l</a:t>
            </a:r>
            <a:r>
              <a:rPr lang="tr-TR" i="1" dirty="0" smtClean="0"/>
              <a:t>-</a:t>
            </a:r>
            <a:r>
              <a:rPr lang="tr-TR" i="1" dirty="0" err="1" smtClean="0"/>
              <a:t>İslâmiyyetu’l</a:t>
            </a:r>
            <a:r>
              <a:rPr lang="tr-TR" i="1" dirty="0" smtClean="0"/>
              <a:t>-</a:t>
            </a:r>
            <a:r>
              <a:rPr lang="tr-TR" i="1" dirty="0" err="1" smtClean="0"/>
              <a:t>Cedîde</a:t>
            </a:r>
            <a:endParaRPr lang="tr-TR" i="1" dirty="0" smtClean="0"/>
          </a:p>
          <a:p>
            <a:r>
              <a:rPr lang="tr-TR" i="1" dirty="0" smtClean="0"/>
              <a:t>Kul </a:t>
            </a:r>
            <a:r>
              <a:rPr lang="tr-TR" i="1" dirty="0" err="1" smtClean="0"/>
              <a:t>Hâzâ</a:t>
            </a:r>
            <a:r>
              <a:rPr lang="tr-TR" i="1" dirty="0" smtClean="0"/>
              <a:t> </a:t>
            </a:r>
            <a:r>
              <a:rPr lang="tr-TR" i="1" dirty="0" err="1" smtClean="0"/>
              <a:t>Sebîlî</a:t>
            </a:r>
            <a:endParaRPr lang="tr-TR" i="1" dirty="0" smtClean="0"/>
          </a:p>
          <a:p>
            <a:r>
              <a:rPr lang="tr-TR" i="1" dirty="0" err="1" smtClean="0"/>
              <a:t>Müşkiletü’ş</a:t>
            </a:r>
            <a:r>
              <a:rPr lang="tr-TR" i="1" dirty="0" smtClean="0"/>
              <a:t>-</a:t>
            </a:r>
            <a:r>
              <a:rPr lang="tr-TR" i="1" dirty="0" err="1" smtClean="0"/>
              <a:t>Şarki’l</a:t>
            </a:r>
            <a:r>
              <a:rPr lang="tr-TR" i="1" dirty="0" smtClean="0"/>
              <a:t>-</a:t>
            </a:r>
            <a:r>
              <a:rPr lang="tr-TR" i="1" dirty="0" err="1" smtClean="0"/>
              <a:t>Evsat</a:t>
            </a:r>
            <a:r>
              <a:rPr lang="tr-TR" i="1" dirty="0" smtClean="0"/>
              <a:t> </a:t>
            </a:r>
            <a:r>
              <a:rPr lang="tr-TR" dirty="0" smtClean="0"/>
              <a:t>(İsrail’le Barış)</a:t>
            </a:r>
          </a:p>
          <a:p>
            <a:r>
              <a:rPr lang="tr-TR" i="1" dirty="0" smtClean="0"/>
              <a:t>el-</a:t>
            </a:r>
            <a:r>
              <a:rPr lang="tr-TR" i="1" dirty="0" err="1" smtClean="0"/>
              <a:t>Mârksiyye</a:t>
            </a:r>
            <a:r>
              <a:rPr lang="tr-TR" i="1" dirty="0" smtClean="0"/>
              <a:t> </a:t>
            </a:r>
            <a:r>
              <a:rPr lang="tr-TR" i="1" dirty="0" err="1" smtClean="0"/>
              <a:t>fi’l</a:t>
            </a:r>
            <a:r>
              <a:rPr lang="tr-TR" i="1" dirty="0" smtClean="0"/>
              <a:t>-</a:t>
            </a:r>
            <a:r>
              <a:rPr lang="tr-TR" i="1" dirty="0" err="1" smtClean="0"/>
              <a:t>Mîzân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Kavramsal Çerçevesi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Tekâmül(Evrim)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İman-İslam</a:t>
            </a:r>
          </a:p>
          <a:p>
            <a:endParaRPr lang="tr-TR" dirty="0" smtClean="0"/>
          </a:p>
          <a:p>
            <a:r>
              <a:rPr lang="tr-TR" dirty="0" smtClean="0"/>
              <a:t>Bidayet-nihayet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İlk mesaj-ikinci mesaj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Kavramsal Çerçevesi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İman</a:t>
            </a:r>
            <a:r>
              <a:rPr lang="tr-TR" dirty="0" smtClean="0"/>
              <a:t>, bidayet noktasına, yani reel-olgusal bir duruma karşılık gelir. </a:t>
            </a:r>
          </a:p>
          <a:p>
            <a:r>
              <a:rPr lang="tr-TR" b="1" dirty="0" smtClean="0"/>
              <a:t>İslam</a:t>
            </a:r>
            <a:r>
              <a:rPr lang="tr-TR" dirty="0" smtClean="0"/>
              <a:t>, ona göre müesses </a:t>
            </a:r>
            <a:r>
              <a:rPr lang="tr-TR" dirty="0" smtClean="0"/>
              <a:t>bir </a:t>
            </a:r>
            <a:r>
              <a:rPr lang="tr-TR" dirty="0" smtClean="0"/>
              <a:t>din  değildir. Allah’a </a:t>
            </a:r>
            <a:r>
              <a:rPr lang="tr-TR" dirty="0" smtClean="0"/>
              <a:t>mutlak teslimiyetin ifadesi olarak tarih-üstü bir geçerliliğe </a:t>
            </a:r>
            <a:r>
              <a:rPr lang="tr-TR" dirty="0" smtClean="0"/>
              <a:t>sahip, değişime </a:t>
            </a:r>
            <a:r>
              <a:rPr lang="tr-TR" dirty="0" smtClean="0"/>
              <a:t>kapalı </a:t>
            </a:r>
            <a:r>
              <a:rPr lang="tr-TR" dirty="0" smtClean="0"/>
              <a:t>olan tevhide </a:t>
            </a:r>
            <a:r>
              <a:rPr lang="tr-TR" dirty="0" smtClean="0"/>
              <a:t>dayalı inanç ve ahlak </a:t>
            </a:r>
            <a:r>
              <a:rPr lang="tr-TR" dirty="0" smtClean="0"/>
              <a:t>sistemine karşılık </a:t>
            </a:r>
            <a:r>
              <a:rPr lang="tr-TR" dirty="0" smtClean="0"/>
              <a:t>gelir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“Allah katında din İslam’dır” (</a:t>
            </a:r>
            <a:r>
              <a:rPr lang="tr-TR" dirty="0" err="1" smtClean="0"/>
              <a:t>Âl</a:t>
            </a:r>
            <a:r>
              <a:rPr lang="tr-TR" dirty="0" smtClean="0"/>
              <a:t>-i </a:t>
            </a:r>
            <a:r>
              <a:rPr lang="tr-TR" dirty="0" err="1" smtClean="0"/>
              <a:t>Îmrân</a:t>
            </a:r>
            <a:r>
              <a:rPr lang="tr-TR" dirty="0" smtClean="0"/>
              <a:t>: 3/119) </a:t>
            </a:r>
            <a:r>
              <a:rPr lang="tr-TR" dirty="0" smtClean="0"/>
              <a:t>ayetindeki kasıt budur. 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Kavramsal Çerçevesi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İslam</a:t>
            </a:r>
            <a:r>
              <a:rPr lang="tr-TR" dirty="0" smtClean="0"/>
              <a:t> hem </a:t>
            </a:r>
            <a:r>
              <a:rPr lang="tr-TR" i="1" dirty="0" smtClean="0"/>
              <a:t>bidayet</a:t>
            </a:r>
            <a:r>
              <a:rPr lang="tr-TR" dirty="0" smtClean="0"/>
              <a:t> hem </a:t>
            </a:r>
            <a:r>
              <a:rPr lang="tr-TR" i="1" dirty="0" smtClean="0"/>
              <a:t>nihayet</a:t>
            </a:r>
            <a:r>
              <a:rPr lang="tr-TR" dirty="0" smtClean="0"/>
              <a:t>tir. İslam’ın bidayet olma keyfiyeti, </a:t>
            </a:r>
            <a:r>
              <a:rPr lang="tr-TR" dirty="0" smtClean="0"/>
              <a:t>imandan daha </a:t>
            </a:r>
            <a:r>
              <a:rPr lang="tr-TR" dirty="0" smtClean="0"/>
              <a:t>düşük bir seviyeye karşılık gelir ve bu da kelime-i </a:t>
            </a:r>
            <a:r>
              <a:rPr lang="tr-TR" dirty="0" err="1" smtClean="0"/>
              <a:t>tevhid</a:t>
            </a:r>
            <a:r>
              <a:rPr lang="tr-TR" dirty="0" smtClean="0"/>
              <a:t> ile </a:t>
            </a:r>
            <a:r>
              <a:rPr lang="tr-TR" dirty="0" err="1" smtClean="0"/>
              <a:t>şer’î</a:t>
            </a:r>
            <a:r>
              <a:rPr lang="tr-TR" dirty="0" smtClean="0"/>
              <a:t>-dinî </a:t>
            </a:r>
            <a:r>
              <a:rPr lang="tr-TR" dirty="0" smtClean="0"/>
              <a:t>vecibelerin biçimsel düzeyde </a:t>
            </a:r>
            <a:r>
              <a:rPr lang="tr-TR" dirty="0" smtClean="0"/>
              <a:t>yerine getirilmesinde ifadesini bulur</a:t>
            </a:r>
            <a:r>
              <a:rPr lang="tr-TR" dirty="0" smtClean="0"/>
              <a:t>.</a:t>
            </a:r>
          </a:p>
          <a:p>
            <a:r>
              <a:rPr lang="nn-NO" dirty="0" smtClean="0"/>
              <a:t>“Her kim muhsin olarak özünü Allah’a teslim ederse” </a:t>
            </a:r>
            <a:r>
              <a:rPr lang="nn-NO" dirty="0" smtClean="0"/>
              <a:t>(</a:t>
            </a:r>
            <a:r>
              <a:rPr lang="ar-SA" dirty="0" smtClean="0"/>
              <a:t>بَلَى مَنْ أَسْلَمَ وَجْهَهُ لِلَّهِ وَهُوَ مُحْسِنٌ</a:t>
            </a:r>
            <a:r>
              <a:rPr lang="tr-TR" dirty="0" smtClean="0"/>
              <a:t>), </a:t>
            </a:r>
            <a:r>
              <a:rPr lang="tr-TR" dirty="0" smtClean="0"/>
              <a:t>(Bakara: 2/12) mealindeki ayette sözü </a:t>
            </a:r>
            <a:r>
              <a:rPr lang="tr-TR" dirty="0" smtClean="0"/>
              <a:t>edilen İslam </a:t>
            </a:r>
            <a:r>
              <a:rPr lang="tr-TR" dirty="0" smtClean="0"/>
              <a:t>nihai hedef olan İslam’dır.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1956 bağımsızlık</a:t>
            </a:r>
          </a:p>
          <a:p>
            <a:r>
              <a:rPr lang="tr-TR" dirty="0" smtClean="0"/>
              <a:t>1958’den sonra darbeler dönemi başladı.</a:t>
            </a:r>
          </a:p>
          <a:p>
            <a:r>
              <a:rPr lang="tr-TR" dirty="0" smtClean="0"/>
              <a:t>1969 Albay Cafer el-</a:t>
            </a:r>
            <a:r>
              <a:rPr lang="tr-TR" dirty="0" err="1" smtClean="0"/>
              <a:t>Numeyrî</a:t>
            </a:r>
            <a:r>
              <a:rPr lang="tr-TR" dirty="0" smtClean="0"/>
              <a:t> darbesiyle siyasî hayat kesintiye uğradı.</a:t>
            </a:r>
          </a:p>
          <a:p>
            <a:r>
              <a:rPr lang="tr-TR" dirty="0" smtClean="0"/>
              <a:t>Güney bölgesinde </a:t>
            </a:r>
            <a:r>
              <a:rPr lang="tr-TR" dirty="0" err="1" smtClean="0"/>
              <a:t>müslümanlaştırma</a:t>
            </a:r>
            <a:r>
              <a:rPr lang="tr-TR" dirty="0" smtClean="0"/>
              <a:t> hareketleri.</a:t>
            </a:r>
          </a:p>
          <a:p>
            <a:r>
              <a:rPr lang="tr-TR" dirty="0" smtClean="0"/>
              <a:t>1983’te </a:t>
            </a:r>
            <a:r>
              <a:rPr lang="tr-TR" dirty="0" err="1" smtClean="0"/>
              <a:t>şer’î</a:t>
            </a:r>
            <a:r>
              <a:rPr lang="tr-TR" dirty="0" smtClean="0"/>
              <a:t> kanunların bütün ülkede uygulanmaya başlaması.</a:t>
            </a:r>
          </a:p>
          <a:p>
            <a:r>
              <a:rPr lang="tr-TR" dirty="0" smtClean="0"/>
              <a:t>1989 </a:t>
            </a:r>
            <a:r>
              <a:rPr lang="tr-TR" dirty="0" err="1" smtClean="0"/>
              <a:t>Ahmed</a:t>
            </a:r>
            <a:r>
              <a:rPr lang="tr-TR" dirty="0" smtClean="0"/>
              <a:t> el-</a:t>
            </a:r>
            <a:r>
              <a:rPr lang="tr-TR" dirty="0" err="1" smtClean="0"/>
              <a:t>Beşîr</a:t>
            </a:r>
            <a:r>
              <a:rPr lang="tr-TR" dirty="0" smtClean="0"/>
              <a:t> darbesi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Kavramsal Çerçevesi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 smtClean="0"/>
              <a:t>Birinci/ilk mesaj </a:t>
            </a:r>
            <a:r>
              <a:rPr lang="tr-TR" dirty="0" smtClean="0"/>
              <a:t>şeriat ve </a:t>
            </a:r>
            <a:r>
              <a:rPr lang="tr-TR" dirty="0" err="1" smtClean="0"/>
              <a:t>şer’î</a:t>
            </a:r>
            <a:r>
              <a:rPr lang="tr-TR" dirty="0" smtClean="0"/>
              <a:t> ahkâma </a:t>
            </a:r>
            <a:r>
              <a:rPr lang="tr-TR" dirty="0" smtClean="0"/>
              <a:t>karşılık gelir</a:t>
            </a:r>
            <a:r>
              <a:rPr lang="tr-TR" dirty="0" smtClean="0"/>
              <a:t>. Tarih-üstü değil tarihsel </a:t>
            </a:r>
            <a:r>
              <a:rPr lang="tr-TR" dirty="0" smtClean="0"/>
              <a:t>ve </a:t>
            </a:r>
            <a:r>
              <a:rPr lang="tr-TR" dirty="0" err="1" smtClean="0"/>
              <a:t>konjonktüreldir</a:t>
            </a:r>
            <a:r>
              <a:rPr lang="tr-TR" dirty="0" smtClean="0"/>
              <a:t>.</a:t>
            </a:r>
            <a:endParaRPr lang="tr-TR" dirty="0" smtClean="0"/>
          </a:p>
          <a:p>
            <a:r>
              <a:rPr lang="tr-TR" b="1" dirty="0" smtClean="0"/>
              <a:t>İkinci </a:t>
            </a:r>
            <a:r>
              <a:rPr lang="tr-TR" b="1" dirty="0" smtClean="0"/>
              <a:t>mesaj </a:t>
            </a:r>
            <a:r>
              <a:rPr lang="tr-TR" dirty="0" smtClean="0"/>
              <a:t>iman </a:t>
            </a:r>
            <a:r>
              <a:rPr lang="tr-TR" dirty="0" smtClean="0"/>
              <a:t>ve ahlak ilkelerini </a:t>
            </a:r>
            <a:r>
              <a:rPr lang="tr-TR" dirty="0" smtClean="0"/>
              <a:t>içeren </a:t>
            </a:r>
            <a:r>
              <a:rPr lang="tr-TR" dirty="0" smtClean="0"/>
              <a:t>sabit/değişmez dine </a:t>
            </a:r>
            <a:r>
              <a:rPr lang="tr-TR" dirty="0" smtClean="0"/>
              <a:t>tekabül eder. </a:t>
            </a:r>
            <a:r>
              <a:rPr lang="tr-TR" dirty="0" smtClean="0"/>
              <a:t>Değişim ve dönüşüme açık olmadığı için neshe </a:t>
            </a:r>
            <a:r>
              <a:rPr lang="tr-TR" dirty="0" smtClean="0"/>
              <a:t>de konu olmaz. </a:t>
            </a:r>
          </a:p>
          <a:p>
            <a:r>
              <a:rPr lang="tr-TR" dirty="0" smtClean="0"/>
              <a:t>Örneğin zekat, infakı </a:t>
            </a:r>
            <a:r>
              <a:rPr lang="tr-TR" dirty="0" err="1" smtClean="0"/>
              <a:t>neshetmez</a:t>
            </a:r>
            <a:r>
              <a:rPr lang="tr-TR" dirty="0" smtClean="0"/>
              <a:t>. Hoşgörü ve tolerans gibi erdemler de </a:t>
            </a:r>
            <a:r>
              <a:rPr lang="tr-TR" i="1" dirty="0" err="1" smtClean="0"/>
              <a:t>seyf</a:t>
            </a:r>
            <a:r>
              <a:rPr lang="tr-TR" i="1" dirty="0" smtClean="0"/>
              <a:t> ayeti </a:t>
            </a:r>
            <a:r>
              <a:rPr lang="tr-TR" dirty="0" smtClean="0"/>
              <a:t>ile </a:t>
            </a:r>
            <a:r>
              <a:rPr lang="tr-TR" dirty="0" err="1" smtClean="0"/>
              <a:t>neshedilemez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Kavramsal Çerçevesi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b="1" dirty="0" smtClean="0"/>
              <a:t>Şeriat</a:t>
            </a:r>
            <a:r>
              <a:rPr lang="tr-TR" dirty="0" smtClean="0"/>
              <a:t> </a:t>
            </a:r>
            <a:r>
              <a:rPr lang="tr-TR" dirty="0" smtClean="0"/>
              <a:t>yol,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b="1" dirty="0" smtClean="0"/>
              <a:t>Hakikat </a:t>
            </a:r>
            <a:r>
              <a:rPr lang="tr-TR" dirty="0" smtClean="0"/>
              <a:t>haldir</a:t>
            </a:r>
            <a:r>
              <a:rPr lang="tr-TR" dirty="0" smtClean="0"/>
              <a:t>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b="1" dirty="0" smtClean="0"/>
              <a:t>Şeriat</a:t>
            </a:r>
            <a:r>
              <a:rPr lang="tr-TR" dirty="0" smtClean="0"/>
              <a:t> </a:t>
            </a:r>
            <a:r>
              <a:rPr lang="tr-TR" dirty="0" smtClean="0"/>
              <a:t>ağaçta yaprak (</a:t>
            </a:r>
            <a:r>
              <a:rPr lang="tr-TR" dirty="0" err="1" smtClean="0"/>
              <a:t>zû</a:t>
            </a:r>
            <a:r>
              <a:rPr lang="tr-TR" dirty="0" smtClean="0"/>
              <a:t>-şecere),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b="1" dirty="0" smtClean="0"/>
              <a:t>Hakikat</a:t>
            </a:r>
            <a:r>
              <a:rPr lang="tr-TR" dirty="0" smtClean="0"/>
              <a:t> meyvedir </a:t>
            </a:r>
            <a:r>
              <a:rPr lang="tr-TR" dirty="0" smtClean="0"/>
              <a:t>(</a:t>
            </a:r>
            <a:r>
              <a:rPr lang="tr-TR" dirty="0" err="1" smtClean="0"/>
              <a:t>zû</a:t>
            </a:r>
            <a:r>
              <a:rPr lang="tr-TR" dirty="0" smtClean="0"/>
              <a:t>-semere</a:t>
            </a:r>
            <a:r>
              <a:rPr lang="tr-TR" dirty="0" smtClean="0"/>
              <a:t>). </a:t>
            </a:r>
          </a:p>
          <a:p>
            <a:pPr>
              <a:lnSpc>
                <a:spcPct val="150000"/>
              </a:lnSpc>
            </a:pPr>
            <a:r>
              <a:rPr lang="tr-TR" b="1" dirty="0" smtClean="0"/>
              <a:t>Şeriat</a:t>
            </a:r>
            <a:r>
              <a:rPr lang="tr-TR" dirty="0" smtClean="0"/>
              <a:t> </a:t>
            </a:r>
            <a:r>
              <a:rPr lang="tr-TR" dirty="0" smtClean="0"/>
              <a:t>bildik anlamda ibadetle kaimdir.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b="1" dirty="0" smtClean="0"/>
              <a:t>Hakikat</a:t>
            </a:r>
            <a:r>
              <a:rPr lang="tr-TR" dirty="0" smtClean="0"/>
              <a:t> </a:t>
            </a:r>
            <a:r>
              <a:rPr lang="tr-TR" dirty="0" smtClean="0"/>
              <a:t>ise ubudiyetle kaimdir. 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Kavramsal Çerçevesi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err="1" smtClean="0"/>
              <a:t>Mekkî</a:t>
            </a:r>
            <a:r>
              <a:rPr lang="tr-TR" b="1" dirty="0" smtClean="0"/>
              <a:t> buyruklar: </a:t>
            </a:r>
          </a:p>
          <a:p>
            <a:pPr>
              <a:buNone/>
            </a:pPr>
            <a:r>
              <a:rPr lang="tr-TR" b="1" dirty="0" smtClean="0"/>
              <a:t> </a:t>
            </a:r>
            <a:r>
              <a:rPr lang="tr-TR" b="1" dirty="0" smtClean="0"/>
              <a:t>   Taha, </a:t>
            </a:r>
            <a:r>
              <a:rPr lang="tr-TR" dirty="0" smtClean="0"/>
              <a:t>Mekke </a:t>
            </a:r>
            <a:r>
              <a:rPr lang="tr-TR" dirty="0" smtClean="0"/>
              <a:t>dönemine ait aslî ve nihai buyrukların göz </a:t>
            </a:r>
            <a:r>
              <a:rPr lang="tr-TR" dirty="0" smtClean="0"/>
              <a:t>ardı edildiğini </a:t>
            </a:r>
            <a:r>
              <a:rPr lang="tr-TR" dirty="0" smtClean="0"/>
              <a:t>düşünür. Oysa Mekke döneminde </a:t>
            </a:r>
            <a:r>
              <a:rPr lang="tr-TR" dirty="0" err="1" smtClean="0"/>
              <a:t>vahyedilen</a:t>
            </a:r>
            <a:r>
              <a:rPr lang="tr-TR" dirty="0" smtClean="0"/>
              <a:t> inanç ve ahlak hükümleri </a:t>
            </a:r>
            <a:r>
              <a:rPr lang="tr-TR" dirty="0" smtClean="0"/>
              <a:t>illete, dolayısıyla </a:t>
            </a:r>
            <a:r>
              <a:rPr lang="tr-TR" dirty="0" smtClean="0"/>
              <a:t>zamana, mekâna ve belli bir tarihselliğe bağlı değildir. </a:t>
            </a:r>
            <a:endParaRPr lang="tr-TR" dirty="0" smtClean="0"/>
          </a:p>
          <a:p>
            <a:r>
              <a:rPr lang="tr-TR" b="1" dirty="0" smtClean="0"/>
              <a:t>Medine </a:t>
            </a:r>
            <a:r>
              <a:rPr lang="tr-TR" b="1" dirty="0" smtClean="0"/>
              <a:t>dönemine </a:t>
            </a:r>
            <a:r>
              <a:rPr lang="tr-TR" b="1" dirty="0" smtClean="0"/>
              <a:t>ait hükümler:</a:t>
            </a:r>
            <a:endParaRPr lang="tr-TR" b="1" dirty="0" smtClean="0"/>
          </a:p>
          <a:p>
            <a:pPr>
              <a:buNone/>
            </a:pPr>
            <a:r>
              <a:rPr lang="tr-TR" dirty="0" smtClean="0"/>
              <a:t>    İllete bağlıdır</a:t>
            </a:r>
            <a:r>
              <a:rPr lang="tr-TR" dirty="0" smtClean="0"/>
              <a:t>; zaman, mekân ve tarihsel olguyla koşulludur. </a:t>
            </a:r>
            <a:r>
              <a:rPr lang="tr-TR" dirty="0" smtClean="0"/>
              <a:t>Taha’nın </a:t>
            </a:r>
            <a:r>
              <a:rPr lang="tr-TR" dirty="0" err="1" smtClean="0"/>
              <a:t>konjonktürel</a:t>
            </a:r>
            <a:r>
              <a:rPr lang="tr-TR" dirty="0" smtClean="0"/>
              <a:t> </a:t>
            </a:r>
            <a:r>
              <a:rPr lang="tr-TR" dirty="0" smtClean="0"/>
              <a:t>olarak nitelediği bu hükümler cihat, kölelik, çok eşlilik</a:t>
            </a:r>
            <a:r>
              <a:rPr lang="tr-TR" dirty="0" smtClean="0"/>
              <a:t>, boşanma gibi </a:t>
            </a:r>
            <a:r>
              <a:rPr lang="tr-TR" dirty="0" smtClean="0"/>
              <a:t>konularla </a:t>
            </a:r>
            <a:r>
              <a:rPr lang="tr-TR" dirty="0" smtClean="0"/>
              <a:t>örneklendirilebilir.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Görüşleri-Temellendirme Yöntemi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Kur’an ilk Müslüman nesli </a:t>
            </a:r>
            <a:r>
              <a:rPr lang="nb-NO" dirty="0" smtClean="0"/>
              <a:t>Mekke</a:t>
            </a:r>
            <a:r>
              <a:rPr lang="tr-TR" dirty="0" smtClean="0"/>
              <a:t> döneminde </a:t>
            </a:r>
            <a:r>
              <a:rPr lang="tr-TR" dirty="0" smtClean="0"/>
              <a:t>Allah’a tam manasıyla ubudiyete davet etmiştir. Ancak muhatapların bu </a:t>
            </a:r>
            <a:r>
              <a:rPr lang="tr-TR" dirty="0" smtClean="0"/>
              <a:t>aslî davetin </a:t>
            </a:r>
            <a:r>
              <a:rPr lang="tr-TR" dirty="0" smtClean="0"/>
              <a:t>gereklerine harfiyen uyma potansiyeline sahip olmadıkları ya da zaman </a:t>
            </a:r>
            <a:r>
              <a:rPr lang="tr-TR" dirty="0" smtClean="0"/>
              <a:t>içinde mevcut </a:t>
            </a:r>
            <a:r>
              <a:rPr lang="tr-TR" dirty="0" smtClean="0"/>
              <a:t>potansiyellerinin zayıfladığı anlaşılınca onlara </a:t>
            </a:r>
            <a:r>
              <a:rPr lang="tr-TR" dirty="0" err="1" smtClean="0"/>
              <a:t>Kur’an’ın</a:t>
            </a:r>
            <a:r>
              <a:rPr lang="tr-TR" dirty="0" smtClean="0"/>
              <a:t> hedef </a:t>
            </a:r>
            <a:r>
              <a:rPr lang="tr-TR" dirty="0" smtClean="0"/>
              <a:t>gösterdiği standartların </a:t>
            </a:r>
            <a:r>
              <a:rPr lang="tr-TR" dirty="0" smtClean="0"/>
              <a:t>altında bir mesaj </a:t>
            </a:r>
            <a:r>
              <a:rPr lang="tr-TR" dirty="0" smtClean="0"/>
              <a:t>sunulmuştur.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Görüşleri-Temellendirme Yöntemi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SA" dirty="0" smtClean="0"/>
              <a:t>يَا أَيُّهَا الَّذِينَ آَمَنُوا اتَّقُوا اللَّهَ حَقَّ تُقَاتِهِ وَلاَ تَمُوتُنَّ إِلاَ وَأَنْتُمْ مُسْلِمُونَ</a:t>
            </a:r>
            <a:r>
              <a:rPr lang="tr-TR" dirty="0" smtClean="0"/>
              <a:t>(</a:t>
            </a:r>
            <a:r>
              <a:rPr lang="tr-TR" dirty="0" err="1" smtClean="0"/>
              <a:t>Âl</a:t>
            </a:r>
            <a:r>
              <a:rPr lang="tr-TR" dirty="0" smtClean="0"/>
              <a:t>-i </a:t>
            </a:r>
            <a:r>
              <a:rPr lang="tr-TR" dirty="0" err="1" smtClean="0"/>
              <a:t>İmrân</a:t>
            </a:r>
            <a:r>
              <a:rPr lang="tr-TR" dirty="0" smtClean="0"/>
              <a:t>: </a:t>
            </a:r>
            <a:r>
              <a:rPr lang="tr-TR" dirty="0" smtClean="0"/>
              <a:t>3/102)</a:t>
            </a:r>
          </a:p>
          <a:p>
            <a:pPr>
              <a:buNone/>
            </a:pPr>
            <a:endParaRPr lang="tr-TR" dirty="0" smtClean="0"/>
          </a:p>
          <a:p>
            <a:r>
              <a:rPr lang="ar-SA" dirty="0" smtClean="0"/>
              <a:t>فَاتَّقُوا اللَّهَ مَا اسْتَطَعْتُمْ وَاسْمَعُوا وَأَطِيعُوا وَأَنفِقُوا خَيْرًا ِلأَنْفُسِكُمْ </a:t>
            </a:r>
            <a:r>
              <a:rPr lang="ar-SA" dirty="0" smtClean="0"/>
              <a:t>وَمَنْ </a:t>
            </a:r>
            <a:r>
              <a:rPr lang="ar-SA" dirty="0" smtClean="0"/>
              <a:t>يُوقَ شُحَّ نَفْسِهِ فَأُوْلَئِكَ هُمْ الْمُفْلِحُونَ </a:t>
            </a:r>
            <a:r>
              <a:rPr lang="tr-TR" dirty="0" smtClean="0"/>
              <a:t>(</a:t>
            </a:r>
            <a:r>
              <a:rPr lang="tr-TR" dirty="0" err="1" smtClean="0"/>
              <a:t>Teğâbun</a:t>
            </a:r>
            <a:r>
              <a:rPr lang="tr-TR" dirty="0" smtClean="0"/>
              <a:t>: 64/16</a:t>
            </a:r>
            <a:r>
              <a:rPr lang="tr-TR" dirty="0" smtClean="0"/>
              <a:t>)</a:t>
            </a:r>
          </a:p>
          <a:p>
            <a:r>
              <a:rPr lang="tr-TR" dirty="0" smtClean="0"/>
              <a:t>Bu iki ayetten ilki aslî/nihai mesajla, ikincisi </a:t>
            </a:r>
            <a:r>
              <a:rPr lang="tr-TR" dirty="0" err="1" smtClean="0"/>
              <a:t>fer’î</a:t>
            </a:r>
            <a:r>
              <a:rPr lang="tr-TR" dirty="0" smtClean="0"/>
              <a:t>/</a:t>
            </a:r>
            <a:r>
              <a:rPr lang="tr-TR" dirty="0" err="1" smtClean="0"/>
              <a:t>tâlî</a:t>
            </a:r>
            <a:r>
              <a:rPr lang="tr-TR" dirty="0" smtClean="0"/>
              <a:t> mesajla </a:t>
            </a:r>
            <a:r>
              <a:rPr lang="tr-TR" dirty="0" smtClean="0"/>
              <a:t>ilgilidir. İlk ayetteki </a:t>
            </a:r>
            <a:r>
              <a:rPr lang="tr-TR" dirty="0" smtClean="0"/>
              <a:t>mesaj İslam ve Müslüman düzeyine, ikincisi ise iman ve </a:t>
            </a:r>
            <a:r>
              <a:rPr lang="tr-TR" dirty="0" smtClean="0"/>
              <a:t>mümin düzeyine </a:t>
            </a:r>
            <a:r>
              <a:rPr lang="tr-TR" dirty="0" smtClean="0"/>
              <a:t>işaret etmektedir.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Görüşleri-Temellendirme Yöntemi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smtClean="0"/>
              <a:t>Taha</a:t>
            </a:r>
            <a:r>
              <a:rPr lang="tr-TR" dirty="0" smtClean="0"/>
              <a:t> cihat, kölelik, özel mülkiyet, kadın erkek eşitsizliği, çok eşlilik, </a:t>
            </a:r>
            <a:r>
              <a:rPr lang="tr-TR" dirty="0" smtClean="0"/>
              <a:t>boşanma, örtünme</a:t>
            </a:r>
            <a:r>
              <a:rPr lang="tr-TR" dirty="0" smtClean="0"/>
              <a:t>, haremlik-selamlık uygulaması gibi konularda getirilen hükümlerin </a:t>
            </a:r>
            <a:r>
              <a:rPr lang="tr-TR" dirty="0" smtClean="0"/>
              <a:t>ve kısıtlamaların </a:t>
            </a:r>
            <a:r>
              <a:rPr lang="tr-TR" dirty="0" smtClean="0"/>
              <a:t>insanların kendilerine tanınan özgürlüğü henüz </a:t>
            </a:r>
            <a:r>
              <a:rPr lang="tr-TR" dirty="0" smtClean="0"/>
              <a:t>anlayamamasından kaynaklandığını </a:t>
            </a:r>
            <a:r>
              <a:rPr lang="tr-TR" dirty="0" smtClean="0"/>
              <a:t>savunur. İnsanlar özgürlüklerinin değerini anlayabilecekleri ve </a:t>
            </a:r>
            <a:r>
              <a:rPr lang="tr-TR" dirty="0" smtClean="0"/>
              <a:t>sınırları aşmayacakları </a:t>
            </a:r>
            <a:r>
              <a:rPr lang="tr-TR" dirty="0" smtClean="0"/>
              <a:t>bir akıl seviyesine ulaştıklarında özgürlükleri üzerindeki </a:t>
            </a:r>
            <a:r>
              <a:rPr lang="tr-TR" dirty="0" smtClean="0"/>
              <a:t>kısıtlamalar kalkacaktır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Taha’ya göre temel sorunlar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Ahlakîliğin öncelikli olmaması</a:t>
            </a:r>
          </a:p>
          <a:p>
            <a:r>
              <a:rPr lang="tr-TR" dirty="0" smtClean="0"/>
              <a:t>İnsanlığın ahlak </a:t>
            </a:r>
            <a:r>
              <a:rPr lang="tr-TR" dirty="0" smtClean="0"/>
              <a:t>krizi ancak Allah’a tam anlamıyla itaat </a:t>
            </a:r>
            <a:r>
              <a:rPr lang="tr-TR" dirty="0" smtClean="0"/>
              <a:t>ve inkıyadın </a:t>
            </a:r>
            <a:r>
              <a:rPr lang="tr-TR" dirty="0" smtClean="0"/>
              <a:t>ifadesi anlamındaki İslam’ı ihya etmekle çözülebilir. Ancak bu ihya </a:t>
            </a:r>
            <a:r>
              <a:rPr lang="tr-TR" dirty="0" smtClean="0"/>
              <a:t>dinle özdeş </a:t>
            </a:r>
            <a:r>
              <a:rPr lang="tr-TR" dirty="0" smtClean="0"/>
              <a:t>kabul edilen şeriatın değil, </a:t>
            </a:r>
            <a:r>
              <a:rPr lang="tr-TR" dirty="0" smtClean="0"/>
              <a:t>tevhidi Müslümanların </a:t>
            </a:r>
            <a:r>
              <a:rPr lang="tr-TR" dirty="0" smtClean="0"/>
              <a:t>iç dünyasında ahlakî </a:t>
            </a:r>
            <a:r>
              <a:rPr lang="tr-TR" dirty="0" smtClean="0"/>
              <a:t>olarak </a:t>
            </a:r>
            <a:r>
              <a:rPr lang="nb-NO" dirty="0" smtClean="0"/>
              <a:t>semerelendirilmesi </a:t>
            </a:r>
            <a:r>
              <a:rPr lang="nb-NO" dirty="0" smtClean="0"/>
              <a:t>anlamında bir </a:t>
            </a:r>
            <a:r>
              <a:rPr lang="nb-NO" dirty="0" smtClean="0"/>
              <a:t>ihyadır.</a:t>
            </a:r>
            <a:endParaRPr lang="tr-TR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Taha’ya göre temel sorunlar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 smtClean="0"/>
              <a:t>Ahlakî kriz</a:t>
            </a:r>
            <a:endParaRPr lang="tr-TR" b="1" dirty="0" smtClean="0"/>
          </a:p>
          <a:p>
            <a:r>
              <a:rPr lang="tr-TR" dirty="0" smtClean="0"/>
              <a:t>“</a:t>
            </a:r>
            <a:r>
              <a:rPr lang="tr-TR" dirty="0" smtClean="0"/>
              <a:t>genelde bütün insanların </a:t>
            </a:r>
            <a:r>
              <a:rPr lang="tr-TR" dirty="0" smtClean="0"/>
              <a:t>özelde </a:t>
            </a:r>
            <a:r>
              <a:rPr lang="tr-TR" dirty="0" err="1" smtClean="0"/>
              <a:t>müslümanların</a:t>
            </a:r>
            <a:r>
              <a:rPr lang="tr-TR" dirty="0" smtClean="0"/>
              <a:t> </a:t>
            </a:r>
            <a:r>
              <a:rPr lang="tr-TR" dirty="0" smtClean="0"/>
              <a:t>en </a:t>
            </a:r>
            <a:r>
              <a:rPr lang="tr-TR" dirty="0" smtClean="0"/>
              <a:t>temel krizi </a:t>
            </a:r>
            <a:r>
              <a:rPr lang="tr-TR" dirty="0" smtClean="0"/>
              <a:t>ahlak krizidir.” </a:t>
            </a:r>
            <a:r>
              <a:rPr lang="tr-TR" dirty="0" smtClean="0"/>
              <a:t>Bu </a:t>
            </a:r>
            <a:r>
              <a:rPr lang="tr-TR" dirty="0" smtClean="0"/>
              <a:t>ahlak krizini yine ahlakın kendisi </a:t>
            </a:r>
            <a:r>
              <a:rPr lang="tr-TR" dirty="0" smtClean="0"/>
              <a:t>çözecektir. Ancak </a:t>
            </a:r>
            <a:r>
              <a:rPr lang="tr-TR" dirty="0" smtClean="0"/>
              <a:t>bu ahlak hümanist bir ahlak değildir. Bilakis bu ahlak, sabit dinin </a:t>
            </a:r>
            <a:r>
              <a:rPr lang="tr-TR" dirty="0" smtClean="0"/>
              <a:t>bizatihi kendisidir.</a:t>
            </a:r>
          </a:p>
          <a:p>
            <a:r>
              <a:rPr lang="tr-TR" dirty="0" smtClean="0"/>
              <a:t>İslam’ın evvel </a:t>
            </a:r>
            <a:r>
              <a:rPr lang="tr-TR" dirty="0" smtClean="0"/>
              <a:t>emirde müminin gönül dünyasında ihya edilmesi ve bu </a:t>
            </a:r>
            <a:r>
              <a:rPr lang="tr-TR" dirty="0" smtClean="0"/>
              <a:t>ihyanın göstergesinin </a:t>
            </a:r>
            <a:r>
              <a:rPr lang="tr-TR" dirty="0" smtClean="0"/>
              <a:t>pratik ahlak düzeyinde gerçekleşmesi </a:t>
            </a:r>
            <a:r>
              <a:rPr lang="tr-TR" dirty="0" smtClean="0"/>
              <a:t>gerekir.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Taha’ya göre temel sorunlar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Dini anlama sorunu</a:t>
            </a:r>
          </a:p>
          <a:p>
            <a:r>
              <a:rPr lang="tr-TR" dirty="0" smtClean="0"/>
              <a:t>Ona </a:t>
            </a:r>
            <a:r>
              <a:rPr lang="tr-TR" dirty="0" smtClean="0"/>
              <a:t>göre bugün </a:t>
            </a:r>
            <a:r>
              <a:rPr lang="tr-TR" dirty="0" smtClean="0"/>
              <a:t>anlaşılması gereken şey lisani metin düzeyindeki </a:t>
            </a:r>
            <a:r>
              <a:rPr lang="tr-TR" dirty="0" err="1" smtClean="0"/>
              <a:t>nassın</a:t>
            </a:r>
            <a:r>
              <a:rPr lang="tr-TR" dirty="0" smtClean="0"/>
              <a:t> değil, </a:t>
            </a:r>
            <a:r>
              <a:rPr lang="tr-TR" dirty="0" smtClean="0"/>
              <a:t>hakikatin anlaşılmasıdır</a:t>
            </a:r>
            <a:r>
              <a:rPr lang="tr-TR" dirty="0" smtClean="0"/>
              <a:t>. Hakikati anlayacak olan şey ise zihin değil, kalptir.</a:t>
            </a:r>
            <a:endParaRPr lang="tr-TR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Çağdaş değerlere ve ideolojilere bakışı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Demokrasi</a:t>
            </a:r>
          </a:p>
          <a:p>
            <a:r>
              <a:rPr lang="tr-TR" dirty="0" smtClean="0"/>
              <a:t>Ona göre demokrasi </a:t>
            </a:r>
            <a:r>
              <a:rPr lang="tr-TR" dirty="0" smtClean="0"/>
              <a:t>dinî bir asıl, şûra </a:t>
            </a:r>
            <a:r>
              <a:rPr lang="tr-TR" dirty="0" smtClean="0"/>
              <a:t>ferdir</a:t>
            </a:r>
          </a:p>
          <a:p>
            <a:r>
              <a:rPr lang="tr-TR" b="1" dirty="0" smtClean="0"/>
              <a:t>Sosyalizm</a:t>
            </a:r>
          </a:p>
          <a:p>
            <a:r>
              <a:rPr lang="tr-TR" dirty="0" smtClean="0"/>
              <a:t>Mutlak mülkiyet Allah’ındır. Dolayısıyla insanın mülkiyeti yararlanma anlamına gelir. Bu da temel ihtiyaçları öncelemekle uygulanabilir.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Pek çok siyasî parti kurulmuş. Muhammed Taha’nın partisi de Cumhuriyetçi Kardeşler Partisi’dir.</a:t>
            </a:r>
          </a:p>
          <a:p>
            <a:r>
              <a:rPr lang="tr-TR" dirty="0" err="1" smtClean="0"/>
              <a:t>Tarîkat</a:t>
            </a:r>
            <a:r>
              <a:rPr lang="tr-TR" dirty="0" smtClean="0"/>
              <a:t> kültürü çok etkin.</a:t>
            </a:r>
          </a:p>
          <a:p>
            <a:pPr algn="just"/>
            <a:r>
              <a:rPr lang="tr-TR" dirty="0" err="1" smtClean="0"/>
              <a:t>Şâzelîlik</a:t>
            </a:r>
            <a:r>
              <a:rPr lang="tr-TR" dirty="0" smtClean="0"/>
              <a:t>, </a:t>
            </a:r>
            <a:r>
              <a:rPr lang="tr-TR" dirty="0" err="1" smtClean="0"/>
              <a:t>Kâdirîlik</a:t>
            </a:r>
            <a:r>
              <a:rPr lang="tr-TR" dirty="0" smtClean="0"/>
              <a:t>, </a:t>
            </a:r>
            <a:r>
              <a:rPr lang="tr-TR" dirty="0" err="1" smtClean="0"/>
              <a:t>Semmanîyye</a:t>
            </a:r>
            <a:r>
              <a:rPr lang="tr-TR" dirty="0" smtClean="0"/>
              <a:t>, </a:t>
            </a:r>
            <a:r>
              <a:rPr lang="tr-TR" dirty="0" err="1" smtClean="0"/>
              <a:t>İdrîsiyye</a:t>
            </a:r>
            <a:r>
              <a:rPr lang="tr-TR" dirty="0" smtClean="0"/>
              <a:t>, </a:t>
            </a:r>
            <a:r>
              <a:rPr lang="tr-TR" dirty="0" err="1" smtClean="0"/>
              <a:t>Râşidiyye</a:t>
            </a:r>
            <a:r>
              <a:rPr lang="tr-TR" dirty="0" smtClean="0"/>
              <a:t>, </a:t>
            </a:r>
            <a:r>
              <a:rPr lang="tr-TR" dirty="0" err="1" smtClean="0"/>
              <a:t>Mîrgâniyye</a:t>
            </a:r>
            <a:r>
              <a:rPr lang="tr-TR" dirty="0" smtClean="0"/>
              <a:t>, </a:t>
            </a:r>
            <a:r>
              <a:rPr lang="tr-TR" dirty="0" err="1" smtClean="0"/>
              <a:t>İsmâiliyye</a:t>
            </a:r>
            <a:r>
              <a:rPr lang="tr-TR" dirty="0" smtClean="0"/>
              <a:t>, </a:t>
            </a:r>
            <a:r>
              <a:rPr lang="tr-TR" dirty="0" err="1" smtClean="0"/>
              <a:t>Hindîyye</a:t>
            </a:r>
            <a:r>
              <a:rPr lang="tr-TR" dirty="0" smtClean="0"/>
              <a:t>, </a:t>
            </a:r>
            <a:r>
              <a:rPr lang="tr-TR" dirty="0" err="1" smtClean="0"/>
              <a:t>Meczûbiyye</a:t>
            </a:r>
            <a:r>
              <a:rPr lang="tr-TR" dirty="0" smtClean="0"/>
              <a:t> gibi.</a:t>
            </a:r>
          </a:p>
          <a:p>
            <a:pPr algn="just"/>
            <a:r>
              <a:rPr lang="tr-TR" dirty="0" err="1" smtClean="0"/>
              <a:t>Semmaniyye’nin</a:t>
            </a:r>
            <a:r>
              <a:rPr lang="tr-TR" dirty="0" smtClean="0"/>
              <a:t> alt kolları </a:t>
            </a:r>
            <a:r>
              <a:rPr lang="tr-TR" dirty="0" err="1" smtClean="0"/>
              <a:t>Hindiyye</a:t>
            </a:r>
            <a:r>
              <a:rPr lang="tr-TR" dirty="0" smtClean="0"/>
              <a:t>, </a:t>
            </a:r>
            <a:r>
              <a:rPr lang="tr-TR" dirty="0" err="1" smtClean="0"/>
              <a:t>Mirganiyye</a:t>
            </a:r>
            <a:r>
              <a:rPr lang="tr-TR" dirty="0" smtClean="0"/>
              <a:t>  ve </a:t>
            </a:r>
            <a:r>
              <a:rPr lang="tr-TR" dirty="0" err="1" smtClean="0"/>
              <a:t>Senûsiyye</a:t>
            </a:r>
            <a:r>
              <a:rPr lang="tr-TR" dirty="0" smtClean="0"/>
              <a:t> (</a:t>
            </a:r>
            <a:r>
              <a:rPr lang="tr-TR" dirty="0" err="1" smtClean="0"/>
              <a:t>Ahmed</a:t>
            </a:r>
            <a:r>
              <a:rPr lang="tr-TR" dirty="0" smtClean="0"/>
              <a:t> b.İdris)</a:t>
            </a:r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Özgürlük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İslam, özgürlük, politik ve iktisadi eşitlik (demokrasi ve sosyalizm) </a:t>
            </a:r>
            <a:r>
              <a:rPr lang="tr-TR" dirty="0" smtClean="0"/>
              <a:t>kavramları çerçevesinde </a:t>
            </a:r>
            <a:r>
              <a:rPr lang="tr-TR" dirty="0" smtClean="0"/>
              <a:t>ortaya koyduğu düşünceler dikkate alındığında denebilir ki Taha </a:t>
            </a:r>
            <a:r>
              <a:rPr lang="tr-TR" dirty="0" smtClean="0"/>
              <a:t>aslında bir </a:t>
            </a:r>
            <a:r>
              <a:rPr lang="tr-TR" dirty="0" smtClean="0"/>
              <a:t>İslâmî özgürlük teolojisinden </a:t>
            </a:r>
            <a:r>
              <a:rPr lang="tr-TR" dirty="0" smtClean="0"/>
              <a:t>söz etmektedir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Tasavvufî Yorumları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Taha’ya göre Hz. Peygamber’in nübüvvetle ilgili makamları </a:t>
            </a:r>
            <a:r>
              <a:rPr lang="tr-TR" b="1" dirty="0" err="1" smtClean="0"/>
              <a:t>Muhammediyye</a:t>
            </a:r>
            <a:r>
              <a:rPr lang="tr-TR" dirty="0" smtClean="0"/>
              <a:t> </a:t>
            </a:r>
            <a:r>
              <a:rPr lang="tr-TR" dirty="0" smtClean="0"/>
              <a:t>ve </a:t>
            </a:r>
            <a:r>
              <a:rPr lang="tr-TR" b="1" dirty="0" err="1" smtClean="0"/>
              <a:t>Ahmediyye</a:t>
            </a:r>
            <a:r>
              <a:rPr lang="tr-TR" dirty="0" smtClean="0"/>
              <a:t> </a:t>
            </a:r>
            <a:r>
              <a:rPr lang="tr-TR" dirty="0" smtClean="0"/>
              <a:t>diye de kategorize edilebilir. </a:t>
            </a:r>
            <a:endParaRPr lang="tr-TR" dirty="0" smtClean="0"/>
          </a:p>
          <a:p>
            <a:r>
              <a:rPr lang="tr-TR" dirty="0" smtClean="0"/>
              <a:t>Buna </a:t>
            </a:r>
            <a:r>
              <a:rPr lang="tr-TR" dirty="0" smtClean="0"/>
              <a:t>göre </a:t>
            </a:r>
            <a:r>
              <a:rPr lang="tr-TR" dirty="0" err="1" smtClean="0"/>
              <a:t>Muhammediyye</a:t>
            </a:r>
            <a:r>
              <a:rPr lang="tr-TR" dirty="0" smtClean="0"/>
              <a:t> </a:t>
            </a:r>
            <a:r>
              <a:rPr lang="tr-TR" b="1" dirty="0" err="1" smtClean="0"/>
              <a:t>risaletle</a:t>
            </a:r>
            <a:r>
              <a:rPr lang="tr-TR" dirty="0" smtClean="0"/>
              <a:t>, </a:t>
            </a:r>
            <a:r>
              <a:rPr lang="tr-TR" dirty="0" err="1" smtClean="0"/>
              <a:t>Ahmediyye</a:t>
            </a:r>
            <a:r>
              <a:rPr lang="tr-TR" dirty="0" smtClean="0"/>
              <a:t> </a:t>
            </a:r>
            <a:r>
              <a:rPr lang="tr-TR" b="1" dirty="0" smtClean="0"/>
              <a:t>nübüvvetle</a:t>
            </a:r>
            <a:r>
              <a:rPr lang="tr-TR" dirty="0" smtClean="0"/>
              <a:t> ilgilidir. Bu ikisi arasında çok büyük bir fark vardır.</a:t>
            </a:r>
          </a:p>
          <a:p>
            <a:r>
              <a:rPr lang="tr-TR" dirty="0" err="1" smtClean="0"/>
              <a:t>Muhammediyye</a:t>
            </a:r>
            <a:r>
              <a:rPr lang="tr-TR" dirty="0" smtClean="0"/>
              <a:t>, </a:t>
            </a:r>
            <a:r>
              <a:rPr lang="tr-TR" dirty="0" err="1" smtClean="0"/>
              <a:t>Ahmediyye</a:t>
            </a:r>
            <a:r>
              <a:rPr lang="tr-TR" dirty="0" smtClean="0"/>
              <a:t> makamından/mertebesinden </a:t>
            </a:r>
            <a:r>
              <a:rPr lang="tr-TR" dirty="0" smtClean="0"/>
              <a:t>çok </a:t>
            </a:r>
            <a:r>
              <a:rPr lang="tr-TR" dirty="0" smtClean="0"/>
              <a:t> aşağıdadır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Tasavvufî Yorumları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 err="1" smtClean="0"/>
              <a:t>Risalet</a:t>
            </a:r>
            <a:r>
              <a:rPr lang="tr-TR" dirty="0" smtClean="0"/>
              <a:t> görevine </a:t>
            </a:r>
            <a:r>
              <a:rPr lang="tr-TR" dirty="0" smtClean="0"/>
              <a:t>karşılık gelen </a:t>
            </a:r>
            <a:r>
              <a:rPr lang="tr-TR" b="1" dirty="0" err="1" smtClean="0"/>
              <a:t>Muhammediyye</a:t>
            </a:r>
            <a:r>
              <a:rPr lang="tr-TR" dirty="0" smtClean="0"/>
              <a:t> makamının </a:t>
            </a:r>
            <a:r>
              <a:rPr lang="tr-TR" dirty="0" smtClean="0"/>
              <a:t>İslam’ın </a:t>
            </a:r>
            <a:r>
              <a:rPr lang="tr-TR" b="1" dirty="0" smtClean="0"/>
              <a:t>birinci</a:t>
            </a:r>
            <a:r>
              <a:rPr lang="tr-TR" dirty="0" smtClean="0"/>
              <a:t> </a:t>
            </a:r>
            <a:r>
              <a:rPr lang="tr-TR" dirty="0" smtClean="0"/>
              <a:t>ve </a:t>
            </a:r>
            <a:r>
              <a:rPr lang="tr-TR" b="1" dirty="0" err="1" smtClean="0"/>
              <a:t>fer’î</a:t>
            </a:r>
            <a:r>
              <a:rPr lang="tr-TR" dirty="0" smtClean="0"/>
              <a:t> mesajına, </a:t>
            </a:r>
            <a:r>
              <a:rPr lang="tr-TR" b="1" dirty="0" err="1" smtClean="0"/>
              <a:t>Ahmediyye</a:t>
            </a:r>
            <a:r>
              <a:rPr lang="tr-TR" dirty="0" smtClean="0"/>
              <a:t> makamının ise İslam’ın </a:t>
            </a:r>
            <a:r>
              <a:rPr lang="tr-TR" b="1" dirty="0" smtClean="0"/>
              <a:t>ikinci</a:t>
            </a:r>
            <a:r>
              <a:rPr lang="tr-TR" dirty="0" smtClean="0"/>
              <a:t> ve </a:t>
            </a:r>
            <a:r>
              <a:rPr lang="tr-TR" b="1" dirty="0" smtClean="0"/>
              <a:t>aslî</a:t>
            </a:r>
            <a:r>
              <a:rPr lang="tr-TR" dirty="0" smtClean="0"/>
              <a:t> </a:t>
            </a:r>
            <a:r>
              <a:rPr lang="tr-TR" dirty="0" smtClean="0"/>
              <a:t>mesajına karşılık </a:t>
            </a:r>
            <a:r>
              <a:rPr lang="tr-TR" dirty="0" smtClean="0"/>
              <a:t>geldiğini </a:t>
            </a:r>
            <a:r>
              <a:rPr lang="tr-TR" dirty="0" smtClean="0"/>
              <a:t>söyler.</a:t>
            </a:r>
          </a:p>
          <a:p>
            <a:r>
              <a:rPr lang="tr-TR" dirty="0" smtClean="0"/>
              <a:t>Peygamber’in sünnetini modern dünyaya taşımak Muhammedî </a:t>
            </a:r>
            <a:r>
              <a:rPr lang="tr-TR" b="1" dirty="0" err="1" smtClean="0"/>
              <a:t>risalet</a:t>
            </a:r>
            <a:r>
              <a:rPr lang="tr-TR" dirty="0" smtClean="0"/>
              <a:t> </a:t>
            </a:r>
            <a:r>
              <a:rPr lang="tr-TR" dirty="0" smtClean="0"/>
              <a:t>mesajıyla mümkün </a:t>
            </a:r>
            <a:r>
              <a:rPr lang="tr-TR" dirty="0" smtClean="0"/>
              <a:t>değildir</a:t>
            </a:r>
            <a:r>
              <a:rPr lang="tr-TR" dirty="0" smtClean="0"/>
              <a:t>.</a:t>
            </a:r>
          </a:p>
          <a:p>
            <a:r>
              <a:rPr lang="tr-TR" b="1" dirty="0" err="1" smtClean="0"/>
              <a:t>Muhammediyye</a:t>
            </a:r>
            <a:r>
              <a:rPr lang="tr-TR" dirty="0" smtClean="0"/>
              <a:t> şeriatın, </a:t>
            </a:r>
            <a:r>
              <a:rPr lang="tr-TR" dirty="0" err="1" smtClean="0"/>
              <a:t>Ahmediyye</a:t>
            </a:r>
            <a:r>
              <a:rPr lang="tr-TR" dirty="0" smtClean="0"/>
              <a:t> hakikatin karşılığıdır</a:t>
            </a:r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Şekilcilik eleştirisi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Fıkhın din </a:t>
            </a:r>
            <a:r>
              <a:rPr lang="tr-TR" dirty="0" err="1" smtClean="0"/>
              <a:t>formülasyonunda</a:t>
            </a:r>
            <a:r>
              <a:rPr lang="tr-TR" dirty="0" smtClean="0"/>
              <a:t> özden ziyade kabukla </a:t>
            </a:r>
            <a:r>
              <a:rPr lang="tr-TR" dirty="0" smtClean="0"/>
              <a:t>meşgul olunduğu </a:t>
            </a:r>
            <a:r>
              <a:rPr lang="tr-TR" dirty="0" smtClean="0"/>
              <a:t>için, sonuçta şeklen din ama aslında “dinsiz din” denebilecek </a:t>
            </a:r>
            <a:r>
              <a:rPr lang="tr-TR" dirty="0" err="1" smtClean="0"/>
              <a:t>yahutd</a:t>
            </a:r>
            <a:r>
              <a:rPr lang="tr-TR" dirty="0" smtClean="0"/>
              <a:t> </a:t>
            </a:r>
            <a:r>
              <a:rPr lang="tr-TR" dirty="0" err="1" smtClean="0"/>
              <a:t>ünyevileşmenin</a:t>
            </a:r>
            <a:r>
              <a:rPr lang="tr-TR" dirty="0" smtClean="0"/>
              <a:t> </a:t>
            </a:r>
            <a:r>
              <a:rPr lang="tr-TR" dirty="0" smtClean="0"/>
              <a:t>dinî bir kisveye büründürülmesi diye nitelendirilebilecek bir </a:t>
            </a:r>
            <a:r>
              <a:rPr lang="tr-TR" dirty="0" smtClean="0"/>
              <a:t>olgu ortaya </a:t>
            </a:r>
            <a:r>
              <a:rPr lang="tr-TR" dirty="0" smtClean="0"/>
              <a:t>çıktı</a:t>
            </a:r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Kur’an’a</a:t>
            </a:r>
            <a:r>
              <a:rPr lang="tr-TR" dirty="0" smtClean="0"/>
              <a:t> Bakışı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Taha’ya göre </a:t>
            </a:r>
            <a:r>
              <a:rPr lang="tr-TR" dirty="0" err="1" smtClean="0"/>
              <a:t>Kur’an</a:t>
            </a:r>
            <a:r>
              <a:rPr lang="tr-TR" dirty="0" smtClean="0"/>
              <a:t> Allah’ın zatıdır (</a:t>
            </a:r>
            <a:r>
              <a:rPr lang="tr-TR" dirty="0" err="1" smtClean="0"/>
              <a:t>enne’l</a:t>
            </a:r>
            <a:r>
              <a:rPr lang="tr-TR" dirty="0" smtClean="0"/>
              <a:t>-</a:t>
            </a:r>
            <a:r>
              <a:rPr lang="tr-TR" dirty="0" err="1" smtClean="0"/>
              <a:t>kur’ân</a:t>
            </a:r>
            <a:r>
              <a:rPr lang="tr-TR" dirty="0" smtClean="0"/>
              <a:t> hüve </a:t>
            </a:r>
            <a:r>
              <a:rPr lang="tr-TR" dirty="0" err="1" smtClean="0"/>
              <a:t>zâtullah</a:t>
            </a:r>
            <a:r>
              <a:rPr lang="tr-TR" dirty="0" smtClean="0"/>
              <a:t>). </a:t>
            </a:r>
            <a:r>
              <a:rPr lang="tr-TR" dirty="0" smtClean="0"/>
              <a:t>Daha açıkçası</a:t>
            </a:r>
            <a:r>
              <a:rPr lang="tr-TR" dirty="0" smtClean="0"/>
              <a:t>, </a:t>
            </a:r>
            <a:r>
              <a:rPr lang="tr-TR" dirty="0" err="1" smtClean="0"/>
              <a:t>Kur’an</a:t>
            </a:r>
            <a:r>
              <a:rPr lang="tr-TR" dirty="0" smtClean="0"/>
              <a:t> </a:t>
            </a:r>
            <a:r>
              <a:rPr lang="tr-TR" dirty="0" err="1" smtClean="0"/>
              <a:t>zât</a:t>
            </a:r>
            <a:r>
              <a:rPr lang="tr-TR" dirty="0" smtClean="0"/>
              <a:t>-ı </a:t>
            </a:r>
            <a:r>
              <a:rPr lang="tr-TR" dirty="0" err="1" smtClean="0"/>
              <a:t>ilâhiyyenin</a:t>
            </a:r>
            <a:r>
              <a:rPr lang="tr-TR" dirty="0" smtClean="0"/>
              <a:t> </a:t>
            </a:r>
            <a:r>
              <a:rPr lang="tr-TR" dirty="0" err="1" smtClean="0"/>
              <a:t>mahz</a:t>
            </a:r>
            <a:r>
              <a:rPr lang="tr-TR" dirty="0" smtClean="0"/>
              <a:t> lütuf ve inayet olarak insanlara </a:t>
            </a:r>
            <a:r>
              <a:rPr lang="tr-TR" dirty="0" smtClean="0"/>
              <a:t>tenezzül buyurmasıdır</a:t>
            </a:r>
            <a:r>
              <a:rPr lang="tr-TR" dirty="0" smtClean="0"/>
              <a:t>. Dolayısıyla </a:t>
            </a:r>
            <a:r>
              <a:rPr lang="tr-TR" dirty="0" err="1" smtClean="0"/>
              <a:t>Kur’an</a:t>
            </a:r>
            <a:r>
              <a:rPr lang="tr-TR" dirty="0" smtClean="0"/>
              <a:t> bir </a:t>
            </a:r>
            <a:r>
              <a:rPr lang="tr-TR" dirty="0" err="1" smtClean="0"/>
              <a:t>tenezzülât</a:t>
            </a:r>
            <a:r>
              <a:rPr lang="tr-TR" dirty="0" smtClean="0"/>
              <a:t>-ı </a:t>
            </a:r>
            <a:r>
              <a:rPr lang="tr-TR" dirty="0" err="1" smtClean="0"/>
              <a:t>ilâhiyyedir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Allah’ın kelamı dilin dar </a:t>
            </a:r>
            <a:r>
              <a:rPr lang="tr-TR" dirty="0" smtClean="0"/>
              <a:t>kalıplarına indirgenemez </a:t>
            </a:r>
            <a:r>
              <a:rPr lang="tr-TR" dirty="0" smtClean="0"/>
              <a:t>ve dolayısıyla anlamları asla tüketilemez.</a:t>
            </a:r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Kur’an’a</a:t>
            </a:r>
            <a:r>
              <a:rPr lang="tr-TR" dirty="0" smtClean="0"/>
              <a:t> Bakışı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O’nun kelamı harfler ve seslerden oluşmaz. Bilakis bütün </a:t>
            </a:r>
            <a:r>
              <a:rPr lang="tr-TR" dirty="0" err="1" smtClean="0"/>
              <a:t>mahlûkât</a:t>
            </a:r>
            <a:r>
              <a:rPr lang="tr-TR" dirty="0" smtClean="0"/>
              <a:t> </a:t>
            </a:r>
            <a:r>
              <a:rPr lang="tr-TR" dirty="0" smtClean="0"/>
              <a:t>O’nun kelamıdır</a:t>
            </a:r>
            <a:r>
              <a:rPr lang="tr-TR" dirty="0" smtClean="0"/>
              <a:t>. Sözgelimi, güneş doğar, ışık ve ısı verir. Güneşin ısısıyla su </a:t>
            </a:r>
            <a:r>
              <a:rPr lang="tr-TR" dirty="0" smtClean="0"/>
              <a:t>buharlaşıp havaya </a:t>
            </a:r>
            <a:r>
              <a:rPr lang="tr-TR" dirty="0" smtClean="0"/>
              <a:t>yükselir. Buhar havada yoğunlaşır. Rüzgâr eser ve yağmur yüklü bulutları </a:t>
            </a:r>
            <a:r>
              <a:rPr lang="tr-TR" dirty="0" smtClean="0"/>
              <a:t>taşır. Derken</a:t>
            </a:r>
            <a:r>
              <a:rPr lang="tr-TR" dirty="0" smtClean="0"/>
              <a:t>, ölü bir toprağa yağmur olarak yağdırır. Toprak yağmur sayesinde hayat </a:t>
            </a:r>
            <a:r>
              <a:rPr lang="tr-TR" dirty="0" smtClean="0"/>
              <a:t>bulur, kabarır</a:t>
            </a:r>
            <a:r>
              <a:rPr lang="tr-TR" dirty="0" smtClean="0"/>
              <a:t>. Tohumlar filizlenir vs… İşte bütün bunlar Allah’ın kelamıdır. </a:t>
            </a:r>
            <a:r>
              <a:rPr lang="tr-TR" b="1" dirty="0" err="1" smtClean="0"/>
              <a:t>Kur’an</a:t>
            </a:r>
            <a:r>
              <a:rPr lang="tr-TR" b="1" dirty="0" smtClean="0"/>
              <a:t> bu </a:t>
            </a:r>
            <a:r>
              <a:rPr lang="tr-TR" b="1" dirty="0" smtClean="0"/>
              <a:t>sonsuz kelamın </a:t>
            </a:r>
            <a:r>
              <a:rPr lang="tr-TR" b="1" dirty="0" smtClean="0"/>
              <a:t>bir suretidir</a:t>
            </a:r>
            <a:endParaRPr lang="tr-TR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Kur’an’a</a:t>
            </a:r>
            <a:r>
              <a:rPr lang="tr-TR" dirty="0" smtClean="0"/>
              <a:t> Bakışı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Taha’ya göre “</a:t>
            </a:r>
            <a:r>
              <a:rPr lang="tr-TR" b="1" dirty="0" err="1" smtClean="0"/>
              <a:t>kelâmullah</a:t>
            </a:r>
            <a:r>
              <a:rPr lang="tr-TR" dirty="0" smtClean="0"/>
              <a:t>” tamlaması </a:t>
            </a:r>
            <a:r>
              <a:rPr lang="tr-TR" dirty="0" smtClean="0"/>
              <a:t>“</a:t>
            </a:r>
            <a:r>
              <a:rPr lang="tr-TR" b="1" dirty="0" err="1" smtClean="0"/>
              <a:t>ahlâkullah</a:t>
            </a:r>
            <a:r>
              <a:rPr lang="tr-TR" dirty="0" smtClean="0"/>
              <a:t>” anlamına gelir. Diğer bir deyişle </a:t>
            </a:r>
            <a:r>
              <a:rPr lang="tr-TR" dirty="0" err="1" smtClean="0"/>
              <a:t>Kur’an’la</a:t>
            </a:r>
            <a:r>
              <a:rPr lang="tr-TR" dirty="0" smtClean="0"/>
              <a:t> ilgili “</a:t>
            </a:r>
            <a:r>
              <a:rPr lang="tr-TR" b="1" dirty="0" err="1" smtClean="0"/>
              <a:t>kelamullah</a:t>
            </a:r>
            <a:r>
              <a:rPr lang="tr-TR" dirty="0" smtClean="0"/>
              <a:t>” nitelemesinin </a:t>
            </a:r>
            <a:r>
              <a:rPr lang="tr-TR" dirty="0" smtClean="0"/>
              <a:t>gerçek anlamı “</a:t>
            </a:r>
            <a:r>
              <a:rPr lang="tr-TR" b="1" dirty="0" err="1" smtClean="0"/>
              <a:t>ahlâkullah</a:t>
            </a:r>
            <a:r>
              <a:rPr lang="tr-TR" dirty="0" smtClean="0"/>
              <a:t>” demektir. Yani </a:t>
            </a:r>
            <a:r>
              <a:rPr lang="tr-TR" dirty="0" err="1" smtClean="0"/>
              <a:t>Kur’an</a:t>
            </a:r>
            <a:r>
              <a:rPr lang="tr-TR" dirty="0" smtClean="0"/>
              <a:t> ilâhî bir retorik </a:t>
            </a:r>
            <a:r>
              <a:rPr lang="tr-TR" dirty="0" smtClean="0"/>
              <a:t>değil, Allah’ın </a:t>
            </a:r>
            <a:r>
              <a:rPr lang="tr-TR" dirty="0" smtClean="0"/>
              <a:t>ahlâkiliğinin bir ifadesidir</a:t>
            </a:r>
            <a:endParaRPr lang="tr-T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Kur’an’a</a:t>
            </a:r>
            <a:r>
              <a:rPr lang="tr-TR" dirty="0" smtClean="0"/>
              <a:t> Bakışı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Kur’an’ın</a:t>
            </a:r>
            <a:r>
              <a:rPr lang="tr-TR" dirty="0" smtClean="0"/>
              <a:t> mahiyeti konusunda Taha’nın kelam sıfatını Allah’ın ezelî sıfatı </a:t>
            </a:r>
            <a:r>
              <a:rPr lang="tr-TR" dirty="0" smtClean="0"/>
              <a:t>kabul etmesi </a:t>
            </a:r>
            <a:r>
              <a:rPr lang="tr-TR" dirty="0" smtClean="0"/>
              <a:t>ve buradan hareketle </a:t>
            </a:r>
            <a:r>
              <a:rPr lang="tr-TR" dirty="0" err="1" smtClean="0"/>
              <a:t>Kur’an’ın</a:t>
            </a:r>
            <a:r>
              <a:rPr lang="tr-TR" dirty="0" smtClean="0"/>
              <a:t> manalarının sonsuz olduğunu </a:t>
            </a:r>
            <a:r>
              <a:rPr lang="tr-TR" dirty="0" smtClean="0"/>
              <a:t>söylemesi, </a:t>
            </a:r>
            <a:r>
              <a:rPr lang="tr-TR" dirty="0" err="1" smtClean="0"/>
              <a:t>Kur’an’ın</a:t>
            </a:r>
            <a:r>
              <a:rPr lang="tr-TR" dirty="0" smtClean="0"/>
              <a:t> </a:t>
            </a:r>
            <a:r>
              <a:rPr lang="tr-TR" dirty="0" smtClean="0"/>
              <a:t>her şeyin bilgisini muhtevi olduğu anlamına gelir. Nitekim Taha </a:t>
            </a:r>
            <a:r>
              <a:rPr lang="tr-TR" dirty="0" smtClean="0"/>
              <a:t>insanların ihtiyaç </a:t>
            </a:r>
            <a:r>
              <a:rPr lang="tr-TR" dirty="0" smtClean="0"/>
              <a:t>duydukları/duyacakları her şeyin </a:t>
            </a:r>
            <a:r>
              <a:rPr lang="tr-TR" dirty="0" err="1" smtClean="0"/>
              <a:t>Kur’an’da</a:t>
            </a:r>
            <a:r>
              <a:rPr lang="tr-TR" dirty="0" smtClean="0"/>
              <a:t> mevcut olduğunu söyler</a:t>
            </a:r>
            <a:endParaRPr lang="tr-T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Kur’an’a</a:t>
            </a:r>
            <a:r>
              <a:rPr lang="tr-TR" dirty="0" smtClean="0"/>
              <a:t> Bakışı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Kur’an’ın</a:t>
            </a:r>
            <a:r>
              <a:rPr lang="tr-TR" dirty="0" smtClean="0"/>
              <a:t> hem Zahirî hem de </a:t>
            </a:r>
            <a:r>
              <a:rPr lang="tr-TR" dirty="0" err="1" smtClean="0"/>
              <a:t>Bâtınî</a:t>
            </a:r>
            <a:r>
              <a:rPr lang="tr-TR" dirty="0" smtClean="0"/>
              <a:t> anlamı var.</a:t>
            </a:r>
          </a:p>
          <a:p>
            <a:r>
              <a:rPr lang="tr-TR" dirty="0" err="1" smtClean="0"/>
              <a:t>Kur’an</a:t>
            </a:r>
            <a:r>
              <a:rPr lang="tr-TR" dirty="0" smtClean="0"/>
              <a:t> bize </a:t>
            </a:r>
            <a:r>
              <a:rPr lang="tr-TR" dirty="0" smtClean="0"/>
              <a:t>hem zahirî hem de </a:t>
            </a:r>
            <a:r>
              <a:rPr lang="tr-TR" dirty="0" err="1" smtClean="0"/>
              <a:t>bâtınî</a:t>
            </a:r>
            <a:r>
              <a:rPr lang="tr-TR" dirty="0" smtClean="0"/>
              <a:t> mesaj ve anlam boyutu bulunan bir kitap olarak </a:t>
            </a:r>
            <a:r>
              <a:rPr lang="tr-TR" dirty="0" smtClean="0"/>
              <a:t>gelmiştir. </a:t>
            </a:r>
            <a:r>
              <a:rPr lang="tr-TR" dirty="0" err="1" smtClean="0"/>
              <a:t>Kur’an’ın</a:t>
            </a:r>
            <a:r>
              <a:rPr lang="tr-TR" dirty="0" smtClean="0"/>
              <a:t> </a:t>
            </a:r>
            <a:r>
              <a:rPr lang="tr-TR" dirty="0" smtClean="0"/>
              <a:t>zahirî yönü akıl ve duyuların yanlış algısına paralel ifade ve </a:t>
            </a:r>
            <a:r>
              <a:rPr lang="tr-TR" dirty="0" smtClean="0"/>
              <a:t>anlamlar içerirken </a:t>
            </a:r>
            <a:r>
              <a:rPr lang="tr-TR" dirty="0" err="1" smtClean="0"/>
              <a:t>bâtınî</a:t>
            </a:r>
            <a:r>
              <a:rPr lang="tr-TR" dirty="0" smtClean="0"/>
              <a:t> yönü hakikatlerle ilgili sırları </a:t>
            </a:r>
            <a:r>
              <a:rPr lang="tr-TR" dirty="0" smtClean="0"/>
              <a:t>muhtevidir. </a:t>
            </a:r>
          </a:p>
          <a:p>
            <a:r>
              <a:rPr lang="tr-TR" dirty="0" err="1" smtClean="0"/>
              <a:t>Kur’an’ın</a:t>
            </a:r>
            <a:r>
              <a:rPr lang="tr-TR" dirty="0" smtClean="0"/>
              <a:t> açıklanması hiç bitmez.</a:t>
            </a:r>
            <a:endParaRPr lang="tr-T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Birinci Mesajda öne çıkanlar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err="1" smtClean="0"/>
              <a:t>Cihad</a:t>
            </a:r>
            <a:endParaRPr lang="tr-TR" b="1" dirty="0" smtClean="0"/>
          </a:p>
          <a:p>
            <a:r>
              <a:rPr lang="tr-TR" b="1" dirty="0" smtClean="0"/>
              <a:t>Kölelik</a:t>
            </a:r>
            <a:r>
              <a:rPr lang="tr-TR" dirty="0" smtClean="0"/>
              <a:t>:</a:t>
            </a:r>
          </a:p>
          <a:p>
            <a:r>
              <a:rPr lang="tr-TR" dirty="0" smtClean="0"/>
              <a:t>İslam’da temel ilke özgürlüktür. Ancak </a:t>
            </a:r>
            <a:r>
              <a:rPr lang="tr-TR" dirty="0" err="1" smtClean="0"/>
              <a:t>Kur’an</a:t>
            </a:r>
            <a:r>
              <a:rPr lang="tr-TR" dirty="0" smtClean="0"/>
              <a:t> köleliğin </a:t>
            </a:r>
            <a:r>
              <a:rPr lang="tr-TR" dirty="0" err="1" smtClean="0"/>
              <a:t>sosyo</a:t>
            </a:r>
            <a:r>
              <a:rPr lang="tr-TR" dirty="0" smtClean="0"/>
              <a:t>-ekonomik düzenin bir parçası olduğu bir toplumun </a:t>
            </a:r>
            <a:r>
              <a:rPr lang="tr-TR" dirty="0" smtClean="0"/>
              <a:t>dünyasına indirilmiştir</a:t>
            </a:r>
            <a:r>
              <a:rPr lang="tr-TR" dirty="0" smtClean="0"/>
              <a:t>. </a:t>
            </a:r>
            <a:r>
              <a:rPr lang="tr-TR" dirty="0" err="1" smtClean="0"/>
              <a:t>Kur’an’ın</a:t>
            </a:r>
            <a:r>
              <a:rPr lang="tr-TR" dirty="0" smtClean="0"/>
              <a:t> hitap ettiği toplum pratikte özgürlük nimetinin </a:t>
            </a:r>
            <a:r>
              <a:rPr lang="tr-TR" dirty="0" smtClean="0"/>
              <a:t>kıymetini bilmeyip </a:t>
            </a:r>
            <a:r>
              <a:rPr lang="tr-TR" dirty="0" smtClean="0"/>
              <a:t>onu </a:t>
            </a:r>
            <a:r>
              <a:rPr lang="tr-TR" dirty="0" err="1" smtClean="0"/>
              <a:t>suistimal</a:t>
            </a:r>
            <a:r>
              <a:rPr lang="tr-TR" dirty="0" smtClean="0"/>
              <a:t> eden bir toplumdur. Bu yüzden, kendilerine vasi tayin </a:t>
            </a:r>
            <a:r>
              <a:rPr lang="tr-TR" dirty="0" smtClean="0"/>
              <a:t>edilme zorunluluğu </a:t>
            </a:r>
            <a:r>
              <a:rPr lang="tr-TR" dirty="0" smtClean="0"/>
              <a:t>doğmuştur.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DİNÎ EĞİTİM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Havle adlı </a:t>
            </a:r>
            <a:r>
              <a:rPr lang="tr-TR" dirty="0" err="1" smtClean="0"/>
              <a:t>Kur’an</a:t>
            </a:r>
            <a:r>
              <a:rPr lang="tr-TR" dirty="0" smtClean="0"/>
              <a:t> okullarında hafızlık ve dinî ilimler tedrisatı gerçekleştirilmiş(Malikî).</a:t>
            </a:r>
          </a:p>
          <a:p>
            <a:r>
              <a:rPr lang="tr-TR" dirty="0" smtClean="0"/>
              <a:t>20.yüzyılda önemli sayılabilecek din bilgini yetişmediği söylenir.</a:t>
            </a:r>
          </a:p>
          <a:p>
            <a:r>
              <a:rPr lang="tr-TR" dirty="0" smtClean="0"/>
              <a:t>Muhammed Taha’nın tefsire ve </a:t>
            </a:r>
            <a:r>
              <a:rPr lang="tr-TR" dirty="0" err="1" smtClean="0"/>
              <a:t>Kur’an’ın</a:t>
            </a:r>
            <a:r>
              <a:rPr lang="tr-TR" dirty="0" smtClean="0"/>
              <a:t> kaynak olarak mahiyetine dair fikirleri var.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Birinci Mesajda öne çıkanlar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Tesettür ve </a:t>
            </a:r>
            <a:r>
              <a:rPr lang="tr-TR" b="1" dirty="0" smtClean="0"/>
              <a:t>Haremlik-Selamlık</a:t>
            </a:r>
          </a:p>
          <a:p>
            <a:r>
              <a:rPr lang="tr-TR" dirty="0" smtClean="0"/>
              <a:t>Örtünme aslında özgürlüğünün kötüye kullanımından kaynaklanan bir </a:t>
            </a:r>
            <a:r>
              <a:rPr lang="tr-TR" dirty="0" smtClean="0"/>
              <a:t>cezadır. Bugün </a:t>
            </a:r>
            <a:r>
              <a:rPr lang="tr-TR" dirty="0" smtClean="0"/>
              <a:t>de uygulanmakta olan örtünme pratiği aslında açıklık özgürlüğünün devam </a:t>
            </a:r>
            <a:r>
              <a:rPr lang="tr-TR" dirty="0" smtClean="0"/>
              <a:t>eden bir </a:t>
            </a:r>
            <a:r>
              <a:rPr lang="tr-TR" dirty="0" smtClean="0"/>
              <a:t>ilgasıdır. Bunun şeriat tarafından tatbik mevkiine konulması ise müminlerin </a:t>
            </a:r>
            <a:r>
              <a:rPr lang="tr-TR" dirty="0" smtClean="0"/>
              <a:t>kemale ermemiş </a:t>
            </a:r>
            <a:r>
              <a:rPr lang="tr-TR" dirty="0" smtClean="0"/>
              <a:t>olmasıdır</a:t>
            </a:r>
            <a:r>
              <a:rPr lang="tr-TR" dirty="0" smtClean="0"/>
              <a:t>.</a:t>
            </a:r>
            <a:r>
              <a:rPr lang="tr-TR" dirty="0" smtClean="0"/>
              <a:t> </a:t>
            </a:r>
            <a:r>
              <a:rPr lang="tr-TR" dirty="0" err="1" smtClean="0"/>
              <a:t>A’râf</a:t>
            </a:r>
            <a:r>
              <a:rPr lang="tr-TR" dirty="0" smtClean="0"/>
              <a:t> </a:t>
            </a:r>
            <a:r>
              <a:rPr lang="tr-TR" dirty="0" smtClean="0"/>
              <a:t>7/26</a:t>
            </a:r>
          </a:p>
          <a:p>
            <a:r>
              <a:rPr lang="tr-TR" b="1" dirty="0" smtClean="0"/>
              <a:t>Kadın-Erkek Eşitsizliği</a:t>
            </a:r>
            <a:endParaRPr lang="tr-T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Birinci Mesajda öne çıkanlar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Çok eşlilik </a:t>
            </a:r>
            <a:r>
              <a:rPr lang="tr-TR" dirty="0" err="1" smtClean="0"/>
              <a:t>Kur’an’ın</a:t>
            </a:r>
            <a:r>
              <a:rPr lang="tr-TR" dirty="0" smtClean="0"/>
              <a:t> </a:t>
            </a:r>
            <a:r>
              <a:rPr lang="tr-TR" dirty="0" smtClean="0"/>
              <a:t>nazil olduğu dönemde bir vakıa ve zorunlu bir hükümdü. Ancak bu </a:t>
            </a:r>
            <a:r>
              <a:rPr lang="tr-TR" dirty="0" smtClean="0"/>
              <a:t>hüküm İslam’ın </a:t>
            </a:r>
            <a:r>
              <a:rPr lang="tr-TR" dirty="0" smtClean="0"/>
              <a:t>nihai hedefinin gerisindeydi. Nihai hedef olan tek eşliliğe geçiş </a:t>
            </a:r>
            <a:r>
              <a:rPr lang="tr-TR" dirty="0" smtClean="0"/>
              <a:t>süreci gerekliydi.</a:t>
            </a:r>
            <a:endParaRPr lang="tr-T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İkinci mesajda öne çıkanlar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dirty="0" smtClean="0"/>
              <a:t>İktisadi Eşitlik ve </a:t>
            </a:r>
            <a:r>
              <a:rPr lang="tr-TR" b="1" dirty="0" smtClean="0"/>
              <a:t>Sosyalizm</a:t>
            </a:r>
          </a:p>
          <a:p>
            <a:r>
              <a:rPr lang="tr-TR" dirty="0" smtClean="0"/>
              <a:t>Kaynaklardan elde edilen üretim arttıkça bölüşümdeki eşitlik de </a:t>
            </a:r>
            <a:r>
              <a:rPr lang="tr-TR" dirty="0" smtClean="0"/>
              <a:t>gitgide kusursuzlaşır</a:t>
            </a:r>
            <a:r>
              <a:rPr lang="tr-TR" dirty="0" smtClean="0"/>
              <a:t>. Mutlak ve nihai eşitliğe ulaşma komünizm aşamasıdır. </a:t>
            </a:r>
            <a:r>
              <a:rPr lang="tr-TR" dirty="0" smtClean="0"/>
              <a:t>Sosyalizm komünizme </a:t>
            </a:r>
            <a:r>
              <a:rPr lang="tr-TR" dirty="0" smtClean="0"/>
              <a:t>ulaşma yolunda atılan bir adımdır. Taha’ya göre Hz. </a:t>
            </a:r>
            <a:r>
              <a:rPr lang="tr-TR" dirty="0" smtClean="0"/>
              <a:t>Peygamber, komünizmin </a:t>
            </a:r>
            <a:r>
              <a:rPr lang="tr-TR" dirty="0" smtClean="0"/>
              <a:t>en mükemmel şeklini yaşamış ve “[Ey Peygamber!] Sana neyi ne </a:t>
            </a:r>
            <a:r>
              <a:rPr lang="tr-TR" dirty="0" smtClean="0"/>
              <a:t>kadar infak </a:t>
            </a:r>
            <a:r>
              <a:rPr lang="tr-TR" dirty="0" smtClean="0"/>
              <a:t>edeceklerini soruyorlar. De ki: İhtiyacınızdan fazlasını.” (Bakara: 2/19) </a:t>
            </a:r>
            <a:r>
              <a:rPr lang="tr-TR" dirty="0" smtClean="0"/>
              <a:t>ayetindeki “</a:t>
            </a:r>
            <a:r>
              <a:rPr lang="tr-TR" dirty="0" err="1" smtClean="0"/>
              <a:t>afv</a:t>
            </a:r>
            <a:r>
              <a:rPr lang="tr-TR" dirty="0" smtClean="0"/>
              <a:t>” </a:t>
            </a:r>
            <a:r>
              <a:rPr lang="tr-TR" dirty="0" smtClean="0"/>
              <a:t>(ihtiyaçtan fazlası) kelimesini, “Hâlihazırda ihtiyaç niteliğinde olmayan her </a:t>
            </a:r>
            <a:r>
              <a:rPr lang="tr-TR" dirty="0" err="1" smtClean="0"/>
              <a:t>şey”şeklinde</a:t>
            </a:r>
            <a:r>
              <a:rPr lang="tr-TR" dirty="0" smtClean="0"/>
              <a:t> </a:t>
            </a:r>
            <a:r>
              <a:rPr lang="tr-TR" dirty="0" smtClean="0"/>
              <a:t>izah etmiştir.</a:t>
            </a:r>
            <a:endParaRPr lang="tr-T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İkinci mesajda öne çıkanlar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Siyasi </a:t>
            </a:r>
            <a:r>
              <a:rPr lang="tr-TR" b="1" dirty="0" smtClean="0"/>
              <a:t>Eşitlik </a:t>
            </a:r>
            <a:r>
              <a:rPr lang="tr-TR" b="1" dirty="0" smtClean="0"/>
              <a:t>ve </a:t>
            </a:r>
            <a:r>
              <a:rPr lang="tr-TR" b="1" dirty="0" smtClean="0"/>
              <a:t>Demokrasi</a:t>
            </a:r>
          </a:p>
          <a:p>
            <a:r>
              <a:rPr lang="tr-TR" dirty="0" smtClean="0"/>
              <a:t>Sosyalizm </a:t>
            </a:r>
            <a:r>
              <a:rPr lang="tr-TR" dirty="0" smtClean="0"/>
              <a:t>mülksüzler ile mülkiyet sahipleri arasındaki maddiyat </a:t>
            </a:r>
            <a:r>
              <a:rPr lang="tr-TR" dirty="0" smtClean="0"/>
              <a:t>çekişmesinin bir </a:t>
            </a:r>
            <a:r>
              <a:rPr lang="tr-TR" dirty="0" smtClean="0"/>
              <a:t>neticesi olduğu gibi, demokrasi de aynı tarafların politik düzlemdeki </a:t>
            </a:r>
            <a:r>
              <a:rPr lang="tr-TR" dirty="0" smtClean="0"/>
              <a:t>çekişmelerinin bir </a:t>
            </a:r>
            <a:r>
              <a:rPr lang="tr-TR" dirty="0" smtClean="0"/>
              <a:t>semeresidir.” diyen Taha’ya göre demokrasinin amacı iktidarın </a:t>
            </a:r>
            <a:r>
              <a:rPr lang="tr-TR" dirty="0" smtClean="0"/>
              <a:t>paylaşımıdır. Sosyalizm </a:t>
            </a:r>
            <a:r>
              <a:rPr lang="tr-TR" dirty="0" smtClean="0"/>
              <a:t>ile demokrasi arasında paralellikler vardır. Her ikisi de ideal </a:t>
            </a:r>
            <a:r>
              <a:rPr lang="tr-TR" dirty="0" smtClean="0"/>
              <a:t>toplumun kanatlarıdır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İkinci mesajda öne çıkanlar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Demokrasi </a:t>
            </a:r>
            <a:r>
              <a:rPr lang="tr-TR" dirty="0" smtClean="0"/>
              <a:t>salt bir yönetim biçimi değil, aynı zamanda bir yaşam </a:t>
            </a:r>
            <a:r>
              <a:rPr lang="tr-TR" dirty="0" smtClean="0"/>
              <a:t>biçimidir diye </a:t>
            </a:r>
            <a:r>
              <a:rPr lang="tr-TR" dirty="0" smtClean="0"/>
              <a:t>düşünen Taha’ya göre demokrasinin değeri, insanoğlunun kendi saygınlık </a:t>
            </a:r>
            <a:r>
              <a:rPr lang="tr-TR" dirty="0" smtClean="0"/>
              <a:t>ve onurunun </a:t>
            </a:r>
            <a:r>
              <a:rPr lang="tr-TR" dirty="0" smtClean="0"/>
              <a:t>farkına varma noktasında en iyi araç olmasından kaynaklanır. Ayrıca </a:t>
            </a:r>
            <a:r>
              <a:rPr lang="tr-TR" dirty="0" smtClean="0"/>
              <a:t>insanın hiçbir </a:t>
            </a:r>
            <a:r>
              <a:rPr lang="tr-TR" dirty="0" smtClean="0"/>
              <a:t>vesayet kabul etmeyen özgürlük hakkının kullanımı açısından demokrasi en </a:t>
            </a:r>
            <a:r>
              <a:rPr lang="tr-TR" dirty="0" smtClean="0"/>
              <a:t>iyi imkânlar </a:t>
            </a:r>
            <a:r>
              <a:rPr lang="tr-TR" dirty="0" smtClean="0"/>
              <a:t>alanıdır. </a:t>
            </a:r>
            <a:r>
              <a:rPr lang="tr-TR" dirty="0" smtClean="0"/>
              <a:t>Özgürlük İslam’da temel </a:t>
            </a:r>
            <a:r>
              <a:rPr lang="tr-TR" dirty="0" smtClean="0"/>
              <a:t>haktır.</a:t>
            </a:r>
            <a:endParaRPr lang="tr-T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İkinci mesajda öne çıkanlar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Demokrasi konusu bağlamında “şura” ile ilgili ayete de atıfta bulunan Taha, </a:t>
            </a:r>
            <a:r>
              <a:rPr lang="tr-TR" dirty="0" smtClean="0"/>
              <a:t>şura ya </a:t>
            </a:r>
            <a:r>
              <a:rPr lang="tr-TR" dirty="0" smtClean="0"/>
              <a:t>da meşveretin demokrasiyle bağdaşmadığını, dolayısıyla İslam’da asıl değil </a:t>
            </a:r>
            <a:r>
              <a:rPr lang="tr-TR" dirty="0" smtClean="0"/>
              <a:t>fer olduğunu </a:t>
            </a:r>
            <a:r>
              <a:rPr lang="tr-TR" dirty="0" smtClean="0"/>
              <a:t>söylemiştir</a:t>
            </a:r>
            <a:r>
              <a:rPr lang="tr-TR" dirty="0" smtClean="0"/>
              <a:t>.</a:t>
            </a:r>
            <a:endParaRPr lang="tr-TR" dirty="0" smtClean="0"/>
          </a:p>
          <a:p>
            <a:r>
              <a:rPr lang="tr-TR" b="1" dirty="0" smtClean="0"/>
              <a:t>İçtimai </a:t>
            </a:r>
            <a:r>
              <a:rPr lang="tr-TR" b="1" dirty="0" smtClean="0"/>
              <a:t>Eşitlik</a:t>
            </a:r>
          </a:p>
          <a:p>
            <a:r>
              <a:rPr lang="tr-TR" dirty="0" smtClean="0"/>
              <a:t>Taha’ya göre toplumsal eşitlik pratikte ulaşılması en zor eşitlik biçimidir. </a:t>
            </a:r>
            <a:r>
              <a:rPr lang="tr-TR" dirty="0" smtClean="0"/>
              <a:t>Bu eşitlik </a:t>
            </a:r>
            <a:r>
              <a:rPr lang="tr-TR" dirty="0" smtClean="0"/>
              <a:t>ancak ekonomik ve politik eşitliklerle birlikte sağlanabilir. İnsanoğlu </a:t>
            </a:r>
            <a:r>
              <a:rPr lang="tr-TR" smtClean="0"/>
              <a:t>bu </a:t>
            </a:r>
            <a:r>
              <a:rPr lang="tr-TR" smtClean="0"/>
              <a:t>eşitlik idealini </a:t>
            </a:r>
            <a:r>
              <a:rPr lang="tr-TR" dirty="0" smtClean="0"/>
              <a:t>bugüne kadar gerçekleştirmiş değildir.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Mahmud</a:t>
            </a:r>
            <a:r>
              <a:rPr lang="tr-TR" b="1" dirty="0" smtClean="0"/>
              <a:t> Muhammed Taha’nın Hayatı, Kişiliği ve Eserleri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1909’da </a:t>
            </a:r>
            <a:r>
              <a:rPr lang="tr-TR" dirty="0" err="1" smtClean="0"/>
              <a:t>Rufaa’da</a:t>
            </a:r>
            <a:r>
              <a:rPr lang="tr-TR" dirty="0" smtClean="0"/>
              <a:t> doğdu.</a:t>
            </a:r>
          </a:p>
          <a:p>
            <a:r>
              <a:rPr lang="tr-TR" dirty="0" smtClean="0"/>
              <a:t>İlk eğitimine babasının desteğiyle başladı. Babasını ölümünden sonra halasının  himayesinde devam etti.</a:t>
            </a:r>
          </a:p>
          <a:p>
            <a:r>
              <a:rPr lang="tr-TR" dirty="0" smtClean="0"/>
              <a:t>1936’da bugün </a:t>
            </a:r>
            <a:r>
              <a:rPr lang="tr-TR" dirty="0" err="1" smtClean="0"/>
              <a:t>Hartum</a:t>
            </a:r>
            <a:r>
              <a:rPr lang="tr-TR" dirty="0" smtClean="0"/>
              <a:t> Üniversitesi olarak </a:t>
            </a:r>
            <a:r>
              <a:rPr lang="tr-TR" dirty="0" smtClean="0"/>
              <a:t>bilinen </a:t>
            </a:r>
            <a:r>
              <a:rPr lang="tr-TR" dirty="0" err="1" smtClean="0"/>
              <a:t>Gordon</a:t>
            </a:r>
            <a:r>
              <a:rPr lang="tr-TR" dirty="0" smtClean="0"/>
              <a:t> </a:t>
            </a:r>
            <a:r>
              <a:rPr lang="tr-TR" dirty="0" err="1" smtClean="0"/>
              <a:t>Memorial</a:t>
            </a:r>
            <a:r>
              <a:rPr lang="tr-TR" dirty="0" smtClean="0"/>
              <a:t> </a:t>
            </a:r>
            <a:r>
              <a:rPr lang="tr-TR" dirty="0" err="1" smtClean="0"/>
              <a:t>College’in</a:t>
            </a:r>
            <a:r>
              <a:rPr lang="tr-TR" dirty="0" smtClean="0"/>
              <a:t> mühendislik bölümünden mezun oldu</a:t>
            </a:r>
            <a:r>
              <a:rPr lang="tr-TR" dirty="0" smtClean="0"/>
              <a:t>.</a:t>
            </a:r>
          </a:p>
          <a:p>
            <a:r>
              <a:rPr lang="tr-TR" dirty="0" smtClean="0"/>
              <a:t>1941 yılında bağımsızlık hareketlerine katılabilmek için resmî görevinden istifa etti.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Mahmud</a:t>
            </a:r>
            <a:r>
              <a:rPr lang="tr-TR" b="1" dirty="0" smtClean="0"/>
              <a:t> Muhammed Taha’nın Hayatı, Kişiliği ve Eserleri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Ekim 1945’te </a:t>
            </a:r>
            <a:r>
              <a:rPr lang="tr-TR" dirty="0" smtClean="0"/>
              <a:t>Cumhuriyetçi </a:t>
            </a:r>
            <a:r>
              <a:rPr lang="sv-SE" dirty="0" smtClean="0"/>
              <a:t>Kardeşler </a:t>
            </a:r>
            <a:r>
              <a:rPr lang="sv-SE" dirty="0" smtClean="0"/>
              <a:t>Partisini kurdu. Amacı demokratik sosyalist bir Sudan cumhuriyetini </a:t>
            </a:r>
            <a:r>
              <a:rPr lang="sv-SE" dirty="0" smtClean="0"/>
              <a:t>tesis</a:t>
            </a:r>
            <a:r>
              <a:rPr lang="tr-TR" dirty="0" smtClean="0"/>
              <a:t> etmekti</a:t>
            </a:r>
            <a:r>
              <a:rPr lang="tr-TR" dirty="0" smtClean="0"/>
              <a:t>. Parti kurulduğu andan itibaren reformcu bir İslami düşünce çizgisini temsil etti</a:t>
            </a:r>
            <a:r>
              <a:rPr lang="tr-TR" dirty="0" smtClean="0"/>
              <a:t>.</a:t>
            </a:r>
          </a:p>
          <a:p>
            <a:r>
              <a:rPr lang="tr-TR" dirty="0" smtClean="0"/>
              <a:t>Yayınlarıyla “teslimiyetçi </a:t>
            </a:r>
            <a:r>
              <a:rPr lang="tr-TR" dirty="0" smtClean="0"/>
              <a:t>ulema zihniyetini” ciddi şekilde </a:t>
            </a:r>
            <a:r>
              <a:rPr lang="tr-TR" dirty="0" smtClean="0"/>
              <a:t>eleştirdi.</a:t>
            </a:r>
          </a:p>
          <a:p>
            <a:r>
              <a:rPr lang="tr-TR" dirty="0" smtClean="0"/>
              <a:t>1946’da </a:t>
            </a:r>
            <a:r>
              <a:rPr lang="tr-TR" dirty="0" smtClean="0"/>
              <a:t>tutuklanandı. Bir yıl hapse mahkum edildi. Protestolar sonunda 50 gün sonra serbest bırakıldı.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Mahmud</a:t>
            </a:r>
            <a:r>
              <a:rPr lang="tr-TR" b="1" dirty="0" smtClean="0"/>
              <a:t> Muhammed Taha’nın Hayatı, Kişiliği ve Eserleri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Ancak aynı yıl </a:t>
            </a:r>
            <a:r>
              <a:rPr lang="tr-TR" dirty="0" err="1" smtClean="0"/>
              <a:t>Rufaa’daİngilizlere</a:t>
            </a:r>
            <a:r>
              <a:rPr lang="tr-TR" dirty="0" smtClean="0"/>
              <a:t> </a:t>
            </a:r>
            <a:r>
              <a:rPr lang="tr-TR" dirty="0" smtClean="0"/>
              <a:t>karşı yapılan bir eylem nedeniyle tekrar tutuklandı ve iki yıl hapse </a:t>
            </a:r>
            <a:r>
              <a:rPr lang="tr-TR" dirty="0" smtClean="0"/>
              <a:t>mahkûm edildi.</a:t>
            </a:r>
          </a:p>
          <a:p>
            <a:r>
              <a:rPr lang="tr-TR" dirty="0" smtClean="0"/>
              <a:t>İki yıllık </a:t>
            </a:r>
            <a:r>
              <a:rPr lang="tr-TR" dirty="0" smtClean="0"/>
              <a:t>mahkûmiyet hayatını, “Oraya Tanrı tarafından getirildim </a:t>
            </a:r>
            <a:r>
              <a:rPr lang="tr-TR" dirty="0" smtClean="0"/>
              <a:t>ve </a:t>
            </a:r>
            <a:r>
              <a:rPr lang="tr-TR" dirty="0" err="1" smtClean="0"/>
              <a:t>O’nunla</a:t>
            </a:r>
            <a:r>
              <a:rPr lang="tr-TR" dirty="0" smtClean="0"/>
              <a:t> </a:t>
            </a:r>
            <a:r>
              <a:rPr lang="tr-TR" dirty="0" smtClean="0"/>
              <a:t>halvete başladım</a:t>
            </a:r>
            <a:r>
              <a:rPr lang="tr-TR" dirty="0" smtClean="0"/>
              <a:t>” diye tasvir eder.</a:t>
            </a:r>
          </a:p>
          <a:p>
            <a:r>
              <a:rPr lang="tr-TR" dirty="0" smtClean="0"/>
              <a:t>Hapisten sonra </a:t>
            </a:r>
            <a:r>
              <a:rPr lang="tr-TR" dirty="0" err="1" smtClean="0"/>
              <a:t>Rufaa’ya</a:t>
            </a:r>
            <a:r>
              <a:rPr lang="tr-TR" dirty="0" smtClean="0"/>
              <a:t> döner ve orada üç yıl daha </a:t>
            </a:r>
            <a:r>
              <a:rPr lang="tr-TR" dirty="0" err="1" smtClean="0"/>
              <a:t>münzevî</a:t>
            </a:r>
            <a:r>
              <a:rPr lang="tr-TR" dirty="0" smtClean="0"/>
              <a:t> bir hayat yaşar.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Mahmud</a:t>
            </a:r>
            <a:r>
              <a:rPr lang="tr-TR" b="1" dirty="0" smtClean="0"/>
              <a:t> Muhammed Taha’nın Hayatı, Kişiliği ve Eserleri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Oruç tutarak </a:t>
            </a:r>
            <a:r>
              <a:rPr lang="tr-TR" dirty="0" smtClean="0"/>
              <a:t>ve dua ederek </a:t>
            </a:r>
            <a:r>
              <a:rPr lang="tr-TR" dirty="0" smtClean="0"/>
              <a:t>geçirdi </a:t>
            </a:r>
            <a:r>
              <a:rPr lang="tr-TR" dirty="0" err="1" smtClean="0"/>
              <a:t>ği</a:t>
            </a:r>
            <a:r>
              <a:rPr lang="tr-TR" dirty="0" smtClean="0"/>
              <a:t> uzlet ve </a:t>
            </a:r>
            <a:r>
              <a:rPr lang="tr-TR" dirty="0" smtClean="0"/>
              <a:t>riyazet döneminden sonra </a:t>
            </a:r>
            <a:r>
              <a:rPr lang="tr-TR" dirty="0" smtClean="0"/>
              <a:t>fikirlerinde değişim yaşadı.</a:t>
            </a:r>
          </a:p>
          <a:p>
            <a:r>
              <a:rPr lang="tr-TR" dirty="0" smtClean="0"/>
              <a:t>Yeni İslam anlayışını 1952 </a:t>
            </a:r>
            <a:r>
              <a:rPr lang="tr-TR" dirty="0" smtClean="0"/>
              <a:t>yılında yayınladığı “Benim Yolum” </a:t>
            </a:r>
            <a:r>
              <a:rPr lang="tr-TR" dirty="0" smtClean="0"/>
              <a:t>isimli </a:t>
            </a:r>
            <a:r>
              <a:rPr lang="tr-TR" dirty="0" smtClean="0"/>
              <a:t>kitapta ortaya koydu</a:t>
            </a:r>
            <a:r>
              <a:rPr lang="tr-TR" dirty="0" smtClean="0"/>
              <a:t>.</a:t>
            </a:r>
          </a:p>
          <a:p>
            <a:r>
              <a:rPr lang="tr-TR" dirty="0" smtClean="0"/>
              <a:t>Onun fikirleri partideki yol arkadaşlarının partiden ayrılmasına yol açtı.</a:t>
            </a:r>
          </a:p>
          <a:p>
            <a:r>
              <a:rPr lang="tr-TR" dirty="0" smtClean="0"/>
              <a:t>Cumhuriyetçi Kardeşler Partisi giderek dinî bir harekete dönüştü.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Mahmud</a:t>
            </a:r>
            <a:r>
              <a:rPr lang="tr-TR" b="1" dirty="0" smtClean="0"/>
              <a:t> Muhammed Taha’nın Hayatı, Kişiliği ve Eserleri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el-</a:t>
            </a:r>
            <a:r>
              <a:rPr lang="tr-TR" dirty="0" err="1" smtClean="0"/>
              <a:t>Cumhuriyye</a:t>
            </a:r>
            <a:r>
              <a:rPr lang="tr-TR" dirty="0" smtClean="0"/>
              <a:t> gazetesini </a:t>
            </a:r>
            <a:r>
              <a:rPr lang="tr-TR" dirty="0" smtClean="0"/>
              <a:t>kurdu ve bu dönemde özellikle federal, demokratik ve sosyalist bir </a:t>
            </a:r>
            <a:r>
              <a:rPr lang="tr-TR" dirty="0" smtClean="0"/>
              <a:t>devlet çağrısı yaptı.</a:t>
            </a:r>
            <a:r>
              <a:rPr lang="tr-TR" dirty="0" smtClean="0"/>
              <a:t> </a:t>
            </a:r>
            <a:r>
              <a:rPr lang="tr-TR" i="1" dirty="0" err="1" smtClean="0"/>
              <a:t>Ususu</a:t>
            </a:r>
            <a:r>
              <a:rPr lang="tr-TR" dirty="0" smtClean="0"/>
              <a:t> </a:t>
            </a:r>
            <a:r>
              <a:rPr lang="tr-TR" i="1" dirty="0" err="1" smtClean="0"/>
              <a:t>Dustûri’s</a:t>
            </a:r>
            <a:r>
              <a:rPr lang="tr-TR" i="1" dirty="0" smtClean="0"/>
              <a:t>-Sudan</a:t>
            </a:r>
          </a:p>
          <a:p>
            <a:r>
              <a:rPr lang="tr-TR" dirty="0" smtClean="0"/>
              <a:t>Ona </a:t>
            </a:r>
            <a:r>
              <a:rPr lang="tr-TR" dirty="0" smtClean="0"/>
              <a:t>göre şeriata </a:t>
            </a:r>
            <a:r>
              <a:rPr lang="tr-TR" dirty="0" smtClean="0"/>
              <a:t>başvurmak gayrimüslimlerin ve Arap olmayan Sudanlıların güvensizliğine </a:t>
            </a:r>
            <a:r>
              <a:rPr lang="tr-TR" dirty="0" smtClean="0"/>
              <a:t>yol açacaktı.</a:t>
            </a:r>
          </a:p>
          <a:p>
            <a:r>
              <a:rPr lang="tr-TR" dirty="0" smtClean="0"/>
              <a:t>Bu uygulamaların Güney Sudan’daki </a:t>
            </a:r>
            <a:r>
              <a:rPr lang="tr-TR" dirty="0" smtClean="0"/>
              <a:t>Arap ve Müslüman olmayan toplulukların ayrılık taleplerine </a:t>
            </a:r>
            <a:r>
              <a:rPr lang="tr-TR" dirty="0" smtClean="0"/>
              <a:t>gerekçe oluşturacağı </a:t>
            </a:r>
            <a:r>
              <a:rPr lang="tr-TR" dirty="0" smtClean="0"/>
              <a:t>düşüncesini savundu.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</TotalTime>
  <Words>2248</Words>
  <PresentationFormat>Ekran Gösterisi (4:3)</PresentationFormat>
  <Paragraphs>179</Paragraphs>
  <Slides>45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45</vt:i4>
      </vt:variant>
    </vt:vector>
  </HeadingPairs>
  <TitlesOfParts>
    <vt:vector size="46" baseType="lpstr">
      <vt:lpstr>Ofis Teması</vt:lpstr>
      <vt:lpstr>MAHMUD MUAHAMMED TAHA (1909-1985)</vt:lpstr>
      <vt:lpstr>Slayt 2</vt:lpstr>
      <vt:lpstr>Slayt 3</vt:lpstr>
      <vt:lpstr>DİNÎ EĞİTİM</vt:lpstr>
      <vt:lpstr>Mahmud Muhammed Taha’nın Hayatı, Kişiliği ve Eserleri</vt:lpstr>
      <vt:lpstr>Mahmud Muhammed Taha’nın Hayatı, Kişiliği ve Eserleri</vt:lpstr>
      <vt:lpstr>Mahmud Muhammed Taha’nın Hayatı, Kişiliği ve Eserleri</vt:lpstr>
      <vt:lpstr>Mahmud Muhammed Taha’nın Hayatı, Kişiliği ve Eserleri</vt:lpstr>
      <vt:lpstr>Mahmud Muhammed Taha’nın Hayatı, Kişiliği ve Eserleri</vt:lpstr>
      <vt:lpstr>Mahmud Muhammed Taha’nın Hayatı, Kişiliği ve Eserleri</vt:lpstr>
      <vt:lpstr>Mahmud Muhammed Taha’nın Hayatı, Kişiliği ve Eserleri</vt:lpstr>
      <vt:lpstr>Mahmud Muhammed Taha’nın Hayatı, Kişiliği ve Eserleri</vt:lpstr>
      <vt:lpstr>Mahmud Muhammed Taha’nın Hayatı, Kişiliği ve Eserleri</vt:lpstr>
      <vt:lpstr>Mahmud Muhammed Taha’nın Hayatı, Kişiliği ve Eserleri</vt:lpstr>
      <vt:lpstr>Eserleri</vt:lpstr>
      <vt:lpstr>Eserleri</vt:lpstr>
      <vt:lpstr>Kavramsal Çerçevesi</vt:lpstr>
      <vt:lpstr>Kavramsal Çerçevesi</vt:lpstr>
      <vt:lpstr>Kavramsal Çerçevesi</vt:lpstr>
      <vt:lpstr>Kavramsal Çerçevesi</vt:lpstr>
      <vt:lpstr>Kavramsal Çerçevesi</vt:lpstr>
      <vt:lpstr>Kavramsal Çerçevesi</vt:lpstr>
      <vt:lpstr>Görüşleri-Temellendirme Yöntemi</vt:lpstr>
      <vt:lpstr>Görüşleri-Temellendirme Yöntemi</vt:lpstr>
      <vt:lpstr>Görüşleri-Temellendirme Yöntemi</vt:lpstr>
      <vt:lpstr>Taha’ya göre temel sorunlar</vt:lpstr>
      <vt:lpstr>Taha’ya göre temel sorunlar</vt:lpstr>
      <vt:lpstr>Taha’ya göre temel sorunlar</vt:lpstr>
      <vt:lpstr>Çağdaş değerlere ve ideolojilere bakışı</vt:lpstr>
      <vt:lpstr>Özgürlük</vt:lpstr>
      <vt:lpstr>Tasavvufî Yorumları</vt:lpstr>
      <vt:lpstr>Tasavvufî Yorumları</vt:lpstr>
      <vt:lpstr>Şekilcilik eleştirisi</vt:lpstr>
      <vt:lpstr>Kur’an’a Bakışı</vt:lpstr>
      <vt:lpstr>Kur’an’a Bakışı</vt:lpstr>
      <vt:lpstr>Kur’an’a Bakışı</vt:lpstr>
      <vt:lpstr>Kur’an’a Bakışı</vt:lpstr>
      <vt:lpstr>Kur’an’a Bakışı</vt:lpstr>
      <vt:lpstr>Birinci Mesajda öne çıkanlar</vt:lpstr>
      <vt:lpstr>Birinci Mesajda öne çıkanlar</vt:lpstr>
      <vt:lpstr>Birinci Mesajda öne çıkanlar</vt:lpstr>
      <vt:lpstr>İkinci mesajda öne çıkanlar</vt:lpstr>
      <vt:lpstr>İkinci mesajda öne çıkanlar</vt:lpstr>
      <vt:lpstr>İkinci mesajda öne çıkanlar</vt:lpstr>
      <vt:lpstr>İkinci mesajda öne çıkanlar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MAHMUD MUAHAMMED TAHA (1909-1985)</dc:title>
  <dc:creator>halis</dc:creator>
  <cp:lastModifiedBy>halis</cp:lastModifiedBy>
  <cp:revision>78</cp:revision>
  <dcterms:created xsi:type="dcterms:W3CDTF">2015-10-25T05:45:17Z</dcterms:created>
  <dcterms:modified xsi:type="dcterms:W3CDTF">2015-10-25T18:42:31Z</dcterms:modified>
</cp:coreProperties>
</file>