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59" r:id="rId6"/>
    <p:sldId id="260" r:id="rId7"/>
    <p:sldId id="263" r:id="rId8"/>
    <p:sldId id="264" r:id="rId9"/>
    <p:sldId id="261"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718274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649227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3556955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89499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378095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1BA38FA-790D-4065-8784-C8B3F5CD15C8}" type="datetimeFigureOut">
              <a:rPr lang="tr-TR" smtClean="0"/>
              <a:t>15.05.2020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394645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1BA38FA-790D-4065-8784-C8B3F5CD15C8}" type="datetimeFigureOut">
              <a:rPr lang="tr-TR" smtClean="0"/>
              <a:t>15.05.2020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732086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1BA38FA-790D-4065-8784-C8B3F5CD15C8}" type="datetimeFigureOut">
              <a:rPr lang="tr-TR" smtClean="0"/>
              <a:t>15.05.2020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131241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1BA38FA-790D-4065-8784-C8B3F5CD15C8}" type="datetimeFigureOut">
              <a:rPr lang="tr-TR" smtClean="0"/>
              <a:t>15.05.2020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552062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A38FA-790D-4065-8784-C8B3F5CD15C8}" type="datetimeFigureOut">
              <a:rPr lang="tr-TR" smtClean="0"/>
              <a:t>15.05.2020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436343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A38FA-790D-4065-8784-C8B3F5CD15C8}" type="datetimeFigureOut">
              <a:rPr lang="tr-TR" smtClean="0"/>
              <a:t>15.05.2020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552414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BA38FA-790D-4065-8784-C8B3F5CD15C8}" type="datetimeFigureOut">
              <a:rPr lang="tr-TR" smtClean="0"/>
              <a:t>15.05.2020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C62EE-0871-4433-B71E-38B1B7BEBEBB}" type="slidenum">
              <a:rPr lang="tr-TR" smtClean="0"/>
              <a:t>‹#›</a:t>
            </a:fld>
            <a:endParaRPr lang="tr-TR"/>
          </a:p>
        </p:txBody>
      </p:sp>
    </p:spTree>
    <p:extLst>
      <p:ext uri="{BB962C8B-B14F-4D97-AF65-F5344CB8AC3E}">
        <p14:creationId xmlns:p14="http://schemas.microsoft.com/office/powerpoint/2010/main" val="777673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Çağdaş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9493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Kolomblar</a:t>
            </a:r>
            <a:endParaRPr lang="tr-TR" dirty="0"/>
          </a:p>
        </p:txBody>
      </p:sp>
      <p:sp>
        <p:nvSpPr>
          <p:cNvPr id="3" name="İçerik Yer Tutucusu 2"/>
          <p:cNvSpPr>
            <a:spLocks noGrp="1"/>
          </p:cNvSpPr>
          <p:nvPr>
            <p:ph idx="1"/>
          </p:nvPr>
        </p:nvSpPr>
        <p:spPr/>
        <p:txBody>
          <a:bodyPr>
            <a:normAutofit fontScale="47500" lnSpcReduction="20000"/>
          </a:bodyPr>
          <a:lstStyle/>
          <a:p>
            <a:r>
              <a:rPr lang="tr-TR" dirty="0" smtClean="0"/>
              <a:t>II. Dünya Savaşı sırasında yazan ve çoğunluğu savaşta ölen şairlerin oluşturduğu şiir </a:t>
            </a:r>
            <a:r>
              <a:rPr lang="tr-TR" dirty="0" smtClean="0"/>
              <a:t>grubudur. Şiirler </a:t>
            </a:r>
            <a:r>
              <a:rPr lang="tr-TR" dirty="0" smtClean="0"/>
              <a:t>savaş temalı, </a:t>
            </a:r>
            <a:r>
              <a:rPr lang="tr-TR" dirty="0" err="1" smtClean="0"/>
              <a:t>felaketçi</a:t>
            </a:r>
            <a:r>
              <a:rPr lang="tr-TR" dirty="0" smtClean="0"/>
              <a:t> ve oldukça </a:t>
            </a:r>
            <a:r>
              <a:rPr lang="tr-TR" dirty="0" smtClean="0"/>
              <a:t>pesimisttir. Antik </a:t>
            </a:r>
            <a:r>
              <a:rPr lang="tr-TR" dirty="0" smtClean="0"/>
              <a:t>ve Romantizm</a:t>
            </a:r>
            <a:r>
              <a:rPr lang="tr-TR" dirty="0"/>
              <a:t> </a:t>
            </a:r>
            <a:r>
              <a:rPr lang="tr-TR" dirty="0" smtClean="0"/>
              <a:t>dönemlerinden izler </a:t>
            </a:r>
            <a:r>
              <a:rPr lang="tr-TR" dirty="0" smtClean="0"/>
              <a:t>taşır. Değerler </a:t>
            </a:r>
            <a:r>
              <a:rPr lang="tr-TR" dirty="0" smtClean="0"/>
              <a:t>iflası şiirlerde en sık görülen konudur</a:t>
            </a:r>
            <a:r>
              <a:rPr lang="tr-TR" dirty="0" smtClean="0"/>
              <a:t>.</a:t>
            </a:r>
          </a:p>
          <a:p>
            <a:r>
              <a:rPr lang="tr-TR" dirty="0"/>
              <a:t>Savaş sırasında </a:t>
            </a:r>
            <a:r>
              <a:rPr lang="tr-TR" dirty="0" err="1"/>
              <a:t>Baczyński</a:t>
            </a:r>
            <a:r>
              <a:rPr lang="tr-TR" dirty="0"/>
              <a:t>, </a:t>
            </a:r>
            <a:r>
              <a:rPr lang="tr-TR" dirty="0" err="1"/>
              <a:t>Gajcy</a:t>
            </a:r>
            <a:r>
              <a:rPr lang="tr-TR" dirty="0"/>
              <a:t>, </a:t>
            </a:r>
            <a:r>
              <a:rPr lang="tr-TR" dirty="0" err="1"/>
              <a:t>Trzebiński</a:t>
            </a:r>
            <a:r>
              <a:rPr lang="tr-TR" dirty="0"/>
              <a:t> gibi pek çok genç şair başlıca teması savaş olan, insanlığı, tarihi sorgulayan, dünyayı kıyamet gününe benzeten şiirler yazdılar. Yaklaşık 1920’de doğan bu şairlerin- </a:t>
            </a:r>
            <a:r>
              <a:rPr lang="tr-TR" dirty="0" err="1"/>
              <a:t>Borowski</a:t>
            </a:r>
            <a:r>
              <a:rPr lang="tr-TR" dirty="0"/>
              <a:t>, </a:t>
            </a:r>
            <a:r>
              <a:rPr lang="tr-TR" dirty="0" err="1"/>
              <a:t>Różewicz</a:t>
            </a:r>
            <a:r>
              <a:rPr lang="tr-TR" dirty="0"/>
              <a:t> hariç- hemen hepsi savaş sırasında öldüler. Aslında bu durum, yani savaş ve işgal, Polonya ulusu için pek yabancı, ya da tanınmadık bir şey değildi. Böylesi bir durumda Polonyalı şairlerin Romantik şairler gibi yazmaya başlamaları, vatansever, milliyetçi duyguları harekete geçiren sözcükleri  kaleme dökmeleri anlaşılır bir durumdu. </a:t>
            </a:r>
            <a:r>
              <a:rPr lang="tr-TR" dirty="0" err="1"/>
              <a:t>Wladyslaw</a:t>
            </a:r>
            <a:r>
              <a:rPr lang="tr-TR" dirty="0"/>
              <a:t> </a:t>
            </a:r>
            <a:r>
              <a:rPr lang="tr-TR" dirty="0" err="1"/>
              <a:t>Broniewski’nin</a:t>
            </a:r>
            <a:r>
              <a:rPr lang="tr-TR" dirty="0"/>
              <a:t> şiirlerinde  Romantik şairlerin, yani, </a:t>
            </a:r>
            <a:r>
              <a:rPr lang="tr-TR" dirty="0" err="1"/>
              <a:t>Mickiewicz’in</a:t>
            </a:r>
            <a:r>
              <a:rPr lang="tr-TR" dirty="0"/>
              <a:t>, </a:t>
            </a:r>
            <a:r>
              <a:rPr lang="tr-TR" dirty="0" err="1"/>
              <a:t>Słowacki’nin</a:t>
            </a:r>
            <a:r>
              <a:rPr lang="tr-TR" dirty="0"/>
              <a:t>, </a:t>
            </a:r>
            <a:r>
              <a:rPr lang="tr-TR" dirty="0" err="1"/>
              <a:t>Norwid’in</a:t>
            </a:r>
            <a:r>
              <a:rPr lang="tr-TR" dirty="0"/>
              <a:t> sözcüklerinin bulunması, </a:t>
            </a:r>
            <a:r>
              <a:rPr lang="tr-TR" dirty="0" err="1"/>
              <a:t>Józef</a:t>
            </a:r>
            <a:r>
              <a:rPr lang="tr-TR" dirty="0"/>
              <a:t> </a:t>
            </a:r>
            <a:r>
              <a:rPr lang="tr-TR" dirty="0" err="1"/>
              <a:t>Łobodowski’nin</a:t>
            </a:r>
            <a:r>
              <a:rPr lang="tr-TR" dirty="0"/>
              <a:t>  “Dua” (</a:t>
            </a:r>
            <a:r>
              <a:rPr lang="tr-TR" dirty="0" err="1"/>
              <a:t>Modlitwa</a:t>
            </a:r>
            <a:r>
              <a:rPr lang="tr-TR" dirty="0"/>
              <a:t>) adlı şiirinin </a:t>
            </a:r>
            <a:r>
              <a:rPr lang="tr-TR" dirty="0" err="1"/>
              <a:t>Słowacki’nin</a:t>
            </a:r>
            <a:r>
              <a:rPr lang="tr-TR" dirty="0"/>
              <a:t> “Üzgünüm Tanrım’ </a:t>
            </a:r>
            <a:r>
              <a:rPr lang="tr-TR" dirty="0" err="1"/>
              <a:t>ın</a:t>
            </a:r>
            <a:r>
              <a:rPr lang="tr-TR" dirty="0"/>
              <a:t>” (</a:t>
            </a:r>
            <a:r>
              <a:rPr lang="tr-TR" dirty="0" err="1"/>
              <a:t>Smutno</a:t>
            </a:r>
            <a:r>
              <a:rPr lang="tr-TR" dirty="0"/>
              <a:t> mi </a:t>
            </a:r>
            <a:r>
              <a:rPr lang="tr-TR" dirty="0" err="1"/>
              <a:t>Boże</a:t>
            </a:r>
            <a:r>
              <a:rPr lang="tr-TR" dirty="0"/>
              <a:t>) dizelerini anımsatması rastlantısal değildir. Bu anlamda yalnızca </a:t>
            </a:r>
            <a:r>
              <a:rPr lang="tr-TR" dirty="0" err="1"/>
              <a:t>Łobodowski’nin</a:t>
            </a:r>
            <a:r>
              <a:rPr lang="tr-TR" dirty="0"/>
              <a:t> ve </a:t>
            </a:r>
            <a:r>
              <a:rPr lang="tr-TR" dirty="0" err="1"/>
              <a:t>Broniewski’nin</a:t>
            </a:r>
            <a:r>
              <a:rPr lang="tr-TR" dirty="0"/>
              <a:t> şiirlerinden söz etmek, Maria </a:t>
            </a:r>
            <a:r>
              <a:rPr lang="tr-TR" dirty="0" err="1"/>
              <a:t>Pawlikowska</a:t>
            </a:r>
            <a:r>
              <a:rPr lang="tr-TR" dirty="0"/>
              <a:t>- </a:t>
            </a:r>
            <a:r>
              <a:rPr lang="tr-TR" dirty="0" err="1"/>
              <a:t>Jasnorzewska’ya</a:t>
            </a:r>
            <a:r>
              <a:rPr lang="tr-TR" dirty="0"/>
              <a:t>[ “Gül ve Yanan Ormanlar”, “Kurbanlık Güvercin”(</a:t>
            </a:r>
            <a:r>
              <a:rPr lang="tr-TR" dirty="0" err="1"/>
              <a:t>Róża</a:t>
            </a:r>
            <a:r>
              <a:rPr lang="tr-TR" dirty="0"/>
              <a:t> i </a:t>
            </a:r>
            <a:r>
              <a:rPr lang="tr-TR" dirty="0" err="1"/>
              <a:t>lasy</a:t>
            </a:r>
            <a:r>
              <a:rPr lang="tr-TR" dirty="0"/>
              <a:t> </a:t>
            </a:r>
            <a:r>
              <a:rPr lang="tr-TR" dirty="0" err="1"/>
              <a:t>płonące</a:t>
            </a:r>
            <a:r>
              <a:rPr lang="tr-TR" dirty="0"/>
              <a:t>, </a:t>
            </a:r>
            <a:r>
              <a:rPr lang="tr-TR" dirty="0" err="1"/>
              <a:t>Głąb</a:t>
            </a:r>
            <a:r>
              <a:rPr lang="tr-TR" dirty="0"/>
              <a:t> </a:t>
            </a:r>
            <a:r>
              <a:rPr lang="tr-TR" dirty="0" err="1"/>
              <a:t>ofiarny</a:t>
            </a:r>
            <a:r>
              <a:rPr lang="tr-TR" dirty="0"/>
              <a:t>)], </a:t>
            </a:r>
            <a:r>
              <a:rPr lang="tr-TR" dirty="0" err="1"/>
              <a:t>Antoni</a:t>
            </a:r>
            <a:r>
              <a:rPr lang="tr-TR" dirty="0"/>
              <a:t> </a:t>
            </a:r>
            <a:r>
              <a:rPr lang="tr-TR" dirty="0" err="1"/>
              <a:t>Słonimski’ye</a:t>
            </a:r>
            <a:r>
              <a:rPr lang="tr-TR" dirty="0"/>
              <a:t> [„Alarm”, „Kül ve Rüzgar” (Alarm , </a:t>
            </a:r>
            <a:r>
              <a:rPr lang="tr-TR" dirty="0" err="1"/>
              <a:t>Popiół</a:t>
            </a:r>
            <a:r>
              <a:rPr lang="tr-TR" dirty="0"/>
              <a:t> i </a:t>
            </a:r>
            <a:r>
              <a:rPr lang="tr-TR" dirty="0" err="1"/>
              <a:t>wiatr</a:t>
            </a:r>
            <a:r>
              <a:rPr lang="tr-TR" dirty="0"/>
              <a:t>)], Jan </a:t>
            </a:r>
            <a:r>
              <a:rPr lang="tr-TR" dirty="0" err="1"/>
              <a:t>Lechon’a</a:t>
            </a:r>
            <a:r>
              <a:rPr lang="tr-TR" dirty="0"/>
              <a:t> [ „</a:t>
            </a:r>
            <a:r>
              <a:rPr lang="tr-TR" dirty="0" err="1"/>
              <a:t>Bekwark</a:t>
            </a:r>
            <a:r>
              <a:rPr lang="tr-TR" dirty="0"/>
              <a:t> Gibi Lir Çalmak.”(</a:t>
            </a:r>
            <a:r>
              <a:rPr lang="tr-TR" dirty="0" err="1"/>
              <a:t>Lutnia</a:t>
            </a:r>
            <a:r>
              <a:rPr lang="tr-TR" dirty="0"/>
              <a:t> </a:t>
            </a:r>
            <a:r>
              <a:rPr lang="tr-TR" dirty="0" err="1"/>
              <a:t>po</a:t>
            </a:r>
            <a:r>
              <a:rPr lang="tr-TR" dirty="0"/>
              <a:t> </a:t>
            </a:r>
            <a:r>
              <a:rPr lang="tr-TR" dirty="0" err="1"/>
              <a:t>Bekwarku</a:t>
            </a:r>
            <a:r>
              <a:rPr lang="tr-TR" dirty="0"/>
              <a:t>)] , </a:t>
            </a:r>
            <a:r>
              <a:rPr lang="tr-TR" dirty="0" err="1"/>
              <a:t>Karzimierz</a:t>
            </a:r>
            <a:r>
              <a:rPr lang="tr-TR" dirty="0"/>
              <a:t> </a:t>
            </a:r>
            <a:r>
              <a:rPr lang="tr-TR" dirty="0" err="1"/>
              <a:t>Wierzyński’ye</a:t>
            </a:r>
            <a:r>
              <a:rPr lang="tr-TR" dirty="0"/>
              <a:t> [„</a:t>
            </a:r>
            <a:r>
              <a:rPr lang="tr-TR" dirty="0" err="1"/>
              <a:t>Wilczyca</a:t>
            </a:r>
            <a:r>
              <a:rPr lang="tr-TR" dirty="0"/>
              <a:t> Toprağı.” (</a:t>
            </a:r>
            <a:r>
              <a:rPr lang="tr-TR" dirty="0" err="1"/>
              <a:t>Ziemia</a:t>
            </a:r>
            <a:r>
              <a:rPr lang="tr-TR" dirty="0"/>
              <a:t> </a:t>
            </a:r>
            <a:r>
              <a:rPr lang="tr-TR" dirty="0" err="1"/>
              <a:t>Wilczyca</a:t>
            </a:r>
            <a:r>
              <a:rPr lang="tr-TR" dirty="0"/>
              <a:t>)] </a:t>
            </a:r>
            <a:r>
              <a:rPr lang="tr-TR" dirty="0" err="1"/>
              <a:t>Kazimiera</a:t>
            </a:r>
            <a:r>
              <a:rPr lang="tr-TR" dirty="0"/>
              <a:t> </a:t>
            </a:r>
            <a:r>
              <a:rPr lang="tr-TR" dirty="0" err="1"/>
              <a:t>Iłłakowiczówna’ya</a:t>
            </a:r>
            <a:r>
              <a:rPr lang="tr-TR" dirty="0"/>
              <a:t> [„Yapraksız Şiirler” (</a:t>
            </a:r>
            <a:r>
              <a:rPr lang="tr-TR" dirty="0" err="1"/>
              <a:t>Wiersze</a:t>
            </a:r>
            <a:r>
              <a:rPr lang="tr-TR" dirty="0"/>
              <a:t> bez </a:t>
            </a:r>
            <a:r>
              <a:rPr lang="tr-TR" dirty="0" err="1"/>
              <a:t>listne</a:t>
            </a:r>
            <a:r>
              <a:rPr lang="tr-TR" dirty="0"/>
              <a:t>)] ya da </a:t>
            </a:r>
            <a:r>
              <a:rPr lang="tr-TR" dirty="0" err="1"/>
              <a:t>Julian</a:t>
            </a:r>
            <a:r>
              <a:rPr lang="tr-TR" dirty="0"/>
              <a:t> </a:t>
            </a:r>
            <a:r>
              <a:rPr lang="tr-TR" dirty="0" err="1"/>
              <a:t>Tuwim’e</a:t>
            </a:r>
            <a:r>
              <a:rPr lang="tr-TR" dirty="0"/>
              <a:t> [“Polonya Çiçekleri” (</a:t>
            </a:r>
            <a:r>
              <a:rPr lang="tr-TR" dirty="0" err="1"/>
              <a:t>Kwiaty</a:t>
            </a:r>
            <a:r>
              <a:rPr lang="tr-TR" dirty="0"/>
              <a:t> </a:t>
            </a:r>
            <a:r>
              <a:rPr lang="tr-TR" dirty="0" err="1"/>
              <a:t>polskie</a:t>
            </a:r>
            <a:r>
              <a:rPr lang="tr-TR" dirty="0"/>
              <a:t>)] haksızlık olur. Romantizm geleneğine seslenişin savaş döneminde derin bir anlamı vardır.</a:t>
            </a:r>
            <a:endParaRPr lang="tr-TR" dirty="0" smtClean="0"/>
          </a:p>
        </p:txBody>
      </p:sp>
    </p:spTree>
    <p:extLst>
      <p:ext uri="{BB962C8B-B14F-4D97-AF65-F5344CB8AC3E}">
        <p14:creationId xmlns:p14="http://schemas.microsoft.com/office/powerpoint/2010/main" val="4100403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Varşova Ayaklanmasını, 1830’da olan Kasım Ayaklanmasına benzeten şairler, Kasım Ayaklanmasının başarısızlığının faturasını yöneticilerin zayıflığına bağlayan Romantik şairler gibi, bu ayaklanmanın başarısız olmasının nedenini komutanların beceriksizliğinde bulurlar. Romantik, bir diğer deyişle ulusal mitlerin yanı sıra, antik çağ mitleri de bu şairler için önemlidir. Şiirlerinde güzelliğe, ölçüye, uyuma seslenirken, bunlara olan özlemlerinin yanı sıra, gerçekten bu kavramların </a:t>
            </a:r>
            <a:r>
              <a:rPr lang="tr-TR" dirty="0" err="1"/>
              <a:t>varolup</a:t>
            </a:r>
            <a:r>
              <a:rPr lang="tr-TR" dirty="0"/>
              <a:t> olmadığını da sorgulamak isterler. Kan dökmenin, acı çekmenin, kurban olmanın insanlığı kurtarmak bağlamında anlamını irdelerler. Bu anlamda, </a:t>
            </a:r>
            <a:r>
              <a:rPr lang="tr-TR" dirty="0" err="1"/>
              <a:t>Tuwim’in</a:t>
            </a:r>
            <a:r>
              <a:rPr lang="tr-TR" dirty="0"/>
              <a:t>, </a:t>
            </a:r>
            <a:r>
              <a:rPr lang="tr-TR" dirty="0" err="1"/>
              <a:t>Miłosz’un</a:t>
            </a:r>
            <a:r>
              <a:rPr lang="tr-TR" dirty="0"/>
              <a:t> savaş dönemi şiirlerinde gördüğümüz bu yaklaşımın, daha sonra, </a:t>
            </a:r>
            <a:r>
              <a:rPr lang="tr-TR" dirty="0" err="1"/>
              <a:t>Baczyński</a:t>
            </a:r>
            <a:r>
              <a:rPr lang="tr-TR" dirty="0"/>
              <a:t>, </a:t>
            </a:r>
            <a:r>
              <a:rPr lang="tr-TR" dirty="0" err="1"/>
              <a:t>Borowski</a:t>
            </a:r>
            <a:r>
              <a:rPr lang="tr-TR" dirty="0"/>
              <a:t>, </a:t>
            </a:r>
            <a:r>
              <a:rPr lang="tr-TR" dirty="0" err="1"/>
              <a:t>Różewicz</a:t>
            </a:r>
            <a:r>
              <a:rPr lang="tr-TR" dirty="0"/>
              <a:t>, </a:t>
            </a:r>
            <a:r>
              <a:rPr lang="tr-TR" dirty="0" err="1"/>
              <a:t>Herbert</a:t>
            </a:r>
            <a:r>
              <a:rPr lang="tr-TR" dirty="0"/>
              <a:t> tarafından devam ettirilmesi hiç de rastlantısal değildir. </a:t>
            </a:r>
            <a:r>
              <a:rPr lang="tr-TR" dirty="0" err="1"/>
              <a:t>Czesław</a:t>
            </a:r>
            <a:r>
              <a:rPr lang="tr-TR" dirty="0"/>
              <a:t> </a:t>
            </a:r>
            <a:r>
              <a:rPr lang="tr-TR" dirty="0" err="1"/>
              <a:t>Miłosz</a:t>
            </a:r>
            <a:r>
              <a:rPr lang="tr-TR" dirty="0"/>
              <a:t> [„Şiirler” (</a:t>
            </a:r>
            <a:r>
              <a:rPr lang="tr-TR" dirty="0" err="1"/>
              <a:t>Wiersze</a:t>
            </a:r>
            <a:r>
              <a:rPr lang="tr-TR" dirty="0"/>
              <a:t>)], </a:t>
            </a:r>
            <a:r>
              <a:rPr lang="tr-TR" dirty="0" err="1"/>
              <a:t>Julian</a:t>
            </a:r>
            <a:r>
              <a:rPr lang="tr-TR" dirty="0"/>
              <a:t> </a:t>
            </a:r>
            <a:r>
              <a:rPr lang="tr-TR" dirty="0" err="1"/>
              <a:t>Przyboś</a:t>
            </a:r>
            <a:r>
              <a:rPr lang="tr-TR" dirty="0"/>
              <a:t> [„Sana Benim Hakkımda” (Do </a:t>
            </a:r>
            <a:r>
              <a:rPr lang="tr-TR" dirty="0" err="1"/>
              <a:t>ciebie</a:t>
            </a:r>
            <a:r>
              <a:rPr lang="tr-TR" dirty="0"/>
              <a:t> o </a:t>
            </a:r>
            <a:r>
              <a:rPr lang="tr-TR" dirty="0" err="1"/>
              <a:t>mnie</a:t>
            </a:r>
            <a:r>
              <a:rPr lang="tr-TR" dirty="0"/>
              <a:t>)], </a:t>
            </a:r>
            <a:r>
              <a:rPr lang="tr-TR" dirty="0" err="1"/>
              <a:t>Mieczysław</a:t>
            </a:r>
            <a:r>
              <a:rPr lang="tr-TR" dirty="0"/>
              <a:t> </a:t>
            </a:r>
            <a:r>
              <a:rPr lang="tr-TR" dirty="0" err="1"/>
              <a:t>Jastruń</a:t>
            </a:r>
            <a:r>
              <a:rPr lang="tr-TR" dirty="0"/>
              <a:t> [„Nöbetçi Saat”(</a:t>
            </a:r>
            <a:r>
              <a:rPr lang="tr-TR" dirty="0" err="1"/>
              <a:t>Godzina</a:t>
            </a:r>
            <a:r>
              <a:rPr lang="tr-TR" dirty="0"/>
              <a:t> </a:t>
            </a:r>
            <a:r>
              <a:rPr lang="tr-TR" dirty="0" err="1"/>
              <a:t>strzeżona</a:t>
            </a:r>
            <a:r>
              <a:rPr lang="tr-TR" dirty="0"/>
              <a:t>)] gibi şairlerin şiir kitapları yanında, yeni yazmaya başlayan </a:t>
            </a:r>
            <a:r>
              <a:rPr lang="tr-TR" dirty="0" err="1"/>
              <a:t>Krzystof</a:t>
            </a:r>
            <a:r>
              <a:rPr lang="tr-TR" dirty="0"/>
              <a:t> Kamil </a:t>
            </a:r>
            <a:r>
              <a:rPr lang="tr-TR" dirty="0" err="1"/>
              <a:t>Baczyński</a:t>
            </a:r>
            <a:r>
              <a:rPr lang="tr-TR" dirty="0"/>
              <a:t> [ „İki </a:t>
            </a:r>
            <a:r>
              <a:rPr lang="tr-TR" dirty="0" err="1"/>
              <a:t>Aşk”,”Seda</a:t>
            </a:r>
            <a:r>
              <a:rPr lang="tr-TR" dirty="0"/>
              <a:t> ile Kapanmış”, „Seçilmiş Şiirler” (</a:t>
            </a:r>
            <a:r>
              <a:rPr lang="tr-TR" dirty="0" err="1"/>
              <a:t>Dwie</a:t>
            </a:r>
            <a:r>
              <a:rPr lang="tr-TR" dirty="0"/>
              <a:t> </a:t>
            </a:r>
            <a:r>
              <a:rPr lang="tr-TR" dirty="0" err="1"/>
              <a:t>miłości</a:t>
            </a:r>
            <a:r>
              <a:rPr lang="tr-TR" dirty="0"/>
              <a:t>, </a:t>
            </a:r>
            <a:r>
              <a:rPr lang="tr-TR" dirty="0" err="1"/>
              <a:t>Zamknięty</a:t>
            </a:r>
            <a:r>
              <a:rPr lang="tr-TR" dirty="0"/>
              <a:t> </a:t>
            </a:r>
            <a:r>
              <a:rPr lang="tr-TR" dirty="0" err="1"/>
              <a:t>echem</a:t>
            </a:r>
            <a:r>
              <a:rPr lang="tr-TR" dirty="0"/>
              <a:t>, </a:t>
            </a:r>
            <a:r>
              <a:rPr lang="tr-TR" dirty="0" err="1"/>
              <a:t>Wiersze</a:t>
            </a:r>
            <a:r>
              <a:rPr lang="tr-TR" dirty="0"/>
              <a:t> </a:t>
            </a:r>
            <a:r>
              <a:rPr lang="tr-TR" dirty="0" err="1"/>
              <a:t>wybrane</a:t>
            </a:r>
            <a:r>
              <a:rPr lang="tr-TR" dirty="0"/>
              <a:t>)], </a:t>
            </a:r>
            <a:r>
              <a:rPr lang="tr-TR" dirty="0" err="1"/>
              <a:t>Tadeusz</a:t>
            </a:r>
            <a:r>
              <a:rPr lang="tr-TR" dirty="0"/>
              <a:t> </a:t>
            </a:r>
            <a:r>
              <a:rPr lang="tr-TR" dirty="0" err="1"/>
              <a:t>Gajcy</a:t>
            </a:r>
            <a:r>
              <a:rPr lang="tr-TR" dirty="0"/>
              <a:t>[„</a:t>
            </a:r>
            <a:r>
              <a:rPr lang="tr-TR" dirty="0" err="1"/>
              <a:t>Hayaletler”,Büyük</a:t>
            </a:r>
            <a:r>
              <a:rPr lang="tr-TR" dirty="0"/>
              <a:t> Yıldırım” (</a:t>
            </a:r>
            <a:r>
              <a:rPr lang="tr-TR" dirty="0" err="1"/>
              <a:t>Widma</a:t>
            </a:r>
            <a:r>
              <a:rPr lang="tr-TR" dirty="0"/>
              <a:t>, </a:t>
            </a:r>
            <a:r>
              <a:rPr lang="tr-TR" dirty="0" err="1"/>
              <a:t>Grom</a:t>
            </a:r>
            <a:r>
              <a:rPr lang="tr-TR" dirty="0"/>
              <a:t> </a:t>
            </a:r>
            <a:r>
              <a:rPr lang="tr-TR" dirty="0" err="1"/>
              <a:t>powszechny</a:t>
            </a:r>
            <a:r>
              <a:rPr lang="tr-TR" dirty="0"/>
              <a:t>)],</a:t>
            </a:r>
            <a:r>
              <a:rPr lang="tr-TR" dirty="0" err="1"/>
              <a:t>Tadeusz</a:t>
            </a:r>
            <a:r>
              <a:rPr lang="tr-TR" dirty="0"/>
              <a:t> </a:t>
            </a:r>
            <a:r>
              <a:rPr lang="tr-TR" dirty="0" err="1"/>
              <a:t>Borowski</a:t>
            </a:r>
            <a:r>
              <a:rPr lang="tr-TR" dirty="0"/>
              <a:t> [„Dünyanın Herhangi Bir Yerinde” (</a:t>
            </a:r>
            <a:r>
              <a:rPr lang="tr-TR" dirty="0" err="1"/>
              <a:t>Gdziekolwiek</a:t>
            </a:r>
            <a:r>
              <a:rPr lang="tr-TR" dirty="0"/>
              <a:t> </a:t>
            </a:r>
            <a:r>
              <a:rPr lang="tr-TR" dirty="0" err="1"/>
              <a:t>ziemia</a:t>
            </a:r>
            <a:r>
              <a:rPr lang="tr-TR" dirty="0"/>
              <a:t>)], </a:t>
            </a:r>
            <a:r>
              <a:rPr lang="tr-TR" dirty="0" err="1"/>
              <a:t>Tadusz</a:t>
            </a:r>
            <a:r>
              <a:rPr lang="tr-TR" dirty="0"/>
              <a:t> </a:t>
            </a:r>
            <a:r>
              <a:rPr lang="tr-TR" dirty="0" err="1"/>
              <a:t>Różewicz</a:t>
            </a:r>
            <a:r>
              <a:rPr lang="tr-TR" dirty="0"/>
              <a:t> [„Orman Sedaları” (</a:t>
            </a:r>
            <a:r>
              <a:rPr lang="tr-TR" dirty="0" err="1"/>
              <a:t>Echa</a:t>
            </a:r>
            <a:r>
              <a:rPr lang="tr-TR" dirty="0"/>
              <a:t> </a:t>
            </a:r>
            <a:r>
              <a:rPr lang="tr-TR" dirty="0" err="1"/>
              <a:t>leśne</a:t>
            </a:r>
            <a:r>
              <a:rPr lang="tr-TR" dirty="0"/>
              <a:t>)] gibi şairlerin şiir kitapları da savaş sırasında basıldı. Ne var ki, bu yeni şairler genç yaşta çok önemli bir sınav vermek zorunda kaldılar. Ancak hepsini birbirine bağlayan ortak bir şey vardı ki, o da kendilerini bu savaşın suçlusu değil, kurbanı olarak görmeleriydi.  Kendilerini vatanları için, bağımsızlıkları için ölen atalarının yanında hissediyorlardı. Antikçağa seslenirken, ‘</a:t>
            </a:r>
            <a:r>
              <a:rPr lang="tr-TR" dirty="0" err="1"/>
              <a:t>Ithaka</a:t>
            </a:r>
            <a:r>
              <a:rPr lang="tr-TR" dirty="0"/>
              <a:t>’ dan dönülmeyeceğinin de bilincindeydiler. Onun içindir ki, şiirlerinde kötümser bir hava, belacı bir yaklaşım vardı.</a:t>
            </a:r>
          </a:p>
          <a:p>
            <a:endParaRPr lang="tr-TR" dirty="0"/>
          </a:p>
        </p:txBody>
      </p:sp>
    </p:spTree>
    <p:extLst>
      <p:ext uri="{BB962C8B-B14F-4D97-AF65-F5344CB8AC3E}">
        <p14:creationId xmlns:p14="http://schemas.microsoft.com/office/powerpoint/2010/main" val="3102647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Krzysztof</a:t>
            </a:r>
            <a:r>
              <a:rPr lang="tr-TR" dirty="0" smtClean="0"/>
              <a:t> Kamil </a:t>
            </a:r>
            <a:r>
              <a:rPr lang="tr-TR" dirty="0" err="1" smtClean="0"/>
              <a:t>Baczyński</a:t>
            </a:r>
            <a:endParaRPr lang="tr-TR" dirty="0"/>
          </a:p>
        </p:txBody>
      </p:sp>
      <p:sp>
        <p:nvSpPr>
          <p:cNvPr id="3" name="İçerik Yer Tutucusu 2"/>
          <p:cNvSpPr>
            <a:spLocks noGrp="1"/>
          </p:cNvSpPr>
          <p:nvPr>
            <p:ph idx="1"/>
          </p:nvPr>
        </p:nvSpPr>
        <p:spPr/>
        <p:txBody>
          <a:bodyPr>
            <a:normAutofit fontScale="85000" lnSpcReduction="20000"/>
          </a:bodyPr>
          <a:lstStyle/>
          <a:p>
            <a:r>
              <a:rPr lang="tr-TR" dirty="0" err="1"/>
              <a:t>Krzystof</a:t>
            </a:r>
            <a:r>
              <a:rPr lang="tr-TR" dirty="0"/>
              <a:t> Kamil </a:t>
            </a:r>
            <a:r>
              <a:rPr lang="tr-TR" dirty="0" err="1"/>
              <a:t>Bacynski</a:t>
            </a:r>
            <a:r>
              <a:rPr lang="tr-TR" dirty="0"/>
              <a:t>, 1921 de doğdu. Yani 1939 da daha liseyi yeni bitirmişti. Savaş </a:t>
            </a:r>
            <a:r>
              <a:rPr lang="tr-TR" dirty="0" err="1"/>
              <a:t>üniversteye</a:t>
            </a:r>
            <a:r>
              <a:rPr lang="tr-TR" dirty="0"/>
              <a:t> izin vermiyordu o da bu işi yer altında tamamladı. </a:t>
            </a:r>
            <a:r>
              <a:rPr lang="tr-TR" dirty="0" err="1" smtClean="0"/>
              <a:t>varşova</a:t>
            </a:r>
            <a:r>
              <a:rPr lang="tr-TR" dirty="0" smtClean="0"/>
              <a:t> </a:t>
            </a:r>
            <a:r>
              <a:rPr lang="tr-TR" dirty="0"/>
              <a:t>ayaklanmasına katıldı ve 1944 de öldü</a:t>
            </a:r>
            <a:r>
              <a:rPr lang="tr-TR" dirty="0" smtClean="0"/>
              <a:t>.</a:t>
            </a:r>
            <a:endParaRPr lang="tr-TR" dirty="0" smtClean="0"/>
          </a:p>
          <a:p>
            <a:r>
              <a:rPr lang="tr-TR" dirty="0" err="1" smtClean="0"/>
              <a:t>Kolomb</a:t>
            </a:r>
            <a:r>
              <a:rPr lang="tr-TR" dirty="0" smtClean="0"/>
              <a:t> </a:t>
            </a:r>
            <a:r>
              <a:rPr lang="tr-TR" dirty="0" smtClean="0"/>
              <a:t>kuşağının en önemli ismidir. Varşova ayaklanması sırasında Almanlar tarafından yirmi üç yaşındayken öldürülmüştür.</a:t>
            </a:r>
          </a:p>
          <a:p>
            <a:r>
              <a:rPr lang="tr-TR" dirty="0"/>
              <a:t>Kuşağının diğer sanatçıları gibi o da tüm kuşağın sözcülüğünü üstlenerek birinci çoğul şahısta yazmıştır. </a:t>
            </a:r>
            <a:endParaRPr lang="tr-TR" dirty="0" smtClean="0"/>
          </a:p>
          <a:p>
            <a:r>
              <a:rPr lang="pl-PL" dirty="0" smtClean="0"/>
              <a:t>Pokolenie, Elegia o chłopcu polskim, Z głową na karabinie ve Gdy broń dymiącą z dłoni wyjmę en önemli yapıtları arasında yer alır.</a:t>
            </a:r>
            <a:endParaRPr lang="tr-TR" dirty="0"/>
          </a:p>
        </p:txBody>
      </p:sp>
    </p:spTree>
    <p:extLst>
      <p:ext uri="{BB962C8B-B14F-4D97-AF65-F5344CB8AC3E}">
        <p14:creationId xmlns:p14="http://schemas.microsoft.com/office/powerpoint/2010/main" val="1225841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Tadeusz</a:t>
            </a:r>
            <a:r>
              <a:rPr lang="tr-TR" dirty="0" smtClean="0"/>
              <a:t> </a:t>
            </a:r>
            <a:r>
              <a:rPr lang="tr-TR" dirty="0" err="1" smtClean="0"/>
              <a:t>Gajcy</a:t>
            </a: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Kuşağının önemli isimleri arasındadır. </a:t>
            </a:r>
            <a:r>
              <a:rPr lang="tr-TR" dirty="0" err="1" smtClean="0"/>
              <a:t>Karol</a:t>
            </a:r>
            <a:r>
              <a:rPr lang="tr-TR" dirty="0" smtClean="0"/>
              <a:t> </a:t>
            </a:r>
            <a:r>
              <a:rPr lang="tr-TR" dirty="0" err="1" smtClean="0"/>
              <a:t>Topornicki</a:t>
            </a:r>
            <a:r>
              <a:rPr lang="tr-TR" dirty="0" smtClean="0"/>
              <a:t>, Roman </a:t>
            </a:r>
            <a:r>
              <a:rPr lang="tr-TR" dirty="0" err="1" smtClean="0"/>
              <a:t>Oścień</a:t>
            </a:r>
            <a:r>
              <a:rPr lang="tr-TR" dirty="0" smtClean="0"/>
              <a:t> ve </a:t>
            </a:r>
            <a:r>
              <a:rPr lang="tr-TR" dirty="0" err="1" smtClean="0"/>
              <a:t>Topór</a:t>
            </a:r>
            <a:r>
              <a:rPr lang="tr-TR" dirty="0" smtClean="0"/>
              <a:t> takma adlarıyla yazmıştır.</a:t>
            </a:r>
          </a:p>
          <a:p>
            <a:r>
              <a:rPr lang="tr-TR" dirty="0" err="1" smtClean="0"/>
              <a:t>Armia</a:t>
            </a:r>
            <a:r>
              <a:rPr lang="tr-TR" dirty="0" smtClean="0"/>
              <a:t> </a:t>
            </a:r>
            <a:r>
              <a:rPr lang="tr-TR" dirty="0" err="1" smtClean="0"/>
              <a:t>Krajowa’nın</a:t>
            </a:r>
            <a:r>
              <a:rPr lang="tr-TR" dirty="0" smtClean="0"/>
              <a:t> askerlerinden biri olarak işgalcilere karşı savaşmıştır.</a:t>
            </a:r>
          </a:p>
          <a:p>
            <a:r>
              <a:rPr lang="tr-TR" dirty="0" smtClean="0"/>
              <a:t>Yirmi dört yaşında Varşova Ayaklanması sırasında ölmüştür.</a:t>
            </a:r>
          </a:p>
          <a:p>
            <a:r>
              <a:rPr lang="tr-TR" dirty="0" err="1" smtClean="0"/>
              <a:t>Wczorajszemu</a:t>
            </a:r>
            <a:r>
              <a:rPr lang="tr-TR" dirty="0" smtClean="0"/>
              <a:t>, </a:t>
            </a:r>
            <a:r>
              <a:rPr lang="tr-TR" dirty="0" err="1" smtClean="0"/>
              <a:t>Temu</a:t>
            </a:r>
            <a:r>
              <a:rPr lang="tr-TR" dirty="0" smtClean="0"/>
              <a:t>, </a:t>
            </a:r>
            <a:r>
              <a:rPr lang="tr-TR" dirty="0" err="1" smtClean="0"/>
              <a:t>który</a:t>
            </a:r>
            <a:r>
              <a:rPr lang="tr-TR" dirty="0" smtClean="0"/>
              <a:t> </a:t>
            </a:r>
            <a:r>
              <a:rPr lang="tr-TR" dirty="0" err="1" smtClean="0"/>
              <a:t>przyjdzie</a:t>
            </a:r>
            <a:r>
              <a:rPr lang="tr-TR" dirty="0" smtClean="0"/>
              <a:t> ve </a:t>
            </a:r>
            <a:r>
              <a:rPr lang="tr-TR" dirty="0" err="1" smtClean="0"/>
              <a:t>Żegnając</a:t>
            </a:r>
            <a:r>
              <a:rPr lang="tr-TR" dirty="0" smtClean="0"/>
              <a:t> </a:t>
            </a:r>
            <a:r>
              <a:rPr lang="tr-TR" dirty="0" err="1" smtClean="0"/>
              <a:t>się</a:t>
            </a:r>
            <a:r>
              <a:rPr lang="tr-TR" dirty="0" smtClean="0"/>
              <a:t> z </a:t>
            </a:r>
            <a:r>
              <a:rPr lang="tr-TR" dirty="0" err="1" smtClean="0"/>
              <a:t>matką</a:t>
            </a:r>
            <a:r>
              <a:rPr lang="tr-TR" dirty="0" smtClean="0"/>
              <a:t> önemli yapıtlarından bazılarıdır.</a:t>
            </a:r>
          </a:p>
          <a:p>
            <a:pPr marL="0" indent="0">
              <a:buNone/>
            </a:pPr>
            <a:r>
              <a:rPr lang="tr-TR" dirty="0"/>
              <a:t> </a:t>
            </a:r>
            <a:r>
              <a:rPr lang="tr-TR" dirty="0" smtClean="0"/>
              <a:t>    </a:t>
            </a:r>
            <a:r>
              <a:rPr lang="tr-TR" b="1" dirty="0" err="1" smtClean="0"/>
              <a:t>Andrzej</a:t>
            </a:r>
            <a:r>
              <a:rPr lang="tr-TR" b="1" dirty="0" smtClean="0"/>
              <a:t> </a:t>
            </a:r>
            <a:r>
              <a:rPr lang="tr-TR" b="1" dirty="0" err="1"/>
              <a:t>Trzebiński</a:t>
            </a:r>
            <a:endParaRPr lang="tr-TR" b="1" dirty="0" smtClean="0"/>
          </a:p>
          <a:p>
            <a:r>
              <a:rPr lang="tr-TR" dirty="0"/>
              <a:t>Kuşağına sözcülük yapan önemli şairlerdendir. </a:t>
            </a:r>
          </a:p>
          <a:p>
            <a:r>
              <a:rPr lang="tr-TR" dirty="0"/>
              <a:t>Sağcı kültür dergisi </a:t>
            </a:r>
            <a:r>
              <a:rPr lang="tr-TR" dirty="0" err="1"/>
              <a:t>Sztuka</a:t>
            </a:r>
            <a:r>
              <a:rPr lang="tr-TR" dirty="0"/>
              <a:t> i </a:t>
            </a:r>
            <a:r>
              <a:rPr lang="tr-TR" dirty="0" err="1"/>
              <a:t>Naród'un</a:t>
            </a:r>
            <a:r>
              <a:rPr lang="tr-TR" dirty="0"/>
              <a:t> editörlüğünü yapmış ve Naziler tarafından tutuklanmıştır. </a:t>
            </a:r>
          </a:p>
          <a:p>
            <a:r>
              <a:rPr lang="tr-TR" dirty="0"/>
              <a:t>Yirmi bir yaşında idam edilerek öldürülmüştür.</a:t>
            </a:r>
            <a:endParaRPr lang="pl-PL" dirty="0"/>
          </a:p>
          <a:p>
            <a:r>
              <a:rPr lang="pl-PL" dirty="0"/>
              <a:t>Ojczyzna wzywa nas do boju ve Żołnierzom walczącym za Bugiem önemli yapıtları arasında yer alır.</a:t>
            </a:r>
            <a:endParaRPr lang="tr-TR" dirty="0"/>
          </a:p>
          <a:p>
            <a:pPr marL="0" indent="0">
              <a:buNone/>
            </a:pPr>
            <a:endParaRPr lang="tr-TR" dirty="0"/>
          </a:p>
        </p:txBody>
      </p:sp>
    </p:spTree>
    <p:extLst>
      <p:ext uri="{BB962C8B-B14F-4D97-AF65-F5344CB8AC3E}">
        <p14:creationId xmlns:p14="http://schemas.microsoft.com/office/powerpoint/2010/main" val="1270409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Nesir</a:t>
            </a:r>
            <a:endParaRPr lang="tr-TR" b="1" dirty="0"/>
          </a:p>
        </p:txBody>
      </p:sp>
      <p:sp>
        <p:nvSpPr>
          <p:cNvPr id="3" name="İçerik Yer Tutucusu 2"/>
          <p:cNvSpPr>
            <a:spLocks noGrp="1"/>
          </p:cNvSpPr>
          <p:nvPr>
            <p:ph idx="1"/>
          </p:nvPr>
        </p:nvSpPr>
        <p:spPr/>
        <p:txBody>
          <a:bodyPr>
            <a:normAutofit fontScale="85000" lnSpcReduction="20000"/>
          </a:bodyPr>
          <a:lstStyle/>
          <a:p>
            <a:r>
              <a:rPr lang="tr-TR" dirty="0" err="1"/>
              <a:t>Homerosun</a:t>
            </a:r>
            <a:r>
              <a:rPr lang="tr-TR" dirty="0"/>
              <a:t> </a:t>
            </a:r>
            <a:r>
              <a:rPr lang="tr-TR" dirty="0" err="1" smtClean="0"/>
              <a:t>İlyada’sı</a:t>
            </a:r>
            <a:r>
              <a:rPr lang="tr-TR" dirty="0"/>
              <a:t>, </a:t>
            </a:r>
            <a:r>
              <a:rPr lang="tr-TR" dirty="0" smtClean="0"/>
              <a:t>Tolstoy’un </a:t>
            </a:r>
            <a:r>
              <a:rPr lang="tr-TR" dirty="0"/>
              <a:t>S</a:t>
            </a:r>
            <a:r>
              <a:rPr lang="tr-TR" dirty="0" smtClean="0"/>
              <a:t>avaş </a:t>
            </a:r>
            <a:r>
              <a:rPr lang="tr-TR" dirty="0"/>
              <a:t>ve </a:t>
            </a:r>
            <a:r>
              <a:rPr lang="tr-TR" dirty="0" smtClean="0"/>
              <a:t>Barışı </a:t>
            </a:r>
            <a:r>
              <a:rPr lang="tr-TR" dirty="0" err="1"/>
              <a:t>Henryk</a:t>
            </a:r>
            <a:r>
              <a:rPr lang="tr-TR" dirty="0"/>
              <a:t> </a:t>
            </a:r>
            <a:r>
              <a:rPr lang="tr-TR" dirty="0" err="1"/>
              <a:t>S</a:t>
            </a:r>
            <a:r>
              <a:rPr lang="tr-TR" dirty="0" err="1" smtClean="0"/>
              <a:t>ienkiewicz’in</a:t>
            </a:r>
            <a:r>
              <a:rPr lang="tr-TR" dirty="0" smtClean="0"/>
              <a:t> </a:t>
            </a:r>
            <a:r>
              <a:rPr lang="tr-TR" dirty="0" err="1" smtClean="0"/>
              <a:t>Trylogia’sı</a:t>
            </a:r>
            <a:r>
              <a:rPr lang="tr-TR" dirty="0" smtClean="0"/>
              <a:t> </a:t>
            </a:r>
            <a:r>
              <a:rPr lang="tr-TR" dirty="0"/>
              <a:t>savaş  romanlarıdır. Ama burada </a:t>
            </a:r>
            <a:r>
              <a:rPr lang="tr-TR" dirty="0" smtClean="0"/>
              <a:t>kahramanlar </a:t>
            </a:r>
            <a:r>
              <a:rPr lang="tr-TR" dirty="0"/>
              <a:t>hep askerlerdir. Oysa bu savaş sivillerin de öldürüldüğü bir savaş oldu. Topluca bir ölme ve öldürme durumu var. siviller askerlerden daha çok öldüler bu savaşta. Öldürme </a:t>
            </a:r>
            <a:r>
              <a:rPr lang="tr-TR" dirty="0" smtClean="0"/>
              <a:t>makineleri </a:t>
            </a:r>
            <a:r>
              <a:rPr lang="tr-TR" dirty="0"/>
              <a:t>gibi kamplar kuruldu, </a:t>
            </a:r>
            <a:r>
              <a:rPr lang="tr-TR" dirty="0" err="1" smtClean="0"/>
              <a:t>Borowski’nin</a:t>
            </a:r>
            <a:r>
              <a:rPr lang="tr-TR" dirty="0" smtClean="0"/>
              <a:t> </a:t>
            </a:r>
            <a:r>
              <a:rPr lang="tr-TR" dirty="0"/>
              <a:t>ve </a:t>
            </a:r>
            <a:r>
              <a:rPr lang="tr-TR" dirty="0" err="1"/>
              <a:t>G</a:t>
            </a:r>
            <a:r>
              <a:rPr lang="tr-TR" dirty="0" err="1" smtClean="0"/>
              <a:t>rudiznski’nin</a:t>
            </a:r>
            <a:r>
              <a:rPr lang="tr-TR" dirty="0" smtClean="0"/>
              <a:t> </a:t>
            </a:r>
            <a:r>
              <a:rPr lang="tr-TR" dirty="0"/>
              <a:t>eserleri bu bağlamda </a:t>
            </a:r>
            <a:r>
              <a:rPr lang="tr-TR" dirty="0" smtClean="0"/>
              <a:t>önemlidir. </a:t>
            </a:r>
            <a:r>
              <a:rPr lang="tr-TR" dirty="0"/>
              <a:t>Düzyazı, şiirdense gerçeklere daha yakın olmuştur çoğu zaman. Özellikle tarihin dönüm noktalarında böyle olması gerekiyor belki de. Savaş sırasında daha çok belgelere dayanan eserler ortaya konur. Özellikle savaş röportajları </a:t>
            </a:r>
            <a:r>
              <a:rPr lang="tr-TR" dirty="0" err="1"/>
              <a:t>yagın</a:t>
            </a:r>
            <a:r>
              <a:rPr lang="tr-TR" dirty="0"/>
              <a:t> biçimde görülmeye başlanmıştır.</a:t>
            </a:r>
            <a:endParaRPr lang="tr-TR" dirty="0"/>
          </a:p>
        </p:txBody>
      </p:sp>
    </p:spTree>
    <p:extLst>
      <p:ext uri="{BB962C8B-B14F-4D97-AF65-F5344CB8AC3E}">
        <p14:creationId xmlns:p14="http://schemas.microsoft.com/office/powerpoint/2010/main" val="1410429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pl-PL" dirty="0"/>
              <a:t>Melchior Wańkowicz’in “Eylül İzleriyle” (Wrześniowym szlakiem) ve Arkady Fiedler’in “Tabur” (Dywizjon) adlı eseri bu bağlamda anılmaya değer. Elbette ki röportajın yanı sıra, kamplara , hapislere düşen yazarların anıları ve günlükleri de sıkça görülmektedir. Maria Kuncewiczowa’nın “Anahtarlar”ının” (Klucze) yanı sıra, belki de SSCB’deki Polonyalı savaş esirlerinin dramlarını anlatan ilk eser olması ile ün kazanmış , Józef Czapski’nin, ”Starobielsk Anıları” (Wspomnienia starobielskie) adlı eseri bu alanda görülen en başarılı eserdir. Yazarların başlarına gelenlerden yola çıkarak kurmaca olayları yazdıkları öyküler ve romanlara da rastlanır elbet bu dönemde. Bu gruptan eserler içinde en sözü edilmeye değer olanları: Ksawer Pruszyński’nin “Narvik Yolunda” (Droga wiodła przez Narvik), Aleksander Kamiński’nin “Taş Barikat” (Kamienie na szaniec) adlı eserleridir. Bu romanlarda savaş, askeri güçlükler başlıca konulardır. Romanların kahramanları genellikle toplumdur.</a:t>
            </a:r>
            <a:endParaRPr lang="tr-TR" dirty="0"/>
          </a:p>
        </p:txBody>
      </p:sp>
    </p:spTree>
    <p:extLst>
      <p:ext uri="{BB962C8B-B14F-4D97-AF65-F5344CB8AC3E}">
        <p14:creationId xmlns:p14="http://schemas.microsoft.com/office/powerpoint/2010/main" val="608871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pl-PL" dirty="0"/>
              <a:t>Gerek öykü, gerek roman olsun savaş sırasında yazılan bu eserler, Polonya dışında basıldı. Örneğin Jerzy Putrament’in Kiev’de basılan “Eylül Öyküleri” (Opowieści wrześniowe) bunlardan birisidir. Bu arada, işgal altındaki ülkede de pek çok  Polonyalı yazar yazmaya devam etti , ama eserleri ancak savaştan sonra okuyucusu ile buluştu. Örneğin, Jerzy Andrzejewski’nin, apel (toplmam kamplafrındaki değer yitirme) wielki tydzien (Varşova gettosunda yanmaya karşı Polonyalıların durumu) “Mahkeme Öncesi” (Przed sądem) , “Gece” (Noc) gibi öykü kitapları, ya da   Iwaszkiewicz’in “Yeni Aşk ve Diğer Öyküler” (Nowa milość i inne opowiadania) ya da “İtalya Öyküleri’ni” (Nowele włoskie)’ bu gruptan saymak mümkündür.</a:t>
            </a:r>
            <a:endParaRPr lang="tr-TR" dirty="0"/>
          </a:p>
          <a:p>
            <a:pPr marL="0" indent="0">
              <a:buNone/>
            </a:pPr>
            <a:r>
              <a:rPr lang="pl-PL" dirty="0"/>
              <a:t> </a:t>
            </a:r>
            <a:endParaRPr lang="tr-TR" dirty="0"/>
          </a:p>
          <a:p>
            <a:r>
              <a:rPr lang="pl-PL" dirty="0"/>
              <a:t>Savaş sırasında yazılmış en iyi roman tartışmasız, Teodor Parnicki’nin “Gümüş kartallar” (Srebrne orły) adlı romanıdır. Kral Cesur Bolesław’ı anlatan bu tarihi romanın, geçmişin destanlarını anlatarak, savaşı yaşayanlara güç ve destek vermek  açısından  yüklendiği misyon önemlidir.</a:t>
            </a:r>
            <a:endParaRPr lang="tr-TR" dirty="0"/>
          </a:p>
        </p:txBody>
      </p:sp>
    </p:spTree>
    <p:extLst>
      <p:ext uri="{BB962C8B-B14F-4D97-AF65-F5344CB8AC3E}">
        <p14:creationId xmlns:p14="http://schemas.microsoft.com/office/powerpoint/2010/main" val="2694658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baseline="30000" dirty="0" err="1"/>
              <a:t>Święch</a:t>
            </a:r>
            <a:r>
              <a:rPr lang="tr-TR" baseline="30000" dirty="0"/>
              <a:t>, </a:t>
            </a:r>
            <a:r>
              <a:rPr lang="tr-TR" baseline="30000" dirty="0" err="1"/>
              <a:t>Jerzy</a:t>
            </a:r>
            <a:r>
              <a:rPr lang="tr-TR" baseline="30000" dirty="0"/>
              <a:t>. </a:t>
            </a:r>
            <a:r>
              <a:rPr lang="tr-TR" i="1" baseline="30000" dirty="0" err="1"/>
              <a:t>Literatura</a:t>
            </a:r>
            <a:r>
              <a:rPr lang="tr-TR" i="1" baseline="30000" dirty="0"/>
              <a:t> </a:t>
            </a:r>
            <a:r>
              <a:rPr lang="tr-TR" i="1" baseline="30000" dirty="0" err="1"/>
              <a:t>Polska</a:t>
            </a:r>
            <a:r>
              <a:rPr lang="tr-TR" i="1" baseline="30000" dirty="0"/>
              <a:t> W </a:t>
            </a:r>
            <a:r>
              <a:rPr lang="tr-TR" i="1" baseline="30000" dirty="0" err="1"/>
              <a:t>Latach</a:t>
            </a:r>
            <a:r>
              <a:rPr lang="tr-TR" i="1" baseline="30000" dirty="0"/>
              <a:t> II </a:t>
            </a:r>
            <a:r>
              <a:rPr lang="tr-TR" i="1" baseline="30000" dirty="0" err="1"/>
              <a:t>Wojny</a:t>
            </a:r>
            <a:r>
              <a:rPr lang="tr-TR" i="1" baseline="30000" dirty="0"/>
              <a:t> </a:t>
            </a:r>
            <a:r>
              <a:rPr lang="tr-TR" i="1" baseline="30000" dirty="0" err="1"/>
              <a:t>Światowej</a:t>
            </a:r>
            <a:r>
              <a:rPr lang="tr-TR" i="1" baseline="30000" dirty="0"/>
              <a:t>. </a:t>
            </a:r>
            <a:r>
              <a:rPr lang="tr-TR" baseline="30000" dirty="0" err="1"/>
              <a:t>Warszawa</a:t>
            </a:r>
            <a:r>
              <a:rPr lang="tr-TR" baseline="30000" dirty="0"/>
              <a:t>: </a:t>
            </a:r>
            <a:r>
              <a:rPr lang="tr-TR" baseline="30000" dirty="0" err="1"/>
              <a:t>Wydanictwo</a:t>
            </a:r>
            <a:r>
              <a:rPr lang="tr-TR" baseline="30000" dirty="0"/>
              <a:t> </a:t>
            </a:r>
            <a:r>
              <a:rPr lang="tr-TR" baseline="30000" dirty="0" err="1"/>
              <a:t>Naukowe</a:t>
            </a:r>
            <a:r>
              <a:rPr lang="tr-TR" baseline="30000" dirty="0"/>
              <a:t>, </a:t>
            </a:r>
            <a:r>
              <a:rPr lang="tr-TR" baseline="30000" dirty="0" smtClean="0"/>
              <a:t>2005</a:t>
            </a:r>
          </a:p>
          <a:p>
            <a:r>
              <a:rPr lang="tr-TR" dirty="0" err="1"/>
              <a:t>Jerzy</a:t>
            </a:r>
            <a:r>
              <a:rPr lang="tr-TR" dirty="0"/>
              <a:t>, </a:t>
            </a:r>
            <a:r>
              <a:rPr lang="tr-TR" dirty="0" err="1"/>
              <a:t>Święcha</a:t>
            </a:r>
            <a:r>
              <a:rPr lang="tr-TR" dirty="0"/>
              <a:t>. </a:t>
            </a:r>
            <a:r>
              <a:rPr lang="tr-TR" i="1" dirty="0" err="1"/>
              <a:t>Krzysztof</a:t>
            </a:r>
            <a:r>
              <a:rPr lang="tr-TR" i="1" dirty="0"/>
              <a:t> Kamil </a:t>
            </a:r>
            <a:r>
              <a:rPr lang="tr-TR" i="1" dirty="0" err="1"/>
              <a:t>Baczyński</a:t>
            </a:r>
            <a:r>
              <a:rPr lang="tr-TR" dirty="0"/>
              <a:t>, </a:t>
            </a:r>
            <a:r>
              <a:rPr lang="tr-TR" i="1" dirty="0" err="1"/>
              <a:t>Wybór</a:t>
            </a:r>
            <a:r>
              <a:rPr lang="tr-TR" i="1" dirty="0"/>
              <a:t> </a:t>
            </a:r>
            <a:r>
              <a:rPr lang="tr-TR" i="1" dirty="0" err="1"/>
              <a:t>Poezji</a:t>
            </a:r>
            <a:r>
              <a:rPr lang="tr-TR" dirty="0"/>
              <a:t>. </a:t>
            </a:r>
            <a:r>
              <a:rPr lang="tr-TR" dirty="0" err="1"/>
              <a:t>Wrocław</a:t>
            </a:r>
            <a:r>
              <a:rPr lang="tr-TR" dirty="0"/>
              <a:t>: </a:t>
            </a:r>
            <a:r>
              <a:rPr lang="tr-TR" dirty="0" err="1"/>
              <a:t>Biblioteka</a:t>
            </a:r>
            <a:r>
              <a:rPr lang="tr-TR" dirty="0"/>
              <a:t> </a:t>
            </a:r>
            <a:r>
              <a:rPr lang="tr-TR" dirty="0" err="1"/>
              <a:t>Narodowa</a:t>
            </a:r>
            <a:r>
              <a:rPr lang="tr-TR" dirty="0"/>
              <a:t>, </a:t>
            </a:r>
            <a:r>
              <a:rPr lang="tr-TR" dirty="0" smtClean="0"/>
              <a:t>1989.</a:t>
            </a:r>
          </a:p>
          <a:p>
            <a:r>
              <a:rPr lang="tr-TR" dirty="0" err="1"/>
              <a:t>Wroczyński</a:t>
            </a:r>
            <a:r>
              <a:rPr lang="tr-TR" dirty="0"/>
              <a:t>, </a:t>
            </a:r>
            <a:r>
              <a:rPr lang="tr-TR" dirty="0" err="1"/>
              <a:t>Tomasz</a:t>
            </a:r>
            <a:r>
              <a:rPr lang="tr-TR" dirty="0"/>
              <a:t>. </a:t>
            </a:r>
            <a:r>
              <a:rPr lang="tr-TR" i="1" dirty="0" err="1"/>
              <a:t>Literatura</a:t>
            </a:r>
            <a:r>
              <a:rPr lang="tr-TR" i="1" dirty="0"/>
              <a:t> </a:t>
            </a:r>
            <a:r>
              <a:rPr lang="tr-TR" i="1" dirty="0" err="1"/>
              <a:t>Polska</a:t>
            </a:r>
            <a:r>
              <a:rPr lang="tr-TR" i="1" dirty="0"/>
              <a:t> Po 1939 </a:t>
            </a:r>
            <a:r>
              <a:rPr lang="tr-TR" i="1" dirty="0" err="1"/>
              <a:t>Roku</a:t>
            </a:r>
            <a:r>
              <a:rPr lang="tr-TR" dirty="0"/>
              <a:t>. </a:t>
            </a:r>
            <a:r>
              <a:rPr lang="tr-TR" dirty="0" err="1"/>
              <a:t>Warszawa</a:t>
            </a:r>
            <a:r>
              <a:rPr lang="tr-TR" dirty="0"/>
              <a:t>: </a:t>
            </a:r>
            <a:r>
              <a:rPr lang="tr-TR" dirty="0" err="1"/>
              <a:t>Szkolne</a:t>
            </a:r>
            <a:r>
              <a:rPr lang="tr-TR" dirty="0"/>
              <a:t> i </a:t>
            </a:r>
            <a:r>
              <a:rPr lang="tr-TR" dirty="0" err="1"/>
              <a:t>Pedagogiczne</a:t>
            </a:r>
            <a:r>
              <a:rPr lang="tr-TR"/>
              <a:t>, 1993.</a:t>
            </a:r>
          </a:p>
        </p:txBody>
      </p:sp>
    </p:spTree>
    <p:extLst>
      <p:ext uri="{BB962C8B-B14F-4D97-AF65-F5344CB8AC3E}">
        <p14:creationId xmlns:p14="http://schemas.microsoft.com/office/powerpoint/2010/main" val="351022616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1216</Words>
  <Application>Microsoft Office PowerPoint</Application>
  <PresentationFormat>Ekran Gösterisi (4:3)</PresentationFormat>
  <Paragraphs>30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Çağdaş Polonya Edebiyatı</vt:lpstr>
      <vt:lpstr>Kolomblar</vt:lpstr>
      <vt:lpstr>PowerPoint Sunusu</vt:lpstr>
      <vt:lpstr>Krzysztof Kamil Baczyński</vt:lpstr>
      <vt:lpstr>Tadeusz Gajcy</vt:lpstr>
      <vt:lpstr>Nesir</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Çağdaş Polonya Edebiyatı</dc:title>
  <dc:creator>nevra vardal</dc:creator>
  <cp:lastModifiedBy>nevra vardal</cp:lastModifiedBy>
  <cp:revision>7</cp:revision>
  <dcterms:created xsi:type="dcterms:W3CDTF">2020-05-06T18:51:13Z</dcterms:created>
  <dcterms:modified xsi:type="dcterms:W3CDTF">2020-05-15T18:27:04Z</dcterms:modified>
</cp:coreProperties>
</file>