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2" r:id="rId5"/>
    <p:sldId id="263" r:id="rId6"/>
    <p:sldId id="264" r:id="rId7"/>
    <p:sldId id="258" r:id="rId8"/>
    <p:sldId id="259" r:id="rId9"/>
    <p:sldId id="261" r:id="rId10"/>
    <p:sldId id="265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4172E-9003-4F24-B63C-388C56B07C70}" type="datetimeFigureOut">
              <a:rPr lang="tr-TR" smtClean="0"/>
              <a:t>17.5.2020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F66-0EDB-4526-938B-6306C79CC7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6137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4172E-9003-4F24-B63C-388C56B07C70}" type="datetimeFigureOut">
              <a:rPr lang="tr-TR" smtClean="0"/>
              <a:t>17.5.2020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F66-0EDB-4526-938B-6306C79CC7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3743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4172E-9003-4F24-B63C-388C56B07C70}" type="datetimeFigureOut">
              <a:rPr lang="tr-TR" smtClean="0"/>
              <a:t>17.5.2020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F66-0EDB-4526-938B-6306C79CC7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576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4172E-9003-4F24-B63C-388C56B07C70}" type="datetimeFigureOut">
              <a:rPr lang="tr-TR" smtClean="0"/>
              <a:t>17.5.2020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F66-0EDB-4526-938B-6306C79CC7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216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4172E-9003-4F24-B63C-388C56B07C70}" type="datetimeFigureOut">
              <a:rPr lang="tr-TR" smtClean="0"/>
              <a:t>17.5.2020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F66-0EDB-4526-938B-6306C79CC7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3566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4172E-9003-4F24-B63C-388C56B07C70}" type="datetimeFigureOut">
              <a:rPr lang="tr-TR" smtClean="0"/>
              <a:t>17.5.2020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F66-0EDB-4526-938B-6306C79CC7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2494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4172E-9003-4F24-B63C-388C56B07C70}" type="datetimeFigureOut">
              <a:rPr lang="tr-TR" smtClean="0"/>
              <a:t>17.5.2020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F66-0EDB-4526-938B-6306C79CC7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9509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4172E-9003-4F24-B63C-388C56B07C70}" type="datetimeFigureOut">
              <a:rPr lang="tr-TR" smtClean="0"/>
              <a:t>17.5.2020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F66-0EDB-4526-938B-6306C79CC7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0857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4172E-9003-4F24-B63C-388C56B07C70}" type="datetimeFigureOut">
              <a:rPr lang="tr-TR" smtClean="0"/>
              <a:t>17.5.2020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F66-0EDB-4526-938B-6306C79CC7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1446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4172E-9003-4F24-B63C-388C56B07C70}" type="datetimeFigureOut">
              <a:rPr lang="tr-TR" smtClean="0"/>
              <a:t>17.5.2020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F66-0EDB-4526-938B-6306C79CC7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3753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4172E-9003-4F24-B63C-388C56B07C70}" type="datetimeFigureOut">
              <a:rPr lang="tr-TR" smtClean="0"/>
              <a:t>17.5.2020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F66-0EDB-4526-938B-6306C79CC7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6143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C4172E-9003-4F24-B63C-388C56B07C70}" type="datetimeFigureOut">
              <a:rPr lang="tr-TR" smtClean="0"/>
              <a:t>17.5.2020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7CEF66-0EDB-4526-938B-6306C79CC7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0871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089891" y="411163"/>
            <a:ext cx="9144000" cy="2387600"/>
          </a:xfrm>
        </p:spPr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Yaşam(Hayat) Boyu Öğrenme Kavramı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Doç. Dr. Gülden AKIN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15809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err="1"/>
              <a:t>Miser</a:t>
            </a:r>
            <a:r>
              <a:rPr lang="tr-TR" dirty="0"/>
              <a:t>, Rıfat. "</a:t>
            </a:r>
            <a:r>
              <a:rPr lang="tr-TR" dirty="0" err="1"/>
              <a:t>Yaşamboyu</a:t>
            </a:r>
            <a:r>
              <a:rPr lang="tr-TR" dirty="0"/>
              <a:t> Öğrenme Kavram ve Bağlam." </a:t>
            </a:r>
            <a:r>
              <a:rPr lang="tr-TR" i="1" dirty="0"/>
              <a:t>Ankara: Ankara Üniversitesi Eğitim Bilimleri Fakültesi Mezunları Derneği Yayını Ayrıntı Basımevi</a:t>
            </a:r>
            <a:r>
              <a:rPr lang="tr-TR" dirty="0"/>
              <a:t> (2013</a:t>
            </a:r>
            <a:r>
              <a:rPr lang="tr-TR" dirty="0" smtClean="0"/>
              <a:t>).</a:t>
            </a:r>
          </a:p>
          <a:p>
            <a:r>
              <a:rPr lang="tr-TR" dirty="0" err="1"/>
              <a:t>Yeaxlee</a:t>
            </a:r>
            <a:r>
              <a:rPr lang="tr-TR" dirty="0"/>
              <a:t>, Basil A (1929). </a:t>
            </a:r>
            <a:r>
              <a:rPr lang="tr-TR" b="1" dirty="0" err="1"/>
              <a:t>Lifelong</a:t>
            </a:r>
            <a:r>
              <a:rPr lang="tr-TR" b="1" dirty="0"/>
              <a:t> </a:t>
            </a:r>
            <a:r>
              <a:rPr lang="tr-TR" b="1" dirty="0" err="1"/>
              <a:t>Education</a:t>
            </a:r>
            <a:r>
              <a:rPr lang="tr-TR" b="1" dirty="0"/>
              <a:t>, A </a:t>
            </a:r>
            <a:r>
              <a:rPr lang="tr-TR" b="1" dirty="0" err="1"/>
              <a:t>Sketch</a:t>
            </a:r>
            <a:r>
              <a:rPr lang="tr-TR" b="1" dirty="0"/>
              <a:t> of </a:t>
            </a:r>
            <a:r>
              <a:rPr lang="tr-TR" b="1" dirty="0" err="1"/>
              <a:t>the</a:t>
            </a:r>
            <a:r>
              <a:rPr lang="tr-TR" b="1" dirty="0"/>
              <a:t> </a:t>
            </a:r>
            <a:r>
              <a:rPr lang="tr-TR" b="1" dirty="0" err="1"/>
              <a:t>Range</a:t>
            </a:r>
            <a:r>
              <a:rPr lang="tr-TR" b="1" dirty="0"/>
              <a:t> </a:t>
            </a:r>
            <a:r>
              <a:rPr lang="tr-TR" b="1" dirty="0" err="1"/>
              <a:t>and</a:t>
            </a:r>
            <a:r>
              <a:rPr lang="tr-TR" b="1" dirty="0"/>
              <a:t> </a:t>
            </a:r>
            <a:r>
              <a:rPr lang="tr-TR" b="1" dirty="0" err="1"/>
              <a:t>Significance</a:t>
            </a:r>
            <a:r>
              <a:rPr lang="tr-TR" b="1" dirty="0"/>
              <a:t> of </a:t>
            </a:r>
            <a:r>
              <a:rPr lang="tr-TR" b="1" dirty="0" err="1"/>
              <a:t>the</a:t>
            </a:r>
            <a:r>
              <a:rPr lang="tr-TR" b="1" dirty="0"/>
              <a:t> </a:t>
            </a:r>
            <a:r>
              <a:rPr lang="tr-TR" b="1" dirty="0" err="1"/>
              <a:t>Adult</a:t>
            </a:r>
            <a:r>
              <a:rPr lang="tr-TR" b="1" dirty="0"/>
              <a:t> </a:t>
            </a:r>
            <a:r>
              <a:rPr lang="tr-TR" b="1" dirty="0" err="1"/>
              <a:t>Education</a:t>
            </a:r>
            <a:r>
              <a:rPr lang="tr-TR" b="1" dirty="0"/>
              <a:t> </a:t>
            </a:r>
            <a:r>
              <a:rPr lang="tr-TR" b="1" dirty="0" err="1"/>
              <a:t>Movement</a:t>
            </a:r>
            <a:r>
              <a:rPr lang="tr-TR" dirty="0"/>
              <a:t>, </a:t>
            </a:r>
            <a:r>
              <a:rPr lang="tr-TR" dirty="0" err="1"/>
              <a:t>London</a:t>
            </a:r>
            <a:r>
              <a:rPr lang="tr-TR" dirty="0"/>
              <a:t>: </a:t>
            </a:r>
            <a:r>
              <a:rPr lang="tr-TR" dirty="0" err="1"/>
              <a:t>Cassel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Company</a:t>
            </a:r>
            <a:r>
              <a:rPr lang="tr-TR" dirty="0"/>
              <a:t> </a:t>
            </a:r>
            <a:r>
              <a:rPr lang="tr-TR" dirty="0" smtClean="0"/>
              <a:t>Ltd.</a:t>
            </a:r>
          </a:p>
          <a:p>
            <a:r>
              <a:rPr lang="tr-TR" dirty="0" err="1"/>
              <a:t>Field</a:t>
            </a:r>
            <a:r>
              <a:rPr lang="tr-TR" dirty="0"/>
              <a:t>, John (2001).  </a:t>
            </a:r>
            <a:r>
              <a:rPr lang="tr-TR" dirty="0" err="1"/>
              <a:t>Lifelong</a:t>
            </a:r>
            <a:r>
              <a:rPr lang="tr-TR" dirty="0"/>
              <a:t> </a:t>
            </a:r>
            <a:r>
              <a:rPr lang="tr-TR" dirty="0" err="1"/>
              <a:t>education,Int</a:t>
            </a:r>
            <a:r>
              <a:rPr lang="tr-TR" dirty="0"/>
              <a:t>. J. of </a:t>
            </a:r>
            <a:r>
              <a:rPr lang="tr-TR" dirty="0" err="1"/>
              <a:t>Lifelong</a:t>
            </a:r>
            <a:r>
              <a:rPr lang="tr-TR" dirty="0"/>
              <a:t> </a:t>
            </a:r>
            <a:r>
              <a:rPr lang="tr-TR" dirty="0" err="1"/>
              <a:t>Education</a:t>
            </a:r>
            <a:r>
              <a:rPr lang="tr-TR" dirty="0"/>
              <a:t>, Vol:20, No:1/2, s. 5.</a:t>
            </a:r>
          </a:p>
          <a:p>
            <a:r>
              <a:rPr lang="tr-TR" dirty="0" err="1"/>
              <a:t>Faure</a:t>
            </a:r>
            <a:r>
              <a:rPr lang="tr-TR" dirty="0"/>
              <a:t>, Edgar; </a:t>
            </a:r>
            <a:r>
              <a:rPr lang="tr-TR" dirty="0" err="1"/>
              <a:t>Felipe</a:t>
            </a:r>
            <a:r>
              <a:rPr lang="tr-TR" dirty="0"/>
              <a:t> </a:t>
            </a:r>
            <a:r>
              <a:rPr lang="tr-TR" dirty="0" err="1"/>
              <a:t>Herrera</a:t>
            </a:r>
            <a:r>
              <a:rPr lang="tr-TR" dirty="0"/>
              <a:t>, Abdul-</a:t>
            </a:r>
            <a:r>
              <a:rPr lang="tr-TR" dirty="0" err="1"/>
              <a:t>Razzak</a:t>
            </a:r>
            <a:r>
              <a:rPr lang="tr-TR" dirty="0"/>
              <a:t> </a:t>
            </a:r>
            <a:r>
              <a:rPr lang="tr-TR" dirty="0" err="1"/>
              <a:t>Kaddoura</a:t>
            </a:r>
            <a:r>
              <a:rPr lang="tr-TR" dirty="0"/>
              <a:t>, </a:t>
            </a:r>
            <a:r>
              <a:rPr lang="tr-TR" dirty="0" err="1"/>
              <a:t>Henri</a:t>
            </a:r>
            <a:r>
              <a:rPr lang="tr-TR" dirty="0"/>
              <a:t> </a:t>
            </a:r>
            <a:r>
              <a:rPr lang="tr-TR" dirty="0" err="1"/>
              <a:t>Lopes</a:t>
            </a:r>
            <a:r>
              <a:rPr lang="tr-TR" dirty="0"/>
              <a:t>, Arthur V. </a:t>
            </a:r>
            <a:r>
              <a:rPr lang="tr-TR" dirty="0" err="1"/>
              <a:t>Petrovsky</a:t>
            </a:r>
            <a:r>
              <a:rPr lang="tr-TR" dirty="0"/>
              <a:t>, </a:t>
            </a:r>
            <a:r>
              <a:rPr lang="tr-TR" dirty="0" err="1"/>
              <a:t>Majid</a:t>
            </a:r>
            <a:r>
              <a:rPr lang="tr-TR" dirty="0"/>
              <a:t> </a:t>
            </a:r>
            <a:r>
              <a:rPr lang="tr-TR" dirty="0" err="1"/>
              <a:t>Rahnema</a:t>
            </a:r>
            <a:r>
              <a:rPr lang="tr-TR" dirty="0"/>
              <a:t>, </a:t>
            </a:r>
            <a:r>
              <a:rPr lang="tr-TR" dirty="0" err="1"/>
              <a:t>Frederick</a:t>
            </a:r>
            <a:r>
              <a:rPr lang="tr-TR" dirty="0"/>
              <a:t> </a:t>
            </a:r>
            <a:r>
              <a:rPr lang="tr-TR" dirty="0" err="1"/>
              <a:t>Champion</a:t>
            </a:r>
            <a:r>
              <a:rPr lang="tr-TR" dirty="0"/>
              <a:t> </a:t>
            </a:r>
            <a:r>
              <a:rPr lang="tr-TR" dirty="0" err="1"/>
              <a:t>Ward</a:t>
            </a:r>
            <a:r>
              <a:rPr lang="tr-TR" dirty="0"/>
              <a:t>    (1972). </a:t>
            </a:r>
            <a:r>
              <a:rPr lang="tr-TR" b="1" dirty="0"/>
              <a:t>Learning </a:t>
            </a:r>
            <a:r>
              <a:rPr lang="tr-TR" b="1" dirty="0" err="1"/>
              <a:t>to</a:t>
            </a:r>
            <a:r>
              <a:rPr lang="tr-TR" b="1" dirty="0"/>
              <a:t> be, </a:t>
            </a:r>
            <a:r>
              <a:rPr lang="tr-TR" b="1" dirty="0" err="1"/>
              <a:t>The</a:t>
            </a:r>
            <a:r>
              <a:rPr lang="tr-TR" b="1" dirty="0"/>
              <a:t> </a:t>
            </a:r>
            <a:r>
              <a:rPr lang="tr-TR" b="1" dirty="0" err="1"/>
              <a:t>world</a:t>
            </a:r>
            <a:r>
              <a:rPr lang="tr-TR" b="1" dirty="0"/>
              <a:t> of </a:t>
            </a:r>
            <a:r>
              <a:rPr lang="tr-TR" b="1" dirty="0" err="1"/>
              <a:t>education</a:t>
            </a:r>
            <a:r>
              <a:rPr lang="tr-TR" b="1" dirty="0"/>
              <a:t> </a:t>
            </a:r>
            <a:r>
              <a:rPr lang="tr-TR" b="1" dirty="0" err="1"/>
              <a:t>today</a:t>
            </a:r>
            <a:r>
              <a:rPr lang="tr-TR" b="1" dirty="0"/>
              <a:t> </a:t>
            </a:r>
            <a:r>
              <a:rPr lang="tr-TR" b="1" dirty="0" err="1"/>
              <a:t>and</a:t>
            </a:r>
            <a:r>
              <a:rPr lang="tr-TR" b="1" dirty="0"/>
              <a:t> </a:t>
            </a:r>
            <a:r>
              <a:rPr lang="tr-TR" b="1" dirty="0" err="1"/>
              <a:t>tomorrow</a:t>
            </a:r>
            <a:r>
              <a:rPr lang="tr-TR" dirty="0"/>
              <a:t>, </a:t>
            </a:r>
            <a:r>
              <a:rPr lang="tr-TR" dirty="0" err="1"/>
              <a:t>Harrap</a:t>
            </a:r>
            <a:r>
              <a:rPr lang="tr-TR" dirty="0"/>
              <a:t> </a:t>
            </a:r>
            <a:r>
              <a:rPr lang="tr-TR" dirty="0" err="1"/>
              <a:t>London</a:t>
            </a:r>
            <a:r>
              <a:rPr lang="tr-TR" dirty="0"/>
              <a:t>: </a:t>
            </a:r>
            <a:r>
              <a:rPr lang="tr-TR" dirty="0" smtClean="0"/>
              <a:t>Unesco.</a:t>
            </a:r>
          </a:p>
          <a:p>
            <a:r>
              <a:rPr lang="tr-TR" dirty="0" err="1"/>
              <a:t>Jacques</a:t>
            </a:r>
            <a:r>
              <a:rPr lang="tr-TR" dirty="0"/>
              <a:t>, </a:t>
            </a:r>
            <a:r>
              <a:rPr lang="tr-TR" dirty="0" err="1"/>
              <a:t>Delors</a:t>
            </a:r>
            <a:r>
              <a:rPr lang="tr-TR" dirty="0"/>
              <a:t>; </a:t>
            </a:r>
            <a:r>
              <a:rPr lang="tr-TR" dirty="0" err="1"/>
              <a:t>In’am</a:t>
            </a:r>
            <a:r>
              <a:rPr lang="tr-TR" dirty="0"/>
              <a:t> Al </a:t>
            </a:r>
            <a:r>
              <a:rPr lang="tr-TR" dirty="0" err="1"/>
              <a:t>Mufti</a:t>
            </a:r>
            <a:r>
              <a:rPr lang="tr-TR" dirty="0"/>
              <a:t>, </a:t>
            </a:r>
            <a:r>
              <a:rPr lang="tr-TR" dirty="0" err="1"/>
              <a:t>Isao</a:t>
            </a:r>
            <a:r>
              <a:rPr lang="tr-TR" dirty="0"/>
              <a:t> </a:t>
            </a:r>
            <a:r>
              <a:rPr lang="tr-TR" dirty="0" err="1"/>
              <a:t>Amagi</a:t>
            </a:r>
            <a:r>
              <a:rPr lang="tr-TR" dirty="0"/>
              <a:t>, </a:t>
            </a:r>
            <a:r>
              <a:rPr lang="tr-TR" dirty="0" err="1"/>
              <a:t>Roberto</a:t>
            </a:r>
            <a:r>
              <a:rPr lang="tr-TR" dirty="0"/>
              <a:t> </a:t>
            </a:r>
            <a:r>
              <a:rPr lang="tr-TR" dirty="0" err="1"/>
              <a:t>Carneiro</a:t>
            </a:r>
            <a:r>
              <a:rPr lang="tr-TR" dirty="0"/>
              <a:t>, Fay </a:t>
            </a:r>
            <a:r>
              <a:rPr lang="tr-TR" dirty="0" err="1"/>
              <a:t>Chung</a:t>
            </a:r>
            <a:r>
              <a:rPr lang="tr-TR" dirty="0"/>
              <a:t>, </a:t>
            </a:r>
            <a:r>
              <a:rPr lang="tr-TR" dirty="0" err="1"/>
              <a:t>Bronislaw</a:t>
            </a:r>
            <a:r>
              <a:rPr lang="tr-TR" dirty="0"/>
              <a:t> </a:t>
            </a:r>
            <a:r>
              <a:rPr lang="tr-TR" dirty="0" err="1"/>
              <a:t>Geremek</a:t>
            </a:r>
            <a:r>
              <a:rPr lang="tr-TR" dirty="0"/>
              <a:t>, William </a:t>
            </a:r>
            <a:r>
              <a:rPr lang="tr-TR" dirty="0" err="1"/>
              <a:t>Gorham</a:t>
            </a:r>
            <a:r>
              <a:rPr lang="tr-TR" dirty="0"/>
              <a:t>, </a:t>
            </a:r>
            <a:r>
              <a:rPr lang="tr-TR" dirty="0" err="1"/>
              <a:t>Aleksandra</a:t>
            </a:r>
            <a:r>
              <a:rPr lang="tr-TR" dirty="0"/>
              <a:t> </a:t>
            </a:r>
            <a:r>
              <a:rPr lang="tr-TR" dirty="0" err="1"/>
              <a:t>Kornhauser</a:t>
            </a:r>
            <a:r>
              <a:rPr lang="tr-TR" dirty="0"/>
              <a:t>, Michael </a:t>
            </a:r>
            <a:r>
              <a:rPr lang="tr-TR" dirty="0" err="1"/>
              <a:t>Manley</a:t>
            </a:r>
            <a:r>
              <a:rPr lang="tr-TR" dirty="0"/>
              <a:t>, </a:t>
            </a:r>
            <a:r>
              <a:rPr lang="tr-TR" dirty="0" err="1"/>
              <a:t>Marisela</a:t>
            </a:r>
            <a:r>
              <a:rPr lang="tr-TR" dirty="0"/>
              <a:t> </a:t>
            </a:r>
            <a:r>
              <a:rPr lang="tr-TR" dirty="0" err="1"/>
              <a:t>Padron</a:t>
            </a:r>
            <a:r>
              <a:rPr lang="tr-TR" dirty="0"/>
              <a:t> </a:t>
            </a:r>
            <a:r>
              <a:rPr lang="tr-TR" dirty="0" err="1"/>
              <a:t>Quero</a:t>
            </a:r>
            <a:r>
              <a:rPr lang="tr-TR" dirty="0"/>
              <a:t>, Marie-</a:t>
            </a:r>
            <a:r>
              <a:rPr lang="tr-TR" dirty="0" err="1"/>
              <a:t>Angelique</a:t>
            </a:r>
            <a:r>
              <a:rPr lang="tr-TR" dirty="0"/>
              <a:t> </a:t>
            </a:r>
            <a:r>
              <a:rPr lang="tr-TR" dirty="0" err="1"/>
              <a:t>Savane</a:t>
            </a:r>
            <a:r>
              <a:rPr lang="tr-TR" dirty="0"/>
              <a:t>, Karan Singh, </a:t>
            </a:r>
            <a:r>
              <a:rPr lang="tr-TR" dirty="0" err="1"/>
              <a:t>Rodolfo</a:t>
            </a:r>
            <a:r>
              <a:rPr lang="tr-TR" dirty="0"/>
              <a:t> </a:t>
            </a:r>
            <a:r>
              <a:rPr lang="tr-TR" dirty="0" err="1"/>
              <a:t>Stavenhagen</a:t>
            </a:r>
            <a:r>
              <a:rPr lang="tr-TR" dirty="0"/>
              <a:t>, </a:t>
            </a:r>
            <a:r>
              <a:rPr lang="tr-TR" dirty="0" err="1"/>
              <a:t>Myong</a:t>
            </a:r>
            <a:r>
              <a:rPr lang="tr-TR" dirty="0"/>
              <a:t> </a:t>
            </a:r>
            <a:r>
              <a:rPr lang="tr-TR" dirty="0" err="1"/>
              <a:t>Won</a:t>
            </a:r>
            <a:r>
              <a:rPr lang="tr-TR" dirty="0"/>
              <a:t> </a:t>
            </a:r>
            <a:r>
              <a:rPr lang="tr-TR" dirty="0" err="1"/>
              <a:t>Suhr</a:t>
            </a:r>
            <a:r>
              <a:rPr lang="tr-TR" dirty="0"/>
              <a:t>, </a:t>
            </a:r>
            <a:r>
              <a:rPr lang="tr-TR" dirty="0" err="1"/>
              <a:t>Zhou</a:t>
            </a:r>
            <a:r>
              <a:rPr lang="tr-TR" dirty="0"/>
              <a:t> </a:t>
            </a:r>
            <a:r>
              <a:rPr lang="tr-TR" dirty="0" err="1"/>
              <a:t>Nanzhao</a:t>
            </a:r>
            <a:r>
              <a:rPr lang="tr-TR" dirty="0"/>
              <a:t> (1996). </a:t>
            </a:r>
            <a:r>
              <a:rPr lang="tr-TR" b="1" dirty="0"/>
              <a:t>Learning: </a:t>
            </a:r>
            <a:r>
              <a:rPr lang="tr-TR" b="1" dirty="0" err="1"/>
              <a:t>The</a:t>
            </a:r>
            <a:r>
              <a:rPr lang="tr-TR" b="1" dirty="0"/>
              <a:t> </a:t>
            </a:r>
            <a:r>
              <a:rPr lang="tr-TR" b="1" dirty="0" err="1"/>
              <a:t>Treasure</a:t>
            </a:r>
            <a:r>
              <a:rPr lang="tr-TR" b="1" dirty="0"/>
              <a:t> </a:t>
            </a:r>
            <a:r>
              <a:rPr lang="tr-TR" b="1" dirty="0" err="1"/>
              <a:t>Within</a:t>
            </a:r>
            <a:r>
              <a:rPr lang="tr-TR" dirty="0"/>
              <a:t>, Paris: UNESCO Publishing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26640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Yaşam(Hayat) Boyu Öğrenme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Öğrenmenin belli bir yaşla ve okullarla sınırlı olmadığı anlayışıdır.</a:t>
            </a:r>
          </a:p>
          <a:p>
            <a:r>
              <a:rPr lang="tr-TR" dirty="0" smtClean="0"/>
              <a:t>Toplumsal </a:t>
            </a:r>
            <a:r>
              <a:rPr lang="tr-TR" dirty="0" err="1" smtClean="0"/>
              <a:t>dahiliyet</a:t>
            </a:r>
            <a:r>
              <a:rPr lang="tr-TR" dirty="0" smtClean="0"/>
              <a:t>, aktif vatandaşlık, kişisel gelişim, kendi kendine sürdürülebilirlik, rekabet edebilirlik ve istihdam edilebilirliği artırır.</a:t>
            </a:r>
          </a:p>
          <a:p>
            <a:r>
              <a:rPr lang="tr-TR" dirty="0" smtClean="0"/>
              <a:t>Dolayısıyla örgün (</a:t>
            </a:r>
            <a:r>
              <a:rPr lang="tr-TR" dirty="0" err="1" smtClean="0"/>
              <a:t>formal</a:t>
            </a:r>
            <a:r>
              <a:rPr lang="tr-TR" dirty="0" smtClean="0"/>
              <a:t>), yaygın (</a:t>
            </a:r>
            <a:r>
              <a:rPr lang="tr-TR" dirty="0" err="1" smtClean="0"/>
              <a:t>non-formal</a:t>
            </a:r>
            <a:r>
              <a:rPr lang="tr-TR" dirty="0" smtClean="0"/>
              <a:t>) </a:t>
            </a:r>
            <a:r>
              <a:rPr lang="tr-TR" dirty="0"/>
              <a:t>ve sargın </a:t>
            </a:r>
            <a:r>
              <a:rPr lang="tr-TR" dirty="0" smtClean="0"/>
              <a:t>(</a:t>
            </a:r>
            <a:r>
              <a:rPr lang="tr-TR" dirty="0" err="1" smtClean="0"/>
              <a:t>informal</a:t>
            </a:r>
            <a:r>
              <a:rPr lang="tr-TR" dirty="0" smtClean="0"/>
              <a:t>) öğrenmelerimizin tümünü kapsamaktadır.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7891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Yaşam Boyu Öğrenme Tarihsel Süreç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Kavram ilk olarak İngiltere Kalkınma Bakanlığının 1919 yılındaki bir raporunda şu ifadelerle yer almıştır:</a:t>
            </a:r>
          </a:p>
          <a:p>
            <a:pPr marL="0" indent="0">
              <a:buNone/>
            </a:pPr>
            <a:r>
              <a:rPr lang="tr-TR" dirty="0" smtClean="0"/>
              <a:t>«Yetişkin eğitimi </a:t>
            </a:r>
            <a:r>
              <a:rPr lang="tr-TR" dirty="0"/>
              <a:t>yurttaşlığın ayrılmaz bir </a:t>
            </a:r>
            <a:r>
              <a:rPr lang="tr-TR" dirty="0" smtClean="0"/>
              <a:t>parçasıdır ve </a:t>
            </a:r>
            <a:r>
              <a:rPr lang="tr-TR" dirty="0"/>
              <a:t>yetişkinliğin erken dönemleriyle ve az sayıda kişiyle sınırlı </a:t>
            </a:r>
            <a:r>
              <a:rPr lang="tr-TR" dirty="0" smtClean="0"/>
              <a:t>değildir, </a:t>
            </a:r>
            <a:r>
              <a:rPr lang="tr-TR" dirty="0"/>
              <a:t>ve ‘</a:t>
            </a:r>
            <a:r>
              <a:rPr lang="tr-TR" i="1" dirty="0" smtClean="0">
                <a:solidFill>
                  <a:srgbClr val="FF0000"/>
                </a:solidFill>
              </a:rPr>
              <a:t>yaşam boyu</a:t>
            </a:r>
            <a:r>
              <a:rPr lang="tr-TR" i="1" dirty="0">
                <a:solidFill>
                  <a:srgbClr val="FF0000"/>
                </a:solidFill>
              </a:rPr>
              <a:t>’</a:t>
            </a:r>
            <a:r>
              <a:rPr lang="tr-TR" dirty="0"/>
              <a:t> olması </a:t>
            </a:r>
            <a:r>
              <a:rPr lang="tr-TR" dirty="0" smtClean="0"/>
              <a:t>gerekir.»</a:t>
            </a:r>
          </a:p>
          <a:p>
            <a:r>
              <a:rPr lang="tr-TR" dirty="0" smtClean="0"/>
              <a:t>«</a:t>
            </a:r>
            <a:r>
              <a:rPr lang="tr-TR" dirty="0" err="1" smtClean="0"/>
              <a:t>Yaşamboyu</a:t>
            </a:r>
            <a:r>
              <a:rPr lang="tr-TR" dirty="0" smtClean="0"/>
              <a:t> Eğitim» </a:t>
            </a:r>
            <a:r>
              <a:rPr lang="tr-TR" dirty="0"/>
              <a:t>adlı ilk </a:t>
            </a:r>
            <a:r>
              <a:rPr lang="tr-TR" dirty="0" smtClean="0"/>
              <a:t>kitabı da 1929 yılında yukarıda belirtilen raporu hazırlayan komisyon üyelerinden biri olan, Basil </a:t>
            </a:r>
            <a:r>
              <a:rPr lang="tr-TR" dirty="0" err="1"/>
              <a:t>Yeaxlee</a:t>
            </a:r>
            <a:r>
              <a:rPr lang="tr-TR" dirty="0"/>
              <a:t> yazmıştır. </a:t>
            </a:r>
          </a:p>
        </p:txBody>
      </p:sp>
    </p:spTree>
    <p:extLst>
      <p:ext uri="{BB962C8B-B14F-4D97-AF65-F5344CB8AC3E}">
        <p14:creationId xmlns:p14="http://schemas.microsoft.com/office/powerpoint/2010/main" val="30229836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Yaşam Boyu Öğrenme Tarihsel Süreç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Unesco tarafından, Edgar </a:t>
            </a:r>
            <a:r>
              <a:rPr lang="tr-TR" dirty="0" err="1"/>
              <a:t>Faure’nin</a:t>
            </a:r>
            <a:r>
              <a:rPr lang="tr-TR" dirty="0"/>
              <a:t> başkanlığını yaptığı yedi kişiden oluşan uluslararası  bir kurul </a:t>
            </a:r>
            <a:r>
              <a:rPr lang="tr-TR" dirty="0" smtClean="0"/>
              <a:t>oluşturulmuş ve </a:t>
            </a:r>
            <a:r>
              <a:rPr lang="tr-TR" dirty="0"/>
              <a:t>1972 yılında ‘Olmayı Öğrenmek- Bugünün ve Yarının Eğitim Dünyası’ </a:t>
            </a:r>
            <a:r>
              <a:rPr lang="tr-TR" dirty="0" smtClean="0"/>
              <a:t>adlı bir rapor hazırlanmıştır. Bu rapor daha sonraki yıllarda </a:t>
            </a:r>
            <a:r>
              <a:rPr lang="tr-TR" dirty="0" err="1" smtClean="0"/>
              <a:t>Faure</a:t>
            </a:r>
            <a:r>
              <a:rPr lang="tr-TR" dirty="0" smtClean="0"/>
              <a:t> Raporu olarak adlandırılmıştır. </a:t>
            </a:r>
          </a:p>
          <a:p>
            <a:r>
              <a:rPr lang="tr-TR" dirty="0" smtClean="0"/>
              <a:t>Yine Unesco tarafından, 1996 yılında «</a:t>
            </a:r>
            <a:r>
              <a:rPr lang="tr-TR" dirty="0" err="1" smtClean="0"/>
              <a:t>Delors</a:t>
            </a:r>
            <a:r>
              <a:rPr lang="tr-TR" dirty="0" smtClean="0"/>
              <a:t> Raporu» olarak adlandırılan, ‘Öğrenme- </a:t>
            </a:r>
            <a:r>
              <a:rPr lang="tr-TR" dirty="0"/>
              <a:t>İçteki Hazine’ </a:t>
            </a:r>
            <a:r>
              <a:rPr lang="tr-TR" dirty="0" smtClean="0"/>
              <a:t>başlıklı rapor da </a:t>
            </a:r>
            <a:r>
              <a:rPr lang="tr-TR" dirty="0" err="1" smtClean="0"/>
              <a:t>yaşamboyu</a:t>
            </a:r>
            <a:r>
              <a:rPr lang="tr-TR" dirty="0" smtClean="0"/>
              <a:t> öğrenme kavramının gelişmesi açısından oldukça önemlidir.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307657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Yaşam Boyu Öğrenme Tarihsel Süreç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Delors</a:t>
            </a:r>
            <a:r>
              <a:rPr lang="tr-TR" dirty="0" smtClean="0"/>
              <a:t> Raporunda;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a. Bilmeyi öğrenme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b. Yapmayı öğrenme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c. Olmayı öğrenme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d. Birlikte yaşamayı öğrenme</a:t>
            </a:r>
          </a:p>
          <a:p>
            <a:pPr marL="0" indent="0">
              <a:buNone/>
            </a:pPr>
            <a:r>
              <a:rPr lang="tr-TR" dirty="0" smtClean="0"/>
              <a:t>Kavramları üstünde durulmuştur.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256935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Yaşam Boyu Öğrenme Tarihsel Süreç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1996 yılının </a:t>
            </a:r>
            <a:r>
              <a:rPr lang="tr-TR" dirty="0"/>
              <a:t>, ‘Avrupa </a:t>
            </a:r>
            <a:r>
              <a:rPr lang="tr-TR" dirty="0" err="1"/>
              <a:t>yaşamboyu</a:t>
            </a:r>
            <a:r>
              <a:rPr lang="tr-TR" dirty="0"/>
              <a:t> öğrenme yılı’ </a:t>
            </a:r>
            <a:r>
              <a:rPr lang="tr-TR" dirty="0" smtClean="0"/>
              <a:t>olarak ilan edilmesi ise kavramın yaygınlaşmasına vesile olmuştur.</a:t>
            </a:r>
          </a:p>
          <a:p>
            <a:r>
              <a:rPr lang="tr-TR" dirty="0" smtClean="0"/>
              <a:t>1996 yılında OECD tarafından, «Herkes İçin yaşam Boyu Öğrenme» başlıklı bir toplantı düzenlenmiştir.</a:t>
            </a:r>
            <a:r>
              <a:rPr lang="tr-TR" dirty="0"/>
              <a:t> </a:t>
            </a:r>
            <a:r>
              <a:rPr lang="tr-TR" dirty="0" smtClean="0"/>
              <a:t>«Yaşam boyu bilinçli öğrenmenin devamlılığı» </a:t>
            </a:r>
            <a:r>
              <a:rPr lang="tr-TR" dirty="0" err="1" smtClean="0"/>
              <a:t>na</a:t>
            </a:r>
            <a:r>
              <a:rPr lang="tr-TR" dirty="0" smtClean="0"/>
              <a:t> vurgu yapılmıştır.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408668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Yaşam boyu öğrenme Anahtar Yeterlilikler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1996 yılını, ‘Avrupa </a:t>
            </a:r>
            <a:r>
              <a:rPr lang="tr-TR" dirty="0" err="1"/>
              <a:t>yaşamboyu</a:t>
            </a:r>
            <a:r>
              <a:rPr lang="tr-TR" dirty="0"/>
              <a:t> öğrenme yılı’ ilan </a:t>
            </a:r>
            <a:r>
              <a:rPr lang="tr-TR" dirty="0" smtClean="0"/>
              <a:t>ettikten sonra; </a:t>
            </a:r>
            <a:r>
              <a:rPr lang="tr-TR" dirty="0"/>
              <a:t>2000 yılında ise ‘</a:t>
            </a:r>
            <a:r>
              <a:rPr lang="tr-TR" dirty="0" err="1"/>
              <a:t>yaşamboyu</a:t>
            </a:r>
            <a:r>
              <a:rPr lang="tr-TR" dirty="0"/>
              <a:t> öğrenme bildirgesi’ yayımlamıştır. </a:t>
            </a:r>
          </a:p>
          <a:p>
            <a:r>
              <a:rPr lang="tr-TR" dirty="0" smtClean="0"/>
              <a:t>Bu </a:t>
            </a:r>
            <a:r>
              <a:rPr lang="tr-TR" dirty="0"/>
              <a:t>bildirge ile erken yaşlardan başlayarak </a:t>
            </a:r>
            <a:r>
              <a:rPr lang="tr-TR" dirty="0" smtClean="0"/>
              <a:t>Avrupa'daki bireylerin geliştirmesi için destekleneceği 8 yeterlilik olan ‘Avrupa yaşam boyu </a:t>
            </a:r>
            <a:r>
              <a:rPr lang="tr-TR"/>
              <a:t>öğrenme </a:t>
            </a:r>
            <a:r>
              <a:rPr lang="tr-TR" smtClean="0"/>
              <a:t>anahtar yeterlikleri</a:t>
            </a:r>
            <a:r>
              <a:rPr lang="tr-TR" dirty="0"/>
              <a:t>’ kabul ve ilan edilmiştir. </a:t>
            </a:r>
          </a:p>
        </p:txBody>
      </p:sp>
    </p:spTree>
    <p:extLst>
      <p:ext uri="{BB962C8B-B14F-4D97-AF65-F5344CB8AC3E}">
        <p14:creationId xmlns:p14="http://schemas.microsoft.com/office/powerpoint/2010/main" val="13717559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Yaşam boyu öğrenme Anahtar Yeterlilikler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Yaşamboyunca geliştirilmesi desteklenecek olan </a:t>
            </a:r>
            <a:r>
              <a:rPr lang="tr-TR" dirty="0" err="1" smtClean="0"/>
              <a:t>yaşamboyu</a:t>
            </a:r>
            <a:r>
              <a:rPr lang="tr-TR" dirty="0" smtClean="0"/>
              <a:t> öğrenme yeterlikleri şunlardır:</a:t>
            </a:r>
          </a:p>
          <a:p>
            <a:r>
              <a:rPr lang="tr-TR" dirty="0" smtClean="0"/>
              <a:t>-Ana dilde iletişim yeterliği,</a:t>
            </a:r>
          </a:p>
          <a:p>
            <a:r>
              <a:rPr lang="tr-TR" dirty="0" smtClean="0"/>
              <a:t>-Yabancı dillerde iletişim yeterliği,</a:t>
            </a:r>
          </a:p>
          <a:p>
            <a:r>
              <a:rPr lang="tr-TR" dirty="0" smtClean="0"/>
              <a:t>-Matematik, fen ve teknoloji temel yeterliği,</a:t>
            </a:r>
          </a:p>
          <a:p>
            <a:r>
              <a:rPr lang="tr-TR" dirty="0" smtClean="0"/>
              <a:t>-Sayısal (dijital) teknoloji yeterliği,</a:t>
            </a:r>
          </a:p>
          <a:p>
            <a:r>
              <a:rPr lang="tr-TR" dirty="0" smtClean="0"/>
              <a:t>-Öğrenmeyi öğrenme yeterliği,</a:t>
            </a:r>
          </a:p>
          <a:p>
            <a:r>
              <a:rPr lang="tr-TR" dirty="0" smtClean="0"/>
              <a:t>-Sosyal yeterlik ve yurttaşlık yeterliği,</a:t>
            </a:r>
          </a:p>
          <a:p>
            <a:r>
              <a:rPr lang="tr-TR" dirty="0" smtClean="0"/>
              <a:t>-</a:t>
            </a:r>
            <a:r>
              <a:rPr lang="tr-TR" dirty="0" err="1" smtClean="0"/>
              <a:t>İnsiyatif</a:t>
            </a:r>
            <a:r>
              <a:rPr lang="tr-TR" dirty="0" smtClean="0"/>
              <a:t> yeterliği ve girişimcilik duygusu,</a:t>
            </a:r>
          </a:p>
          <a:p>
            <a:r>
              <a:rPr lang="tr-TR" dirty="0" smtClean="0"/>
              <a:t>-Kültürel farkındalık ve kültürel anlatım yeterliği.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305862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Yaşam boyu öğrenme Anahtar Yeterlilikler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Mayıs 2018’de anahtar yeterliliklerin daha iyi kavranması için her bir yeterlilik için bu aşamalı bir öneri metni hazırlanmıştır.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1. Bilgi</a:t>
            </a:r>
          </a:p>
          <a:p>
            <a:pPr marL="0" indent="0">
              <a:buNone/>
            </a:pPr>
            <a:r>
              <a:rPr lang="tr-TR" dirty="0" smtClean="0"/>
              <a:t>	2.Beceriler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3. Tutumlar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95190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637</Words>
  <Application>Microsoft Office PowerPoint</Application>
  <PresentationFormat>Geniş ekran</PresentationFormat>
  <Paragraphs>47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Yaşam(Hayat) Boyu Öğrenme Kavramı</vt:lpstr>
      <vt:lpstr>Yaşam(Hayat) Boyu Öğrenme</vt:lpstr>
      <vt:lpstr>Yaşam Boyu Öğrenme Tarihsel Süreç</vt:lpstr>
      <vt:lpstr>Yaşam Boyu Öğrenme Tarihsel Süreç</vt:lpstr>
      <vt:lpstr>Yaşam Boyu Öğrenme Tarihsel Süreç</vt:lpstr>
      <vt:lpstr>Yaşam Boyu Öğrenme Tarihsel Süreç</vt:lpstr>
      <vt:lpstr>Yaşam boyu öğrenme Anahtar Yeterlilikler</vt:lpstr>
      <vt:lpstr>Yaşam boyu öğrenme Anahtar Yeterlilikler</vt:lpstr>
      <vt:lpstr>Yaşam boyu öğrenme Anahtar Yeterlilikler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Yaşam(Hayat) Boyu Öğrenme Kavramı</dc:title>
  <dc:creator>Pc_</dc:creator>
  <cp:lastModifiedBy>Pc_</cp:lastModifiedBy>
  <cp:revision>9</cp:revision>
  <dcterms:created xsi:type="dcterms:W3CDTF">2020-05-17T15:12:33Z</dcterms:created>
  <dcterms:modified xsi:type="dcterms:W3CDTF">2020-05-17T18:26:52Z</dcterms:modified>
</cp:coreProperties>
</file>