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1"/>
  </p:notesMasterIdLst>
  <p:sldIdLst>
    <p:sldId id="256" r:id="rId2"/>
    <p:sldId id="263" r:id="rId3"/>
    <p:sldId id="293" r:id="rId4"/>
    <p:sldId id="258" r:id="rId5"/>
    <p:sldId id="294" r:id="rId6"/>
    <p:sldId id="259" r:id="rId7"/>
    <p:sldId id="295" r:id="rId8"/>
    <p:sldId id="264" r:id="rId9"/>
    <p:sldId id="265" r:id="rId10"/>
    <p:sldId id="266" r:id="rId11"/>
    <p:sldId id="267" r:id="rId12"/>
    <p:sldId id="268" r:id="rId13"/>
    <p:sldId id="270" r:id="rId14"/>
    <p:sldId id="272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2" r:id="rId23"/>
    <p:sldId id="284" r:id="rId24"/>
    <p:sldId id="291" r:id="rId25"/>
    <p:sldId id="286" r:id="rId26"/>
    <p:sldId id="287" r:id="rId27"/>
    <p:sldId id="288" r:id="rId28"/>
    <p:sldId id="289" r:id="rId29"/>
    <p:sldId id="292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49ED2-6C74-400A-89C7-65C6B989C9C9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71BD5-0CBD-4470-B17E-CD6DE211AC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796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F71BD5-0CBD-4470-B17E-CD6DE211AC04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231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Başlık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Veri Yer Tutucus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İçerik Yer Tutucus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Metin Yer Tutucus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İçerik Yer Tutucus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4" name="Altbilgi Yer Tutucusu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9" name="Altbilgi Yer Tutucusu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E93C60F-059C-4223-BBA7-510CCF534423}" type="datetimeFigureOut">
              <a:rPr lang="tr-TR" smtClean="0"/>
              <a:t>07.02.2018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0B1211-8B55-4C7E-9A46-C77A256CAA4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Başlık Yer Tutucu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şlık 1"/>
          <p:cNvSpPr txBox="1">
            <a:spLocks/>
          </p:cNvSpPr>
          <p:nvPr/>
        </p:nvSpPr>
        <p:spPr>
          <a:xfrm>
            <a:off x="280393" y="764704"/>
            <a:ext cx="8686800" cy="170194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dirty="0" smtClean="0"/>
              <a:t>   </a:t>
            </a:r>
            <a:br>
              <a:rPr lang="tr-TR" sz="4000" dirty="0" smtClean="0"/>
            </a:b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Embriyonun uzun süreli saklanması, embriyonun elde edildikten sonra, farklı yöntem ve protokoller kullanılarak </a:t>
            </a:r>
            <a:r>
              <a:rPr lang="tr-TR" dirty="0" err="1"/>
              <a:t>kryoprotektan</a:t>
            </a:r>
            <a:r>
              <a:rPr lang="tr-TR" dirty="0"/>
              <a:t> </a:t>
            </a:r>
            <a:r>
              <a:rPr lang="tr-TR" dirty="0" err="1"/>
              <a:t>solusyonlarıyla</a:t>
            </a:r>
            <a:r>
              <a:rPr lang="tr-TR" dirty="0"/>
              <a:t> sıfırın altındaki derecelerde </a:t>
            </a:r>
            <a:r>
              <a:rPr lang="tr-TR" dirty="0" smtClean="0"/>
              <a:t>dondurulmasıdır.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93009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747664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3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tr-TR" sz="3200" dirty="0">
                <a:effectLst/>
                <a:latin typeface="Calibri"/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	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Seeding, embriyonun zarar görmemesi için ısı füzyonundan kaynaklanan dalgalanmaların minimuma indirilmesidir. Daha sonra embriyo dondurma cihazında 0.1-1.6oC/dakika arası ya da 17-30oC/dakika seçilen bir soğutma oranı ile sıcaklık –30-35oC’a düşürülür ve payetler sıvı azota daldırılarak dondurulur</a:t>
            </a:r>
          </a:p>
        </p:txBody>
      </p:sp>
    </p:spTree>
    <p:extLst>
      <p:ext uri="{BB962C8B-B14F-4D97-AF65-F5344CB8AC3E}">
        <p14:creationId xmlns:p14="http://schemas.microsoft.com/office/powerpoint/2010/main" val="32746562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9263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*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65721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VAIO\AppData\Local\Microsoft\Windows\Temporary Internet Files\Content.IE5\VTUOO2PG\Cartoon-Cow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0"/>
            <a:ext cx="1356148" cy="105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03226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13314" name="Picture 2" descr="C:\Users\VAIO\AppData\Local\Microsoft\Windows\Temporary Internet Files\Content.IE5\VTUOO2PG\425px-Cow_cartoon_04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944" y="0"/>
            <a:ext cx="1593388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43858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8720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dirty="0"/>
          </a:p>
        </p:txBody>
      </p:sp>
      <p:pic>
        <p:nvPicPr>
          <p:cNvPr id="3074" name="Picture 2" descr="C:\Users\VAIO\AppData\Local\Microsoft\Windows\Temporary Internet Files\Content.IE5\HUYLUB2P\Holstein-Cow-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266" y="116423"/>
            <a:ext cx="2342153" cy="155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78006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6944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443664" cy="838200"/>
          </a:xfrm>
        </p:spPr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/>
          </a:bodyPr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VAIO\AppData\Local\Microsoft\Windows\Temporary Internet Files\Content.IE5\VTUOO2PG\animated_cows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228" y="7633"/>
            <a:ext cx="1803771" cy="104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6514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2210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1440160"/>
          </a:xfrm>
        </p:spPr>
        <p:txBody>
          <a:bodyPr>
            <a:normAutofit/>
          </a:bodyPr>
          <a:lstStyle/>
          <a:p>
            <a:pPr algn="ctr"/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628800"/>
            <a:ext cx="8686800" cy="5112568"/>
          </a:xfrm>
        </p:spPr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84451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Embriyoların uzun süreli saklanması;</a:t>
            </a:r>
          </a:p>
          <a:p>
            <a:r>
              <a:rPr lang="tr-TR" dirty="0"/>
              <a:t>a)	Geleneksel, </a:t>
            </a:r>
            <a:r>
              <a:rPr lang="tr-TR" dirty="0" err="1"/>
              <a:t>ekilibrasyonlu</a:t>
            </a:r>
            <a:r>
              <a:rPr lang="tr-TR" dirty="0"/>
              <a:t> yavaş dondurma ya da  </a:t>
            </a:r>
          </a:p>
          <a:p>
            <a:r>
              <a:rPr lang="tr-TR" dirty="0"/>
              <a:t>b)	</a:t>
            </a:r>
            <a:r>
              <a:rPr lang="tr-TR" dirty="0" err="1"/>
              <a:t>Ekilibrasyonsuz</a:t>
            </a:r>
            <a:r>
              <a:rPr lang="tr-TR" dirty="0"/>
              <a:t> dondurma yani </a:t>
            </a:r>
            <a:r>
              <a:rPr lang="tr-TR" dirty="0" err="1"/>
              <a:t>vitrifikasyon</a:t>
            </a:r>
            <a:r>
              <a:rPr lang="tr-TR" dirty="0"/>
              <a:t> olmak üzere iki yöntemle</a:t>
            </a:r>
          </a:p>
          <a:p>
            <a:r>
              <a:rPr lang="tr-TR" dirty="0"/>
              <a:t>yapılmaktadır.</a:t>
            </a:r>
          </a:p>
        </p:txBody>
      </p:sp>
    </p:spTree>
    <p:extLst>
      <p:ext uri="{BB962C8B-B14F-4D97-AF65-F5344CB8AC3E}">
        <p14:creationId xmlns:p14="http://schemas.microsoft.com/office/powerpoint/2010/main" val="7711981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2512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/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VAIO\AppData\Local\Microsoft\Windows\Temporary Internet Files\Content.IE5\II85169W\cow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237" y="0"/>
            <a:ext cx="1117763" cy="1046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4409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Users\VAIO\AppData\Local\Microsoft\Windows\Temporary Internet Files\Content.IE5\VTUOO2PG\425px-Cow_cartoon_04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489" y="0"/>
            <a:ext cx="1484511" cy="1047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6697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2997" y="502568"/>
            <a:ext cx="8686800" cy="838200"/>
          </a:xfrm>
        </p:spPr>
        <p:txBody>
          <a:bodyPr>
            <a:normAutofit/>
          </a:bodyPr>
          <a:lstStyle/>
          <a:p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517232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495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2464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79512" y="141277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Kısa Program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4644008" y="141277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Uzun Program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5222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686800" cy="838200"/>
          </a:xfrm>
        </p:spPr>
        <p:txBody>
          <a:bodyPr>
            <a:normAutofit/>
          </a:bodyPr>
          <a:lstStyle/>
          <a:p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30483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56892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800" y="476466"/>
            <a:ext cx="8686800" cy="838200"/>
          </a:xfrm>
        </p:spPr>
        <p:txBody>
          <a:bodyPr>
            <a:normAutofit/>
          </a:bodyPr>
          <a:lstStyle/>
          <a:p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7"/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VAIO\AppData\Local\Microsoft\Windows\Temporary Internet Files\Content.IE5\HUYLUB2P\animal-1299116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0"/>
            <a:ext cx="1615278" cy="107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9100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..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5796136" y="5229845"/>
            <a:ext cx="287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59631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Embriyoların </a:t>
            </a:r>
            <a:r>
              <a:rPr lang="tr-TR" dirty="0" err="1"/>
              <a:t>ekilibrasyonlu</a:t>
            </a:r>
            <a:r>
              <a:rPr lang="tr-TR" dirty="0"/>
              <a:t> dondurulması araştırmalarda çok kullanılan, tercih edilen ve sık kullanılan bir yöntemdir. Bu yöntemle embriyoların dondurulmasında çoğunlukla PBS, TCM 199, </a:t>
            </a:r>
            <a:r>
              <a:rPr lang="tr-TR" dirty="0" err="1"/>
              <a:t>Ham’s</a:t>
            </a:r>
            <a:r>
              <a:rPr lang="tr-TR" dirty="0"/>
              <a:t> F 10 ve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tubuler</a:t>
            </a:r>
            <a:r>
              <a:rPr lang="tr-TR" dirty="0"/>
              <a:t> </a:t>
            </a:r>
            <a:r>
              <a:rPr lang="tr-TR" dirty="0" err="1"/>
              <a:t>fluid</a:t>
            </a:r>
            <a:r>
              <a:rPr lang="tr-TR" dirty="0"/>
              <a:t> (HTF) gibi </a:t>
            </a:r>
            <a:r>
              <a:rPr lang="tr-TR" dirty="0" err="1"/>
              <a:t>mediumlar</a:t>
            </a:r>
            <a:r>
              <a:rPr lang="tr-TR" dirty="0"/>
              <a:t> kullanılmaktadır.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0875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88640"/>
            <a:ext cx="86868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15362" name="Picture 2" descr="Gonadolibérine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330" y="22029"/>
            <a:ext cx="2861670" cy="169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Bu </a:t>
            </a:r>
            <a:r>
              <a:rPr lang="tr-TR" dirty="0" err="1"/>
              <a:t>mediumlar</a:t>
            </a:r>
            <a:r>
              <a:rPr lang="tr-TR" dirty="0"/>
              <a:t> BSA, serum ve </a:t>
            </a:r>
            <a:r>
              <a:rPr lang="tr-TR" dirty="0" err="1"/>
              <a:t>kryoprotektanlarla</a:t>
            </a:r>
            <a:r>
              <a:rPr lang="tr-TR" dirty="0"/>
              <a:t> desteklenir. Embriyoların dondurulması amacıyla </a:t>
            </a:r>
            <a:r>
              <a:rPr lang="tr-TR" dirty="0" err="1"/>
              <a:t>mediumlara</a:t>
            </a:r>
            <a:r>
              <a:rPr lang="tr-TR" dirty="0"/>
              <a:t> </a:t>
            </a:r>
            <a:r>
              <a:rPr lang="tr-TR" dirty="0" err="1"/>
              <a:t>gliserol</a:t>
            </a:r>
            <a:r>
              <a:rPr lang="tr-TR" dirty="0"/>
              <a:t>, </a:t>
            </a:r>
            <a:r>
              <a:rPr lang="tr-TR" dirty="0" err="1"/>
              <a:t>ethylen</a:t>
            </a:r>
            <a:r>
              <a:rPr lang="tr-TR" dirty="0"/>
              <a:t> glikol (EG), </a:t>
            </a:r>
            <a:r>
              <a:rPr lang="tr-TR" dirty="0" err="1"/>
              <a:t>dimetil</a:t>
            </a:r>
            <a:r>
              <a:rPr lang="tr-TR" dirty="0"/>
              <a:t> </a:t>
            </a:r>
            <a:r>
              <a:rPr lang="tr-TR" dirty="0" err="1"/>
              <a:t>sülfoksid</a:t>
            </a:r>
            <a:r>
              <a:rPr lang="tr-TR" dirty="0"/>
              <a:t> (DMSO), </a:t>
            </a:r>
            <a:r>
              <a:rPr lang="tr-TR" dirty="0" err="1"/>
              <a:t>propanediol</a:t>
            </a:r>
            <a:r>
              <a:rPr lang="tr-TR" dirty="0"/>
              <a:t> (PROH), </a:t>
            </a:r>
            <a:r>
              <a:rPr lang="tr-TR" dirty="0" err="1"/>
              <a:t>propilen</a:t>
            </a:r>
            <a:r>
              <a:rPr lang="tr-TR" dirty="0"/>
              <a:t> </a:t>
            </a:r>
            <a:r>
              <a:rPr lang="tr-TR" dirty="0" err="1"/>
              <a:t>glycol</a:t>
            </a:r>
            <a:r>
              <a:rPr lang="tr-TR" dirty="0"/>
              <a:t> (PG), polietilen glikol (PEG) ve </a:t>
            </a:r>
            <a:r>
              <a:rPr lang="tr-TR" dirty="0" err="1"/>
              <a:t>sukroz</a:t>
            </a:r>
            <a:r>
              <a:rPr lang="tr-TR" dirty="0"/>
              <a:t> gibi </a:t>
            </a:r>
            <a:r>
              <a:rPr lang="tr-TR" dirty="0" err="1"/>
              <a:t>kryoprotektanlar</a:t>
            </a:r>
            <a:r>
              <a:rPr lang="tr-TR" dirty="0"/>
              <a:t> katılmaktadır. </a:t>
            </a:r>
          </a:p>
        </p:txBody>
      </p:sp>
    </p:spTree>
    <p:extLst>
      <p:ext uri="{BB962C8B-B14F-4D97-AF65-F5344CB8AC3E}">
        <p14:creationId xmlns:p14="http://schemas.microsoft.com/office/powerpoint/2010/main" val="11260876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Dondurulmak üzere embriyoların seçilmesi  kritik bir olaydır. Dondurmak amacıyla seçilecek embriyolar yüksek kalitede ve bölünmenin doğru safhasında olmalıdır. Embriyolar steril koşullarda, taze hazırlanmış kültür </a:t>
            </a:r>
            <a:r>
              <a:rPr lang="tr-TR" dirty="0" err="1"/>
              <a:t>mediumuna</a:t>
            </a:r>
            <a:r>
              <a:rPr lang="tr-TR" dirty="0"/>
              <a:t> alınarak, fiziksel hasarlara neden olmamaya dikkat ederek maniple edilir ve mikroskopta değerlendirilerek, sınıflandırılır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3201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Her ne olursa olsun dondurulmak istenen embriyolar </a:t>
            </a:r>
            <a:r>
              <a:rPr lang="tr-TR" dirty="0" err="1"/>
              <a:t>donörden</a:t>
            </a:r>
            <a:r>
              <a:rPr lang="tr-TR" dirty="0"/>
              <a:t> </a:t>
            </a:r>
            <a:r>
              <a:rPr lang="tr-TR" dirty="0" err="1"/>
              <a:t>östrusun</a:t>
            </a:r>
            <a:r>
              <a:rPr lang="tr-TR" dirty="0"/>
              <a:t> başlangıcından sonra 6.5-7.5 günler arasında toplanmalıdır.  Daha genç ya da daha yaşlı embriyolar dondurma ve çözdürme işlemlerine karşı daha hassastırlar. Embriyolar yaşlarıyla uygun gelişim safhasında olmalıdırlar</a:t>
            </a:r>
          </a:p>
        </p:txBody>
      </p:sp>
    </p:spTree>
    <p:extLst>
      <p:ext uri="{BB962C8B-B14F-4D97-AF65-F5344CB8AC3E}">
        <p14:creationId xmlns:p14="http://schemas.microsoft.com/office/powerpoint/2010/main" val="413035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Donörden 6.5-7.5 günler 	arasında toplanan embriyolar geç moruladan </a:t>
            </a:r>
            <a:r>
              <a:rPr lang="tr-TR" dirty="0" err="1"/>
              <a:t>blastosist</a:t>
            </a:r>
            <a:r>
              <a:rPr lang="tr-TR" dirty="0"/>
              <a:t> aşamasına kadar değişen bir aralıkta yer alır. Bu durum muhtemelen ya </a:t>
            </a:r>
            <a:r>
              <a:rPr lang="tr-TR" dirty="0" err="1"/>
              <a:t>donörler</a:t>
            </a:r>
            <a:r>
              <a:rPr lang="tr-TR" dirty="0"/>
              <a:t> arasında </a:t>
            </a:r>
            <a:r>
              <a:rPr lang="tr-TR" dirty="0" err="1"/>
              <a:t>östrusun</a:t>
            </a:r>
            <a:r>
              <a:rPr lang="tr-TR" dirty="0"/>
              <a:t> saptanmasındaki ya da </a:t>
            </a:r>
            <a:r>
              <a:rPr lang="tr-TR" dirty="0" err="1"/>
              <a:t>ovulasyon</a:t>
            </a:r>
            <a:r>
              <a:rPr lang="tr-TR" dirty="0"/>
              <a:t> zamanındaki değişkenlikten kaynaklanır, dolayısıyla toplanan embriyolar tanımlanandan ya daha az gelişmiş ya da daha fazla gelişmiş olabilmektedir.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2424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979712" y="227687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r</a:t>
            </a:r>
            <a:r>
              <a:rPr lang="tr-TR" dirty="0"/>
              <a:t>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Embriyolar oda sıcaklığında (18-20oC) iki ya da üç adımda bu </a:t>
            </a:r>
            <a:r>
              <a:rPr lang="tr-TR" dirty="0" err="1"/>
              <a:t>kroprotektan</a:t>
            </a:r>
            <a:r>
              <a:rPr lang="tr-TR" dirty="0"/>
              <a:t> </a:t>
            </a:r>
            <a:r>
              <a:rPr lang="tr-TR" dirty="0" err="1"/>
              <a:t>mediumlarında</a:t>
            </a:r>
            <a:r>
              <a:rPr lang="tr-TR" dirty="0"/>
              <a:t> </a:t>
            </a:r>
            <a:r>
              <a:rPr lang="tr-TR" dirty="0" err="1"/>
              <a:t>pasajlanarak</a:t>
            </a:r>
            <a:r>
              <a:rPr lang="tr-TR" dirty="0"/>
              <a:t>  10-20 dakika kadar </a:t>
            </a:r>
            <a:r>
              <a:rPr lang="tr-TR" dirty="0" err="1"/>
              <a:t>ekilibrasyonları</a:t>
            </a:r>
            <a:r>
              <a:rPr lang="tr-TR" dirty="0"/>
              <a:t> yapılır ve payetlere çekilerek dondurulur. Embriyolar, tek olarak ya da birkaç tane olmak üzere 0.25 veya 0.50 ml </a:t>
            </a:r>
            <a:r>
              <a:rPr lang="tr-TR" dirty="0" err="1"/>
              <a:t>lik</a:t>
            </a:r>
            <a:r>
              <a:rPr lang="tr-TR" dirty="0"/>
              <a:t> payetlere çekilir. Enjektör iliştirilmiş payete önce </a:t>
            </a:r>
            <a:r>
              <a:rPr lang="tr-TR" dirty="0" err="1"/>
              <a:t>medium</a:t>
            </a:r>
            <a:r>
              <a:rPr lang="tr-TR" dirty="0"/>
              <a:t>, hava, </a:t>
            </a:r>
            <a:r>
              <a:rPr lang="tr-TR" dirty="0" err="1"/>
              <a:t>medium</a:t>
            </a:r>
            <a:r>
              <a:rPr lang="tr-TR" dirty="0"/>
              <a:t> içerisinde embriyo, tekrar hava ve </a:t>
            </a:r>
            <a:r>
              <a:rPr lang="tr-TR" dirty="0" err="1"/>
              <a:t>medium</a:t>
            </a:r>
            <a:r>
              <a:rPr lang="tr-TR" dirty="0"/>
              <a:t> çekilerek, açık olan ucu ısı yardımıyla kapatılır. </a:t>
            </a:r>
          </a:p>
        </p:txBody>
      </p:sp>
    </p:spTree>
    <p:extLst>
      <p:ext uri="{BB962C8B-B14F-4D97-AF65-F5344CB8AC3E}">
        <p14:creationId xmlns:p14="http://schemas.microsoft.com/office/powerpoint/2010/main" val="12235164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Programlanabilir dondurma cihazına yerleştirilen payetler önce hızla 0oC’a, sonra dakikada 1oC (1oC/dakika) olmak üzere –7oC’a   soğutulur ve 10 dakika bekletilir. Bu derecelerde (-4 ve –7 arası) </a:t>
            </a:r>
            <a:r>
              <a:rPr lang="tr-TR" dirty="0" err="1"/>
              <a:t>seeding</a:t>
            </a:r>
            <a:r>
              <a:rPr lang="tr-TR" dirty="0"/>
              <a:t> işlemi gerçekleştirilir ve donma noktasında </a:t>
            </a:r>
            <a:r>
              <a:rPr lang="tr-TR" dirty="0" err="1"/>
              <a:t>mediuma</a:t>
            </a:r>
            <a:r>
              <a:rPr lang="tr-TR" dirty="0"/>
              <a:t> küçük buz kristallerinin eklenmesiyle başlatılır..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9868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611</TotalTime>
  <Words>364</Words>
  <Application>Microsoft Office PowerPoint</Application>
  <PresentationFormat>Ekran Gösterisi (4:3)</PresentationFormat>
  <Paragraphs>28</Paragraphs>
  <Slides>29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Calibri</vt:lpstr>
      <vt:lpstr>Franklin Gothic Book</vt:lpstr>
      <vt:lpstr>Franklin Gothic Medium</vt:lpstr>
      <vt:lpstr>Times New Roman</vt:lpstr>
      <vt:lpstr>Wingdings 2</vt:lpstr>
      <vt:lpstr>Gezinti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</vt:lpstr>
      <vt:lpstr>PowerPoint Sunusu</vt:lpstr>
      <vt:lpstr>PowerPoint Sunusu</vt:lpstr>
      <vt:lpstr>PowerPoint Sunusu</vt:lpstr>
      <vt:lpstr>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BÜYÜK RUMİNANTlarda GnRH İLE SEKSÜEL SİNKRONİZASYON</dc:title>
  <dc:creator>VAIO</dc:creator>
  <cp:lastModifiedBy>DELL</cp:lastModifiedBy>
  <cp:revision>63</cp:revision>
  <dcterms:created xsi:type="dcterms:W3CDTF">2016-12-23T16:42:25Z</dcterms:created>
  <dcterms:modified xsi:type="dcterms:W3CDTF">2018-02-07T08:48:33Z</dcterms:modified>
</cp:coreProperties>
</file>