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26170D5-74D3-457F-B889-C47E7122D581}"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1256949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6170D5-74D3-457F-B889-C47E7122D581}"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4128387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6170D5-74D3-457F-B889-C47E7122D581}"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1769266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6170D5-74D3-457F-B889-C47E7122D581}"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308155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26170D5-74D3-457F-B889-C47E7122D581}"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2563106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26170D5-74D3-457F-B889-C47E7122D581}"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292805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26170D5-74D3-457F-B889-C47E7122D581}"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3043484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26170D5-74D3-457F-B889-C47E7122D581}"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388089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26170D5-74D3-457F-B889-C47E7122D581}"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1079284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6170D5-74D3-457F-B889-C47E7122D581}"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292014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6170D5-74D3-457F-B889-C47E7122D581}"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53EF245-32E0-45DA-9212-8CB0585EDAD2}" type="slidenum">
              <a:rPr lang="tr-TR" smtClean="0"/>
              <a:t>‹#›</a:t>
            </a:fld>
            <a:endParaRPr lang="tr-TR"/>
          </a:p>
        </p:txBody>
      </p:sp>
    </p:spTree>
    <p:extLst>
      <p:ext uri="{BB962C8B-B14F-4D97-AF65-F5344CB8AC3E}">
        <p14:creationId xmlns:p14="http://schemas.microsoft.com/office/powerpoint/2010/main" val="3783071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6170D5-74D3-457F-B889-C47E7122D581}"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EF245-32E0-45DA-9212-8CB0585EDAD2}" type="slidenum">
              <a:rPr lang="tr-TR" smtClean="0"/>
              <a:t>‹#›</a:t>
            </a:fld>
            <a:endParaRPr lang="tr-TR"/>
          </a:p>
        </p:txBody>
      </p:sp>
    </p:spTree>
    <p:extLst>
      <p:ext uri="{BB962C8B-B14F-4D97-AF65-F5344CB8AC3E}">
        <p14:creationId xmlns:p14="http://schemas.microsoft.com/office/powerpoint/2010/main" val="2216758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981200"/>
            <a:ext cx="10515600" cy="4195763"/>
          </a:xfrm>
        </p:spPr>
        <p:txBody>
          <a:bodyPr>
            <a:normAutofit/>
          </a:bodyPr>
          <a:lstStyle/>
          <a:p>
            <a:pPr marL="0" indent="0" algn="just">
              <a:buNone/>
            </a:pPr>
            <a:r>
              <a:rPr lang="tr-TR" b="1" dirty="0"/>
              <a:t>1.b.Yerli kaynaklar:</a:t>
            </a:r>
          </a:p>
          <a:p>
            <a:pPr marL="0" indent="0" algn="just">
              <a:buNone/>
            </a:pPr>
            <a:r>
              <a:rPr lang="tr-TR" b="1" dirty="0" err="1"/>
              <a:t>a.Gestalar</a:t>
            </a:r>
            <a:r>
              <a:rPr lang="tr-TR" b="1" dirty="0"/>
              <a:t> ve kronikler </a:t>
            </a:r>
          </a:p>
          <a:p>
            <a:pPr marL="0" indent="0" algn="just">
              <a:buNone/>
            </a:pPr>
            <a:r>
              <a:rPr lang="tr-TR" dirty="0"/>
              <a:t>En eski Macar </a:t>
            </a:r>
            <a:r>
              <a:rPr lang="tr-TR" dirty="0" err="1"/>
              <a:t>gestası</a:t>
            </a:r>
            <a:r>
              <a:rPr lang="tr-TR" dirty="0"/>
              <a:t> </a:t>
            </a:r>
            <a:r>
              <a:rPr lang="tr-TR" i="1" dirty="0" err="1"/>
              <a:t>Gesta</a:t>
            </a:r>
            <a:r>
              <a:rPr lang="tr-TR" i="1" dirty="0"/>
              <a:t> </a:t>
            </a:r>
            <a:r>
              <a:rPr lang="tr-TR" i="1" dirty="0" err="1"/>
              <a:t>Ungarorum’</a:t>
            </a:r>
            <a:r>
              <a:rPr lang="tr-TR" dirty="0" err="1"/>
              <a:t>dur</a:t>
            </a:r>
            <a:r>
              <a:rPr lang="tr-TR" dirty="0"/>
              <a:t>. Hun-Macar ortak kökeni anlatılmıştır.</a:t>
            </a:r>
          </a:p>
          <a:p>
            <a:pPr marL="0" indent="0" algn="just">
              <a:buNone/>
            </a:pPr>
            <a:r>
              <a:rPr lang="tr-TR" dirty="0" err="1" smtClean="0"/>
              <a:t>Anonymus’un</a:t>
            </a:r>
            <a:r>
              <a:rPr lang="tr-TR" dirty="0" smtClean="0"/>
              <a:t> 1200’lü </a:t>
            </a:r>
            <a:r>
              <a:rPr lang="tr-TR" dirty="0"/>
              <a:t>yıllarda yazıldığı düşünülen </a:t>
            </a:r>
            <a:r>
              <a:rPr lang="tr-TR" i="1" dirty="0" err="1"/>
              <a:t>Gesta</a:t>
            </a:r>
            <a:r>
              <a:rPr lang="tr-TR" i="1" dirty="0"/>
              <a:t> </a:t>
            </a:r>
            <a:r>
              <a:rPr lang="tr-TR" i="1" dirty="0" err="1"/>
              <a:t>Hungarorum</a:t>
            </a:r>
            <a:r>
              <a:rPr lang="tr-TR" dirty="0"/>
              <a:t> adlı eserinde </a:t>
            </a:r>
            <a:r>
              <a:rPr lang="tr-TR" dirty="0" smtClean="0"/>
              <a:t>de Macarların kökeni </a:t>
            </a:r>
            <a:r>
              <a:rPr lang="tr-TR" dirty="0"/>
              <a:t>hakkında bilgi </a:t>
            </a:r>
            <a:r>
              <a:rPr lang="tr-TR" dirty="0" smtClean="0"/>
              <a:t>verilmiştir. Eserde bunun yanı </a:t>
            </a:r>
            <a:r>
              <a:rPr lang="tr-TR" smtClean="0"/>
              <a:t>sıra Macarların </a:t>
            </a:r>
            <a:r>
              <a:rPr lang="tr-TR" dirty="0" smtClean="0"/>
              <a:t>yurt tutuşları da konu edinmiştir.  </a:t>
            </a:r>
            <a:endParaRPr lang="tr-TR" dirty="0"/>
          </a:p>
        </p:txBody>
      </p:sp>
    </p:spTree>
    <p:extLst>
      <p:ext uri="{BB962C8B-B14F-4D97-AF65-F5344CB8AC3E}">
        <p14:creationId xmlns:p14="http://schemas.microsoft.com/office/powerpoint/2010/main" val="397628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8799"/>
            <a:ext cx="10515600" cy="4348163"/>
          </a:xfrm>
        </p:spPr>
        <p:txBody>
          <a:bodyPr>
            <a:normAutofit/>
          </a:bodyPr>
          <a:lstStyle/>
          <a:p>
            <a:pPr marL="0" indent="0" algn="just">
              <a:buNone/>
            </a:pPr>
            <a:r>
              <a:rPr lang="tr-TR" sz="3600" dirty="0" err="1"/>
              <a:t>Simon</a:t>
            </a:r>
            <a:r>
              <a:rPr lang="tr-TR" sz="3600" dirty="0"/>
              <a:t> </a:t>
            </a:r>
            <a:r>
              <a:rPr lang="tr-TR" sz="3600" dirty="0" err="1"/>
              <a:t>Kézai’nin</a:t>
            </a:r>
            <a:r>
              <a:rPr lang="tr-TR" sz="3600" dirty="0"/>
              <a:t> 1283 dolaylarında kaleme aldığı</a:t>
            </a:r>
            <a:r>
              <a:rPr lang="tr-TR" sz="3600" i="1" dirty="0"/>
              <a:t> </a:t>
            </a:r>
            <a:r>
              <a:rPr lang="tr-TR" sz="3600" i="1" dirty="0" err="1"/>
              <a:t>Gesta</a:t>
            </a:r>
            <a:r>
              <a:rPr lang="tr-TR" sz="3600" i="1" dirty="0"/>
              <a:t> </a:t>
            </a:r>
            <a:r>
              <a:rPr lang="tr-TR" sz="3600" i="1" dirty="0" err="1"/>
              <a:t>Hungarorum</a:t>
            </a:r>
            <a:r>
              <a:rPr lang="tr-TR" sz="3600" i="1" dirty="0"/>
              <a:t> </a:t>
            </a:r>
            <a:r>
              <a:rPr lang="tr-TR" sz="3600" dirty="0"/>
              <a:t>adlı eser ise</a:t>
            </a:r>
            <a:r>
              <a:rPr lang="tr-TR" sz="3600" i="1" dirty="0"/>
              <a:t> </a:t>
            </a:r>
            <a:r>
              <a:rPr lang="tr-TR" sz="3600" dirty="0"/>
              <a:t>Macar tarihinin yanı sıra Hun tarihini de ihtiva etmektedir. Bu nedenle eser </a:t>
            </a:r>
            <a:r>
              <a:rPr lang="tr-TR" sz="3600" i="1" dirty="0"/>
              <a:t>Hun Kroniği </a:t>
            </a:r>
            <a:r>
              <a:rPr lang="tr-TR" sz="3600" dirty="0"/>
              <a:t>olarak da anılmaktadır (</a:t>
            </a:r>
            <a:r>
              <a:rPr lang="tr-TR" sz="3600" dirty="0" err="1"/>
              <a:t>Györffy</a:t>
            </a:r>
            <a:r>
              <a:rPr lang="tr-TR" sz="3600" dirty="0"/>
              <a:t>, 1990: 38). Bu eserde Hun-Macar akrabalığı daha kapsamlı bir şekilde işlenmiştir.</a:t>
            </a:r>
          </a:p>
          <a:p>
            <a:pPr marL="0" indent="0" algn="just">
              <a:buNone/>
            </a:pPr>
            <a:endParaRPr lang="tr-TR" sz="2000" dirty="0" smtClean="0"/>
          </a:p>
        </p:txBody>
      </p:sp>
    </p:spTree>
    <p:extLst>
      <p:ext uri="{BB962C8B-B14F-4D97-AF65-F5344CB8AC3E}">
        <p14:creationId xmlns:p14="http://schemas.microsoft.com/office/powerpoint/2010/main" val="1274883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a:t>b. </a:t>
            </a:r>
            <a:r>
              <a:rPr lang="tr-TR" dirty="0"/>
              <a:t>Yerli kaynakların diğer önemli kısmı hukuk metinlerinden (</a:t>
            </a:r>
            <a:r>
              <a:rPr lang="tr-TR" b="1" i="1" dirty="0" err="1"/>
              <a:t>oklevél</a:t>
            </a:r>
            <a:r>
              <a:rPr lang="tr-TR" dirty="0"/>
              <a:t>) oluşmaktadır. Bu belgelerin içinde tüzükler, bağışlar, vasiyetnameler, tanık ifadeleri, mahkeme kararları yer almaktadır. Yunanca yazılmış erken dönem belgeleri saymazsak Latince yazılmış hukuk metinleri I. </a:t>
            </a:r>
            <a:r>
              <a:rPr lang="tr-TR" dirty="0" err="1"/>
              <a:t>Istv</a:t>
            </a:r>
            <a:r>
              <a:rPr lang="hu-HU" dirty="0"/>
              <a:t>á</a:t>
            </a:r>
            <a:r>
              <a:rPr lang="tr-TR" dirty="0" err="1"/>
              <a:t>n’ın</a:t>
            </a:r>
            <a:r>
              <a:rPr lang="tr-TR" dirty="0"/>
              <a:t> hakimiyetiyle ortaya çıkmıştır.  </a:t>
            </a:r>
          </a:p>
        </p:txBody>
      </p:sp>
    </p:spTree>
    <p:extLst>
      <p:ext uri="{BB962C8B-B14F-4D97-AF65-F5344CB8AC3E}">
        <p14:creationId xmlns:p14="http://schemas.microsoft.com/office/powerpoint/2010/main" val="1163592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12. yüzyılın ortasından itibaren </a:t>
            </a:r>
            <a:r>
              <a:rPr lang="tr-TR" dirty="0" err="1"/>
              <a:t>III.Béla</a:t>
            </a:r>
            <a:r>
              <a:rPr lang="tr-TR" dirty="0"/>
              <a:t> döneminde bu belgeler krallık kançılaryasında hazırlanmaya başlanmış ve kraliyet sarayında  her türlü hukuk konusu veya karar hakkında belge düzenlenmeye başlanmıştır. Buna bağlı olarak 13. yüzyıldan itibaren ülkenin değişik yerlerinde kraliyet sarayına bağlı kilise ve manastırların denetiminde resmi belgelerin yazıldığı yerler oluşturulmuştur. </a:t>
            </a:r>
          </a:p>
          <a:p>
            <a:pPr marL="0" indent="0">
              <a:buNone/>
            </a:pPr>
            <a:endParaRPr lang="tr-TR" dirty="0"/>
          </a:p>
        </p:txBody>
      </p:sp>
    </p:spTree>
    <p:extLst>
      <p:ext uri="{BB962C8B-B14F-4D97-AF65-F5344CB8AC3E}">
        <p14:creationId xmlns:p14="http://schemas.microsoft.com/office/powerpoint/2010/main" val="2573403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37661707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136</Words>
  <Application>Microsoft Office PowerPoint</Application>
  <PresentationFormat>Geniş ekran</PresentationFormat>
  <Paragraphs>8</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12</cp:revision>
  <dcterms:created xsi:type="dcterms:W3CDTF">2020-05-01T07:30:16Z</dcterms:created>
  <dcterms:modified xsi:type="dcterms:W3CDTF">2020-05-12T05:05:30Z</dcterms:modified>
</cp:coreProperties>
</file>