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4752528"/>
          </a:xfrm>
        </p:spPr>
        <p:txBody>
          <a:bodyPr anchor="t"/>
          <a:lstStyle/>
          <a:p>
            <a:pPr algn="l"/>
            <a:r>
              <a:rPr lang="tr-TR" sz="2800" dirty="0" smtClean="0"/>
              <a:t>- Roma hukukunda sözleşme kavramı</a:t>
            </a:r>
            <a:br>
              <a:rPr lang="tr-TR" sz="2800" dirty="0" smtClean="0"/>
            </a:br>
            <a:r>
              <a:rPr lang="tr-TR" sz="2800" dirty="0" smtClean="0"/>
              <a:t>- </a:t>
            </a:r>
            <a:r>
              <a:rPr lang="tr-TR" sz="2800" dirty="0" smtClean="0">
                <a:effectLst/>
              </a:rPr>
              <a:t>Alman</a:t>
            </a:r>
            <a:r>
              <a:rPr lang="tr-TR" sz="2800" dirty="0">
                <a:effectLst/>
              </a:rPr>
              <a:t>, İsviçre, İtalyan, Portekiz ve İspanyol </a:t>
            </a:r>
            <a:r>
              <a:rPr lang="tr-TR" sz="2800" dirty="0" err="1">
                <a:effectLst/>
              </a:rPr>
              <a:t>MK’sında</a:t>
            </a:r>
            <a:r>
              <a:rPr lang="tr-TR" sz="2800" dirty="0">
                <a:effectLst/>
              </a:rPr>
              <a:t> irade </a:t>
            </a:r>
            <a:r>
              <a:rPr lang="tr-TR" sz="2800" dirty="0" smtClean="0">
                <a:effectLst/>
              </a:rPr>
              <a:t>uyuşması</a:t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</a:t>
            </a:r>
            <a:r>
              <a:rPr lang="tr-TR" sz="2800" dirty="0">
                <a:effectLst/>
              </a:rPr>
              <a:t>İngiliz hukukunda hukuk usulünün teknik temeli </a:t>
            </a:r>
            <a:r>
              <a:rPr lang="tr-TR" sz="2800" i="1" dirty="0" err="1">
                <a:effectLst/>
              </a:rPr>
              <a:t>Writ</a:t>
            </a:r>
            <a:r>
              <a:rPr lang="tr-TR" sz="2800" dirty="0" err="1">
                <a:effectLst/>
              </a:rPr>
              <a:t>’lere</a:t>
            </a:r>
            <a:r>
              <a:rPr lang="tr-TR" sz="2800" dirty="0">
                <a:effectLst/>
              </a:rPr>
              <a:t> </a:t>
            </a:r>
            <a:r>
              <a:rPr lang="tr-TR" sz="2800" dirty="0" smtClean="0">
                <a:effectLst/>
              </a:rPr>
              <a:t>dayanır</a:t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</a:t>
            </a:r>
            <a:r>
              <a:rPr lang="tr-TR" sz="2800" dirty="0">
                <a:effectLst/>
              </a:rPr>
              <a:t>de </a:t>
            </a:r>
            <a:r>
              <a:rPr lang="tr-TR" sz="2800" i="1" dirty="0" err="1">
                <a:effectLst/>
              </a:rPr>
              <a:t>Equity</a:t>
            </a:r>
            <a:r>
              <a:rPr lang="tr-TR" sz="2800" i="1" dirty="0">
                <a:effectLst/>
              </a:rPr>
              <a:t> </a:t>
            </a:r>
            <a:r>
              <a:rPr lang="tr-TR" sz="2800" i="1" dirty="0" err="1">
                <a:effectLst/>
              </a:rPr>
              <a:t>Law</a:t>
            </a:r>
            <a:r>
              <a:rPr lang="tr-TR" sz="2800" dirty="0">
                <a:effectLst/>
              </a:rPr>
              <a:t> adı verilen vicdan ve ahlaka dayanan hukuk kavramı doğmuştur. Bu ayrım da Roma hukukundaki </a:t>
            </a:r>
            <a:r>
              <a:rPr lang="tr-TR" sz="2800" i="1" dirty="0" err="1">
                <a:effectLst/>
              </a:rPr>
              <a:t>Ius</a:t>
            </a:r>
            <a:r>
              <a:rPr lang="tr-TR" sz="2800" i="1" dirty="0">
                <a:effectLst/>
              </a:rPr>
              <a:t> </a:t>
            </a:r>
            <a:r>
              <a:rPr lang="tr-TR" sz="2800" i="1" dirty="0" err="1">
                <a:effectLst/>
              </a:rPr>
              <a:t>Civile-Ius</a:t>
            </a:r>
            <a:r>
              <a:rPr lang="tr-TR" sz="2800" i="1" dirty="0">
                <a:effectLst/>
              </a:rPr>
              <a:t> </a:t>
            </a:r>
            <a:r>
              <a:rPr lang="tr-TR" sz="2800" i="1" dirty="0" err="1">
                <a:effectLst/>
              </a:rPr>
              <a:t>Gentium</a:t>
            </a:r>
            <a:r>
              <a:rPr lang="tr-TR" sz="2800" dirty="0">
                <a:effectLst/>
              </a:rPr>
              <a:t> ayrımına benzer bir ayrıma yol açmıştır</a:t>
            </a:r>
            <a:r>
              <a:rPr lang="tr-TR" sz="2800" dirty="0" smtClean="0">
                <a:effectLst/>
              </a:rPr>
              <a:t>.</a:t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</a:t>
            </a:r>
            <a:r>
              <a:rPr lang="tr-TR" sz="2800" dirty="0">
                <a:effectLst/>
              </a:rPr>
              <a:t>İngiliz hukukunda sözleşmeler haksız fiilden doğmuştur.</a:t>
            </a: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SÖZLEŞME KAVRAMI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7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5256584"/>
          </a:xfrm>
        </p:spPr>
        <p:txBody>
          <a:bodyPr anchor="t"/>
          <a:lstStyle/>
          <a:p>
            <a:pPr algn="l"/>
            <a:r>
              <a:rPr lang="tr-TR" sz="2800" dirty="0" smtClean="0"/>
              <a:t>- </a:t>
            </a:r>
            <a:r>
              <a:rPr lang="tr-TR" sz="2400" dirty="0">
                <a:effectLst/>
              </a:rPr>
              <a:t>İrade açıklaması kavramı ilk kez 18.yy’da doğal hukukçular tarafından kullanılmış ancak </a:t>
            </a:r>
            <a:r>
              <a:rPr lang="tr-TR" sz="2400" dirty="0" err="1">
                <a:effectLst/>
              </a:rPr>
              <a:t>pandekt</a:t>
            </a:r>
            <a:r>
              <a:rPr lang="tr-TR" sz="2400" dirty="0">
                <a:effectLst/>
              </a:rPr>
              <a:t> hukukçuları tarafından </a:t>
            </a:r>
            <a:r>
              <a:rPr lang="tr-TR" sz="2400" dirty="0" smtClean="0">
                <a:effectLst/>
              </a:rPr>
              <a:t>geliştirilmiştir</a:t>
            </a:r>
            <a:br>
              <a:rPr lang="tr-TR" sz="2400" dirty="0" smtClean="0">
                <a:effectLst/>
              </a:rPr>
            </a:br>
            <a:r>
              <a:rPr lang="tr-TR" sz="2400" dirty="0" smtClean="0">
                <a:effectLst/>
              </a:rPr>
              <a:t>- </a:t>
            </a:r>
            <a:r>
              <a:rPr lang="tr-TR" sz="2400" dirty="0">
                <a:effectLst/>
              </a:rPr>
              <a:t>19.yy’da liberalizm etkisiyle sözleşme özgürlüğü kavramı doğmuş ve bu kavram çeşitli kanunlarda yer almıştır. </a:t>
            </a:r>
            <a:r>
              <a:rPr lang="tr-TR" sz="2400" dirty="0" smtClean="0">
                <a:effectLst/>
              </a:rPr>
              <a:t/>
            </a:r>
            <a:br>
              <a:rPr lang="tr-TR" sz="2400" dirty="0" smtClean="0">
                <a:effectLst/>
              </a:rPr>
            </a:br>
            <a:r>
              <a:rPr lang="tr-TR" sz="2400" dirty="0" smtClean="0">
                <a:effectLst/>
              </a:rPr>
              <a:t>- </a:t>
            </a:r>
            <a:r>
              <a:rPr lang="tr-TR" sz="2400" dirty="0">
                <a:effectLst/>
              </a:rPr>
              <a:t>Sözleşme teorileri, bir sözleşmenin neden bağlayıcı olduğuna ve âdemi ifa sonucunda neden devlet tarafından bazı yaptırımlar uygulandığına cevap aramaktadır.</a:t>
            </a:r>
            <a:br>
              <a:rPr lang="tr-TR" sz="2400" dirty="0">
                <a:effectLst/>
              </a:rPr>
            </a:br>
            <a:r>
              <a:rPr lang="tr-TR" sz="2400" dirty="0" smtClean="0">
                <a:effectLst/>
              </a:rPr>
              <a:t>- </a:t>
            </a:r>
            <a:r>
              <a:rPr lang="tr-TR" sz="2400" dirty="0">
                <a:effectLst/>
              </a:rPr>
              <a:t>20. </a:t>
            </a:r>
            <a:r>
              <a:rPr lang="tr-TR" sz="2400" dirty="0" err="1">
                <a:effectLst/>
              </a:rPr>
              <a:t>yy’da</a:t>
            </a:r>
            <a:r>
              <a:rPr lang="tr-TR" sz="2400" dirty="0">
                <a:effectLst/>
              </a:rPr>
              <a:t> ise bir sözleşme ile kararlaştırılan husus geçerli olmalıdır ve devlette bunu güvence altına almalıdır çünkü hukuk ve hakkaniyet bunu gerektirir görüşü hakim olmuştur.</a:t>
            </a:r>
            <a:r>
              <a:rPr lang="tr-TR" sz="2800" dirty="0">
                <a:effectLst/>
              </a:rPr>
              <a:t/>
            </a:r>
            <a:br>
              <a:rPr lang="tr-TR" sz="2800" dirty="0">
                <a:effectLst/>
              </a:rPr>
            </a:b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SÖZLEŞME KAVRAMI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5714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4752528"/>
          </a:xfrm>
        </p:spPr>
        <p:txBody>
          <a:bodyPr anchor="t"/>
          <a:lstStyle/>
          <a:p>
            <a:pPr algn="l"/>
            <a:r>
              <a:rPr lang="tr-TR" sz="2400" dirty="0" smtClean="0"/>
              <a:t>- </a:t>
            </a:r>
            <a:r>
              <a:rPr lang="tr-TR" sz="2400" dirty="0">
                <a:effectLst/>
              </a:rPr>
              <a:t>ABD hukuku esas olarak İngiliz </a:t>
            </a:r>
            <a:r>
              <a:rPr lang="tr-TR" sz="2400" i="1" dirty="0" err="1">
                <a:effectLst/>
              </a:rPr>
              <a:t>Common</a:t>
            </a:r>
            <a:r>
              <a:rPr lang="tr-TR" sz="2400" i="1" dirty="0">
                <a:effectLst/>
              </a:rPr>
              <a:t> </a:t>
            </a:r>
            <a:r>
              <a:rPr lang="tr-TR" sz="2400" i="1" dirty="0" err="1">
                <a:effectLst/>
              </a:rPr>
              <a:t>Law</a:t>
            </a:r>
            <a:r>
              <a:rPr lang="tr-TR" sz="2400" dirty="0" err="1">
                <a:effectLst/>
              </a:rPr>
              <a:t>’undan</a:t>
            </a:r>
            <a:r>
              <a:rPr lang="tr-TR" sz="2400" dirty="0">
                <a:effectLst/>
              </a:rPr>
              <a:t> gelmiştir. İngiliz hukukundaki </a:t>
            </a:r>
            <a:r>
              <a:rPr lang="tr-TR" sz="2400" i="1" dirty="0" err="1">
                <a:effectLst/>
              </a:rPr>
              <a:t>consideration</a:t>
            </a:r>
            <a:r>
              <a:rPr lang="tr-TR" sz="2400" dirty="0">
                <a:effectLst/>
              </a:rPr>
              <a:t> (karşılıklılık) teorisine göre bir vaat vaatte bulunulduğunda değil, karşı tarafın da bir vaatte bulunduğu veya bir ifa yaptığında geçerlidir. </a:t>
            </a:r>
            <a:r>
              <a:rPr lang="tr-TR" sz="2400" dirty="0" smtClean="0">
                <a:effectLst/>
              </a:rPr>
              <a:t/>
            </a:r>
            <a:br>
              <a:rPr lang="tr-TR" sz="2400" dirty="0" smtClean="0">
                <a:effectLst/>
              </a:rPr>
            </a:br>
            <a:r>
              <a:rPr lang="tr-TR" sz="2400" dirty="0" smtClean="0">
                <a:effectLst/>
              </a:rPr>
              <a:t>- </a:t>
            </a:r>
            <a:r>
              <a:rPr lang="tr-TR" sz="2400" u="sng" dirty="0">
                <a:effectLst/>
              </a:rPr>
              <a:t>Sözleşme öncesi görüşmelerden doğan sorumluluk </a:t>
            </a:r>
            <a:r>
              <a:rPr lang="tr-TR" sz="2400" dirty="0">
                <a:effectLst/>
              </a:rPr>
              <a:t>ise 18.yy’da kıta Avrupası’nda </a:t>
            </a:r>
            <a:r>
              <a:rPr lang="tr-TR" sz="2400" i="1" dirty="0" err="1">
                <a:effectLst/>
              </a:rPr>
              <a:t>Jhering</a:t>
            </a:r>
            <a:r>
              <a:rPr lang="tr-TR" sz="2400" dirty="0">
                <a:effectLst/>
              </a:rPr>
              <a:t> tarafından geliştirilmiştir</a:t>
            </a:r>
            <a:r>
              <a:rPr lang="tr-TR" sz="2400" dirty="0" smtClean="0">
                <a:effectLst/>
              </a:rPr>
              <a:t>.</a:t>
            </a:r>
            <a:br>
              <a:rPr lang="tr-TR" sz="2400" dirty="0" smtClean="0">
                <a:effectLst/>
              </a:rPr>
            </a:br>
            <a:r>
              <a:rPr lang="tr-TR" sz="2400" dirty="0" smtClean="0">
                <a:effectLst/>
              </a:rPr>
              <a:t>- </a:t>
            </a:r>
            <a:r>
              <a:rPr lang="tr-TR" sz="2400" i="1" dirty="0" err="1">
                <a:effectLst/>
              </a:rPr>
              <a:t>Culpa</a:t>
            </a:r>
            <a:r>
              <a:rPr lang="tr-TR" sz="2400" i="1" dirty="0">
                <a:effectLst/>
              </a:rPr>
              <a:t> in </a:t>
            </a:r>
            <a:r>
              <a:rPr lang="tr-TR" sz="2400" i="1" dirty="0" err="1">
                <a:effectLst/>
              </a:rPr>
              <a:t>Contrahendo</a:t>
            </a:r>
            <a:r>
              <a:rPr lang="tr-TR" sz="2400" dirty="0" err="1">
                <a:effectLst/>
              </a:rPr>
              <a:t>’ya</a:t>
            </a:r>
            <a:r>
              <a:rPr lang="tr-TR" sz="2400" dirty="0">
                <a:effectLst/>
              </a:rPr>
              <a:t> göre taraflar sözleşme kurulurken gerekli dikkat ve özeni göstermezler ise ve diğer taraf bu nedenle bir takım zararlara uğrar ise bu zarar neye göre tazmin edilmelidir?</a:t>
            </a: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dirty="0" smtClean="0"/>
              <a:t>SÖZLEŞME VE SÖZLEŞME ÖNCESİ GÖRÜŞMELERDEN DOĞAN SORUMLULUK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18740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160</TotalTime>
  <Words>68</Words>
  <Application>Microsoft Office PowerPoint</Application>
  <PresentationFormat>Ekran Gösterisi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Üst Düzey</vt:lpstr>
      <vt:lpstr>- Roma hukukunda sözleşme kavramı - Alman, İsviçre, İtalyan, Portekiz ve İspanyol MK’sında irade uyuşması - İngiliz hukukunda hukuk usulünün teknik temeli Writ’lere dayanır - de Equity Law adı verilen vicdan ve ahlaka dayanan hukuk kavramı doğmuştur. Bu ayrım da Roma hukukundaki Ius Civile-Ius Gentium ayrımına benzer bir ayrıma yol açmıştır. - İngiliz hukukunda sözleşmeler haksız fiilden doğmuştur.  </vt:lpstr>
      <vt:lpstr>- İrade açıklaması kavramı ilk kez 18.yy’da doğal hukukçular tarafından kullanılmış ancak pandekt hukukçuları tarafından geliştirilmiştir - 19.yy’da liberalizm etkisiyle sözleşme özgürlüğü kavramı doğmuş ve bu kavram çeşitli kanunlarda yer almıştır.  - Sözleşme teorileri, bir sözleşmenin neden bağlayıcı olduğuna ve âdemi ifa sonucunda neden devlet tarafından bazı yaptırımlar uygulandığına cevap aramaktadır. - 20. yy’da ise bir sözleşme ile kararlaştırılan husus geçerli olmalıdır ve devlette bunu güvence altına almalıdır çünkü hukuk ve hakkaniyet bunu gerektirir görüşü hakim olmuştur.   </vt:lpstr>
      <vt:lpstr>- ABD hukuku esas olarak İngiliz Common Law’undan gelmiştir. İngiliz hukukundaki consideration (karşılıklılık) teorisine göre bir vaat vaatte bulunulduğunda değil, karşı tarafın da bir vaatte bulunduğu veya bir ifa yaptığında geçerlidir.  - Sözleşme öncesi görüşmelerden doğan sorumluluk ise 18.yy’da kıta Avrupası’nda Jhering tarafından geliştirilmiştir. - Culpa in Contrahendo’ya göre taraflar sözleşme kurulurken gerekli dikkat ve özeni göstermezler ise ve diğer taraf bu nedenle bir takım zararlara uğrar ise bu zarar neye göre tazmin edilmelidir?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Hukukunda Sözleşme Kavramı </dc:title>
  <dc:creator>Selin ÖZDEN</dc:creator>
  <cp:lastModifiedBy>SelinÖZDEN</cp:lastModifiedBy>
  <cp:revision>2</cp:revision>
  <dcterms:created xsi:type="dcterms:W3CDTF">2017-10-30T08:31:27Z</dcterms:created>
  <dcterms:modified xsi:type="dcterms:W3CDTF">2017-10-30T11:15:17Z</dcterms:modified>
</cp:coreProperties>
</file>