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71" r:id="rId2"/>
    <p:sldId id="265" r:id="rId3"/>
    <p:sldId id="266" r:id="rId4"/>
    <p:sldId id="267" r:id="rId5"/>
    <p:sldId id="268" r:id="rId6"/>
    <p:sldId id="269" r:id="rId7"/>
    <p:sldId id="270" r:id="rId8"/>
    <p:sldId id="260" r:id="rId9"/>
    <p:sldId id="262" r:id="rId10"/>
    <p:sldId id="264" r:id="rId11"/>
    <p:sldId id="26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52" autoAdjust="0"/>
    <p:restoredTop sz="94660"/>
  </p:normalViewPr>
  <p:slideViewPr>
    <p:cSldViewPr snapToGrid="0">
      <p:cViewPr varScale="1">
        <p:scale>
          <a:sx n="76" d="100"/>
          <a:sy n="76" d="100"/>
        </p:scale>
        <p:origin x="2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F618E7-7D3E-46CB-9778-91765639E1C9}" type="datetimeFigureOut">
              <a:rPr lang="tr-TR" smtClean="0"/>
              <a:t>29.05.2023</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6E5050-A155-4551-8900-3C2504285BBD}" type="slidenum">
              <a:rPr lang="tr-TR" smtClean="0"/>
              <a:t>‹#›</a:t>
            </a:fld>
            <a:endParaRPr lang="tr-TR"/>
          </a:p>
        </p:txBody>
      </p:sp>
    </p:spTree>
    <p:extLst>
      <p:ext uri="{BB962C8B-B14F-4D97-AF65-F5344CB8AC3E}">
        <p14:creationId xmlns:p14="http://schemas.microsoft.com/office/powerpoint/2010/main" val="266081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967ABAD-CDC6-42C0-B245-2C18328952A1}"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CD4544F-8842-4512-A9AD-FEB93662E9A4}" type="slidenum">
              <a:rPr lang="tr-TR" smtClean="0"/>
              <a:t>‹#›</a:t>
            </a:fld>
            <a:endParaRPr lang="tr-TR"/>
          </a:p>
        </p:txBody>
      </p:sp>
    </p:spTree>
    <p:extLst>
      <p:ext uri="{BB962C8B-B14F-4D97-AF65-F5344CB8AC3E}">
        <p14:creationId xmlns:p14="http://schemas.microsoft.com/office/powerpoint/2010/main" val="1765260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967ABAD-CDC6-42C0-B245-2C18328952A1}"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962236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967ABAD-CDC6-42C0-B245-2C18328952A1}"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2654520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967ABAD-CDC6-42C0-B245-2C18328952A1}"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2255250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A967ABAD-CDC6-42C0-B245-2C18328952A1}" type="datetimeFigureOut">
              <a:rPr lang="tr-TR" smtClean="0"/>
              <a:t>29.05.2023</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CD4544F-8842-4512-A9AD-FEB93662E9A4}" type="slidenum">
              <a:rPr lang="tr-TR" smtClean="0"/>
              <a:t>‹#›</a:t>
            </a:fld>
            <a:endParaRPr lang="tr-TR"/>
          </a:p>
        </p:txBody>
      </p:sp>
    </p:spTree>
    <p:extLst>
      <p:ext uri="{BB962C8B-B14F-4D97-AF65-F5344CB8AC3E}">
        <p14:creationId xmlns:p14="http://schemas.microsoft.com/office/powerpoint/2010/main" val="3547133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967ABAD-CDC6-42C0-B245-2C18328952A1}" type="datetimeFigureOut">
              <a:rPr lang="tr-TR" smtClean="0"/>
              <a:t>29.05.2023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1142638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967ABAD-CDC6-42C0-B245-2C18328952A1}" type="datetimeFigureOut">
              <a:rPr lang="tr-TR" smtClean="0"/>
              <a:t>29.05.2023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2471934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967ABAD-CDC6-42C0-B245-2C18328952A1}" type="datetimeFigureOut">
              <a:rPr lang="tr-TR" smtClean="0"/>
              <a:t>29.05.2023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1331693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67ABAD-CDC6-42C0-B245-2C18328952A1}" type="datetimeFigureOut">
              <a:rPr lang="tr-TR" smtClean="0"/>
              <a:t>29.05.2023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3058325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967ABAD-CDC6-42C0-B245-2C18328952A1}" type="datetimeFigureOut">
              <a:rPr lang="tr-TR" smtClean="0"/>
              <a:t>29.05.2023</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295619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967ABAD-CDC6-42C0-B245-2C18328952A1}" type="datetimeFigureOut">
              <a:rPr lang="tr-TR" smtClean="0"/>
              <a:t>29.05.2023</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3783057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A967ABAD-CDC6-42C0-B245-2C18328952A1}" type="datetimeFigureOut">
              <a:rPr lang="tr-TR" smtClean="0"/>
              <a:t>29.05.2023</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CD4544F-8842-4512-A9AD-FEB93662E9A4}" type="slidenum">
              <a:rPr lang="tr-TR" smtClean="0"/>
              <a:t>‹#›</a:t>
            </a:fld>
            <a:endParaRPr lang="tr-TR"/>
          </a:p>
        </p:txBody>
      </p:sp>
    </p:spTree>
    <p:extLst>
      <p:ext uri="{BB962C8B-B14F-4D97-AF65-F5344CB8AC3E}">
        <p14:creationId xmlns:p14="http://schemas.microsoft.com/office/powerpoint/2010/main" val="15337687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Türk sineması</a:t>
            </a:r>
            <a:br>
              <a:rPr lang="tr-TR" dirty="0" smtClean="0"/>
            </a:br>
            <a:r>
              <a:rPr lang="tr-TR" sz="5400" dirty="0" smtClean="0"/>
              <a:t>2. Hafta</a:t>
            </a:r>
            <a:endParaRPr lang="tr-TR" sz="5400" dirty="0"/>
          </a:p>
        </p:txBody>
      </p:sp>
    </p:spTree>
    <p:extLst>
      <p:ext uri="{BB962C8B-B14F-4D97-AF65-F5344CB8AC3E}">
        <p14:creationId xmlns:p14="http://schemas.microsoft.com/office/powerpoint/2010/main" val="2656441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5E0433-130E-E8B9-F59E-04DF5AAC193D}"/>
              </a:ext>
            </a:extLst>
          </p:cNvPr>
          <p:cNvSpPr>
            <a:spLocks noGrp="1"/>
          </p:cNvSpPr>
          <p:nvPr>
            <p:ph idx="1"/>
          </p:nvPr>
        </p:nvSpPr>
        <p:spPr>
          <a:xfrm>
            <a:off x="1069848" y="1641764"/>
            <a:ext cx="10058400" cy="4511594"/>
          </a:xfrm>
        </p:spPr>
        <p:txBody>
          <a:bodyPr/>
          <a:lstStyle/>
          <a:p>
            <a:pPr marL="182880" marR="0" lvl="0" indent="-182880" algn="l"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lang="tr-TR" dirty="0" smtClean="0">
                <a:solidFill>
                  <a:prstClr val="black"/>
                </a:solidFill>
                <a:latin typeface="Rockwell" panose="02060603020205020403"/>
              </a:rPr>
              <a:t>Vergi indirimi sonrası film sayısındaki artışla birlikte sinema salonu sayısında da artış olur.</a:t>
            </a:r>
          </a:p>
          <a:p>
            <a:pPr marL="182880" marR="0" lvl="0" indent="-182880" algn="l"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lang="tr-TR" dirty="0" smtClean="0">
                <a:solidFill>
                  <a:prstClr val="black"/>
                </a:solidFill>
                <a:latin typeface="Rockwell" panose="02060603020205020403"/>
              </a:rPr>
              <a:t>Film şirketlerinin Y</a:t>
            </a:r>
            <a:r>
              <a:rPr kumimoji="0" lang="tr-TR" sz="2000" b="0" i="0" u="none" strike="noStrike" kern="1200" cap="none" spc="0" normalizeH="0" baseline="0" noProof="0" dirty="0" err="1" smtClean="0">
                <a:ln>
                  <a:noFill/>
                </a:ln>
                <a:solidFill>
                  <a:prstClr val="black"/>
                </a:solidFill>
                <a:effectLst/>
                <a:uLnTx/>
                <a:uFillTx/>
                <a:latin typeface="Rockwell" panose="02060603020205020403"/>
                <a:ea typeface="+mn-ea"/>
                <a:cs typeface="+mn-cs"/>
              </a:rPr>
              <a:t>eşilçam</a:t>
            </a:r>
            <a:r>
              <a:rPr kumimoji="0" lang="tr-TR" sz="2000" b="0" i="0" u="none" strike="noStrike" kern="1200" cap="none" spc="0" normalizeH="0" baseline="0" noProof="0" dirty="0" smtClean="0">
                <a:ln>
                  <a:noFill/>
                </a:ln>
                <a:solidFill>
                  <a:prstClr val="black"/>
                </a:solidFill>
                <a:effectLst/>
                <a:uLnTx/>
                <a:uFillTx/>
                <a:latin typeface="Rockwell" panose="02060603020205020403"/>
                <a:ea typeface="+mn-ea"/>
                <a:cs typeface="+mn-cs"/>
              </a:rPr>
              <a:t> sokağında toplanmaya başlaması.</a:t>
            </a:r>
          </a:p>
          <a:p>
            <a:pPr marL="182880" marR="0" lvl="0" indent="-182880" algn="l"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sz="2000" b="0" i="0" u="none" strike="noStrike" kern="1200" cap="none" spc="0" normalizeH="0" baseline="0" noProof="0" dirty="0" smtClean="0">
                <a:ln>
                  <a:noFill/>
                </a:ln>
                <a:solidFill>
                  <a:prstClr val="black"/>
                </a:solidFill>
                <a:effectLst/>
                <a:uLnTx/>
                <a:uFillTx/>
                <a:latin typeface="Rockwell" panose="02060603020205020403"/>
                <a:ea typeface="+mn-ea"/>
                <a:cs typeface="+mn-cs"/>
              </a:rPr>
              <a:t>1948’de10 yapım şirketi; 1961’de100’den fazla şirket (Ancak stüdyo ya da kurgu laboratuvarlarında çok fazla artış yok)</a:t>
            </a:r>
          </a:p>
          <a:p>
            <a:endParaRPr lang="tr-TR" dirty="0"/>
          </a:p>
        </p:txBody>
      </p:sp>
    </p:spTree>
    <p:extLst>
      <p:ext uri="{BB962C8B-B14F-4D97-AF65-F5344CB8AC3E}">
        <p14:creationId xmlns:p14="http://schemas.microsoft.com/office/powerpoint/2010/main" val="4155285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1ED97-D68E-F82B-1EAC-529AC687B9FE}"/>
              </a:ext>
            </a:extLst>
          </p:cNvPr>
          <p:cNvSpPr>
            <a:spLocks noGrp="1"/>
          </p:cNvSpPr>
          <p:nvPr>
            <p:ph type="title"/>
          </p:nvPr>
        </p:nvSpPr>
        <p:spPr>
          <a:xfrm>
            <a:off x="1069848" y="484632"/>
            <a:ext cx="10058400" cy="1309532"/>
          </a:xfrm>
        </p:spPr>
        <p:txBody>
          <a:bodyPr>
            <a:normAutofit/>
          </a:bodyPr>
          <a:lstStyle/>
          <a:p>
            <a:pPr algn="ctr"/>
            <a:r>
              <a:rPr lang="tr-TR" sz="4400" dirty="0"/>
              <a:t>Kaynakça</a:t>
            </a:r>
          </a:p>
        </p:txBody>
      </p:sp>
      <p:sp>
        <p:nvSpPr>
          <p:cNvPr id="3" name="Content Placeholder 2">
            <a:extLst>
              <a:ext uri="{FF2B5EF4-FFF2-40B4-BE49-F238E27FC236}">
                <a16:creationId xmlns:a16="http://schemas.microsoft.com/office/drawing/2014/main" id="{509D9624-7BB0-8241-BB0B-3BF7515FE095}"/>
              </a:ext>
            </a:extLst>
          </p:cNvPr>
          <p:cNvSpPr>
            <a:spLocks noGrp="1"/>
          </p:cNvSpPr>
          <p:nvPr>
            <p:ph idx="1"/>
          </p:nvPr>
        </p:nvSpPr>
        <p:spPr>
          <a:xfrm>
            <a:off x="1069848" y="1925782"/>
            <a:ext cx="10058400" cy="4246418"/>
          </a:xfrm>
        </p:spPr>
        <p:txBody>
          <a:bodyPr>
            <a:normAutofit/>
          </a:bodyPr>
          <a:lstStyle/>
          <a:p>
            <a:pPr algn="just"/>
            <a:r>
              <a:rPr lang="tr-TR" dirty="0"/>
              <a:t>Arslan, Savaş (2022). </a:t>
            </a:r>
            <a:r>
              <a:rPr lang="tr-TR" i="1" dirty="0"/>
              <a:t>Türkiye’de Sinemanın Tarihi: Başlangıcından Günümüze</a:t>
            </a:r>
            <a:r>
              <a:rPr lang="tr-TR" dirty="0"/>
              <a:t>. İstanbul: Kronik</a:t>
            </a:r>
            <a:r>
              <a:rPr lang="tr-TR" dirty="0" smtClean="0"/>
              <a:t>.</a:t>
            </a:r>
          </a:p>
          <a:p>
            <a:pPr algn="just"/>
            <a:r>
              <a:rPr lang="tr-TR" dirty="0"/>
              <a:t>Esen, Şükran </a:t>
            </a:r>
            <a:r>
              <a:rPr lang="tr-TR" dirty="0" smtClean="0"/>
              <a:t>(2016). </a:t>
            </a:r>
            <a:r>
              <a:rPr lang="tr-TR" i="1" dirty="0" smtClean="0"/>
              <a:t>Türk Sinemasının Kilometre Taşları (Dönemler ve Yönetmenler)</a:t>
            </a:r>
            <a:r>
              <a:rPr lang="tr-TR" dirty="0" smtClean="0"/>
              <a:t>. İstanbul: Agora.</a:t>
            </a:r>
          </a:p>
          <a:p>
            <a:pPr algn="just"/>
            <a:r>
              <a:rPr lang="tr-TR" dirty="0"/>
              <a:t>Işığan, Altuğ. (2000). “Türk Sineması Çalışmalarında 1950 Öncesinin Dışlanması.” </a:t>
            </a:r>
            <a:r>
              <a:rPr lang="tr-TR" i="1" dirty="0"/>
              <a:t>İletişim</a:t>
            </a:r>
            <a:r>
              <a:rPr lang="tr-TR" dirty="0"/>
              <a:t> 7: 195-212</a:t>
            </a:r>
            <a:r>
              <a:rPr lang="tr-TR" dirty="0" smtClean="0"/>
              <a:t>.</a:t>
            </a:r>
            <a:endParaRPr lang="tr-TR" dirty="0"/>
          </a:p>
          <a:p>
            <a:pPr algn="just"/>
            <a:r>
              <a:rPr lang="tr-TR" dirty="0"/>
              <a:t>Karadoğan, Ali (2018). </a:t>
            </a:r>
            <a:r>
              <a:rPr lang="tr-TR" i="1" dirty="0" err="1"/>
              <a:t>Modernist</a:t>
            </a:r>
            <a:r>
              <a:rPr lang="tr-TR" i="1" dirty="0"/>
              <a:t> Estetik: </a:t>
            </a:r>
            <a:r>
              <a:rPr lang="tr-TR" sz="2000" i="1" dirty="0">
                <a:effectLst/>
                <a:ea typeface="Calibri" panose="020F0502020204030204" pitchFamily="34" charset="0"/>
              </a:rPr>
              <a:t>Türkiye’de Sanat Sineması Tarihine Giriş (1896-2000)</a:t>
            </a:r>
            <a:r>
              <a:rPr lang="tr-TR" sz="2000" dirty="0">
                <a:effectLst/>
                <a:ea typeface="Calibri" panose="020F0502020204030204" pitchFamily="34" charset="0"/>
              </a:rPr>
              <a:t>. </a:t>
            </a:r>
            <a:r>
              <a:rPr lang="tr-TR" dirty="0"/>
              <a:t>Ankara: De Ki</a:t>
            </a:r>
            <a:r>
              <a:rPr lang="tr-TR" dirty="0" smtClean="0"/>
              <a:t>.</a:t>
            </a:r>
          </a:p>
          <a:p>
            <a:pPr algn="just"/>
            <a:r>
              <a:rPr lang="tr-TR" dirty="0"/>
              <a:t>Ormanlı, Okan (2006). “Türkiye Sinemasında Geçiş Dönemi (1939-1950).” </a:t>
            </a:r>
            <a:r>
              <a:rPr lang="tr-TR" i="1" dirty="0" err="1" smtClean="0"/>
              <a:t>Sinematürk</a:t>
            </a:r>
            <a:r>
              <a:rPr lang="tr-TR" i="1" dirty="0" smtClean="0"/>
              <a:t> </a:t>
            </a:r>
            <a:r>
              <a:rPr lang="tr-TR" dirty="0" smtClean="0"/>
              <a:t>1</a:t>
            </a:r>
            <a:r>
              <a:rPr lang="tr-TR" dirty="0"/>
              <a:t>: 28-30</a:t>
            </a:r>
            <a:r>
              <a:rPr lang="tr-TR" dirty="0" smtClean="0"/>
              <a:t>.</a:t>
            </a:r>
            <a:endParaRPr lang="tr-TR" dirty="0"/>
          </a:p>
          <a:p>
            <a:pPr algn="just"/>
            <a:r>
              <a:rPr lang="tr-TR" dirty="0" smtClean="0"/>
              <a:t>Özön, Nijat (2010). </a:t>
            </a:r>
            <a:r>
              <a:rPr lang="tr-TR" i="1" dirty="0" smtClean="0"/>
              <a:t>Türk Sineması Tarihi: 1896-1960</a:t>
            </a:r>
            <a:r>
              <a:rPr lang="tr-TR" dirty="0" smtClean="0"/>
              <a:t>. İstanbul: Doruk</a:t>
            </a:r>
            <a:endParaRPr lang="tr-TR" dirty="0"/>
          </a:p>
          <a:p>
            <a:pPr marL="0" indent="0">
              <a:buNone/>
            </a:pPr>
            <a:endParaRPr lang="tr-TR" dirty="0"/>
          </a:p>
        </p:txBody>
      </p:sp>
    </p:spTree>
    <p:extLst>
      <p:ext uri="{BB962C8B-B14F-4D97-AF65-F5344CB8AC3E}">
        <p14:creationId xmlns:p14="http://schemas.microsoft.com/office/powerpoint/2010/main" val="35554516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3600" b="1" dirty="0" smtClean="0"/>
              <a:t/>
            </a:r>
            <a:br>
              <a:rPr lang="tr-TR" sz="3600" b="1" dirty="0" smtClean="0"/>
            </a:br>
            <a:r>
              <a:rPr lang="tr-TR" sz="3200" b="1" dirty="0" smtClean="0"/>
              <a:t>1950 </a:t>
            </a:r>
            <a:r>
              <a:rPr lang="tr-TR" sz="3200" b="1" dirty="0"/>
              <a:t>Öncesi Sinema </a:t>
            </a:r>
            <a:r>
              <a:rPr lang="tr-TR" sz="3200" b="1" dirty="0" smtClean="0"/>
              <a:t/>
            </a:r>
            <a:br>
              <a:rPr lang="tr-TR" sz="3200" b="1" dirty="0" smtClean="0"/>
            </a:br>
            <a:r>
              <a:rPr lang="tr-TR" sz="3200" b="1" dirty="0" smtClean="0"/>
              <a:t>(</a:t>
            </a:r>
            <a:r>
              <a:rPr lang="tr-TR" sz="3200" b="1" dirty="0"/>
              <a:t>Sinemanın Osmanlı İmparatorluğu’na Gelişi, İlk Yıllar, Tiyatrocular, İlk Sinemacılar) </a:t>
            </a:r>
            <a:r>
              <a:rPr lang="tr-TR" sz="3200" dirty="0"/>
              <a:t/>
            </a:r>
            <a:br>
              <a:rPr lang="tr-TR" sz="3200" dirty="0"/>
            </a:br>
            <a:endParaRPr lang="tr-TR" sz="3200" dirty="0"/>
          </a:p>
        </p:txBody>
      </p:sp>
      <p:sp>
        <p:nvSpPr>
          <p:cNvPr id="3" name="İçerik Yer Tutucusu 2"/>
          <p:cNvSpPr>
            <a:spLocks noGrp="1"/>
          </p:cNvSpPr>
          <p:nvPr>
            <p:ph idx="1"/>
          </p:nvPr>
        </p:nvSpPr>
        <p:spPr/>
        <p:txBody>
          <a:bodyPr>
            <a:normAutofit/>
          </a:bodyPr>
          <a:lstStyle/>
          <a:p>
            <a:pPr marL="0" indent="0">
              <a:buNone/>
            </a:pPr>
            <a:r>
              <a:rPr lang="tr-TR" b="1" dirty="0" smtClean="0"/>
              <a:t>Nijat </a:t>
            </a:r>
            <a:r>
              <a:rPr lang="tr-TR" b="1" dirty="0" err="1" smtClean="0"/>
              <a:t>Özön’ün</a:t>
            </a:r>
            <a:r>
              <a:rPr lang="tr-TR" b="1" dirty="0" smtClean="0"/>
              <a:t> </a:t>
            </a:r>
            <a:r>
              <a:rPr lang="tr-TR" b="1" dirty="0" err="1" smtClean="0"/>
              <a:t>dönemleştirmesine</a:t>
            </a:r>
            <a:r>
              <a:rPr lang="tr-TR" b="1" dirty="0" smtClean="0"/>
              <a:t> göre; </a:t>
            </a:r>
          </a:p>
          <a:p>
            <a:r>
              <a:rPr lang="tr-TR" dirty="0" smtClean="0"/>
              <a:t>1896-1914: Sinemanın Türkiye’ye Girişi</a:t>
            </a:r>
          </a:p>
          <a:p>
            <a:r>
              <a:rPr lang="tr-TR" dirty="0" smtClean="0"/>
              <a:t>1914-1922: İlk yıllar</a:t>
            </a:r>
          </a:p>
          <a:p>
            <a:r>
              <a:rPr lang="tr-TR" dirty="0" smtClean="0"/>
              <a:t>1922-1939: Tiyatrocular </a:t>
            </a:r>
            <a:r>
              <a:rPr lang="tr-TR" dirty="0" smtClean="0"/>
              <a:t>dönemi</a:t>
            </a:r>
            <a:endParaRPr lang="tr-TR" dirty="0" smtClean="0"/>
          </a:p>
          <a:p>
            <a:r>
              <a:rPr lang="tr-TR" dirty="0" smtClean="0"/>
              <a:t>1939-1950: Geçiş çağı</a:t>
            </a:r>
          </a:p>
          <a:p>
            <a:pPr marL="0" indent="0">
              <a:buNone/>
            </a:pPr>
            <a:r>
              <a:rPr lang="tr-TR" b="1" dirty="0" smtClean="0"/>
              <a:t>İLK FİLM GÖSTERİMİ:</a:t>
            </a:r>
          </a:p>
          <a:p>
            <a:pPr algn="just"/>
            <a:r>
              <a:rPr lang="tr-TR" dirty="0" err="1" smtClean="0"/>
              <a:t>Nijat</a:t>
            </a:r>
            <a:r>
              <a:rPr lang="tr-TR" dirty="0" smtClean="0"/>
              <a:t> </a:t>
            </a:r>
            <a:r>
              <a:rPr lang="tr-TR" dirty="0" err="1" smtClean="0"/>
              <a:t>Özön</a:t>
            </a:r>
            <a:r>
              <a:rPr lang="tr-TR" dirty="0" smtClean="0"/>
              <a:t>, </a:t>
            </a:r>
            <a:r>
              <a:rPr lang="tr-TR" dirty="0" smtClean="0"/>
              <a:t>halka açık İlk film gösteriminin Galatasaray’daki </a:t>
            </a:r>
            <a:r>
              <a:rPr lang="tr-TR" dirty="0" err="1" smtClean="0"/>
              <a:t>Sponeck</a:t>
            </a:r>
            <a:r>
              <a:rPr lang="tr-TR" dirty="0" smtClean="0"/>
              <a:t> </a:t>
            </a:r>
            <a:r>
              <a:rPr lang="tr-TR" dirty="0" err="1" smtClean="0"/>
              <a:t>Birahanesi’nde</a:t>
            </a:r>
            <a:r>
              <a:rPr lang="tr-TR" dirty="0" smtClean="0"/>
              <a:t> Sigmund </a:t>
            </a:r>
            <a:r>
              <a:rPr lang="tr-TR" dirty="0" err="1" smtClean="0"/>
              <a:t>Weinberg</a:t>
            </a:r>
            <a:r>
              <a:rPr lang="tr-TR" dirty="0" smtClean="0"/>
              <a:t> tarafından yapıldığını söyler.  Ama Burçak Evren </a:t>
            </a:r>
            <a:r>
              <a:rPr lang="tr-TR" dirty="0" err="1" smtClean="0"/>
              <a:t>Sponeck’teki</a:t>
            </a:r>
            <a:r>
              <a:rPr lang="tr-TR" dirty="0" smtClean="0"/>
              <a:t> gösterimi D. </a:t>
            </a:r>
            <a:r>
              <a:rPr lang="tr-TR" dirty="0" err="1" smtClean="0"/>
              <a:t>Henri’nin</a:t>
            </a:r>
            <a:r>
              <a:rPr lang="tr-TR" dirty="0" smtClean="0"/>
              <a:t> yaptığını iddia eder.</a:t>
            </a:r>
          </a:p>
          <a:p>
            <a:pPr algn="just"/>
            <a:r>
              <a:rPr lang="tr-TR" dirty="0" err="1" smtClean="0"/>
              <a:t>Weinberg</a:t>
            </a:r>
            <a:r>
              <a:rPr lang="tr-TR" dirty="0" smtClean="0"/>
              <a:t> Fransız </a:t>
            </a:r>
            <a:r>
              <a:rPr lang="tr-TR" dirty="0" err="1" smtClean="0"/>
              <a:t>Pathe</a:t>
            </a:r>
            <a:r>
              <a:rPr lang="tr-TR" dirty="0" smtClean="0"/>
              <a:t> şirketinin temsilcisi.</a:t>
            </a:r>
          </a:p>
        </p:txBody>
      </p:sp>
    </p:spTree>
    <p:extLst>
      <p:ext uri="{BB962C8B-B14F-4D97-AF65-F5344CB8AC3E}">
        <p14:creationId xmlns:p14="http://schemas.microsoft.com/office/powerpoint/2010/main" val="8155892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dirty="0"/>
              <a:t>İlk gösterilen filmler, </a:t>
            </a:r>
            <a:r>
              <a:rPr lang="tr-TR" dirty="0" err="1"/>
              <a:t>Lumiere</a:t>
            </a:r>
            <a:r>
              <a:rPr lang="tr-TR" dirty="0"/>
              <a:t> </a:t>
            </a:r>
            <a:r>
              <a:rPr lang="tr-TR" dirty="0" err="1"/>
              <a:t>Kardeşler’in</a:t>
            </a:r>
            <a:r>
              <a:rPr lang="tr-TR" dirty="0"/>
              <a:t> çektiği 1, 1.5 dakikalık Fransızca ve İngilizce kısa filmlerden oluşur. </a:t>
            </a:r>
            <a:endParaRPr lang="tr-TR" dirty="0" smtClean="0"/>
          </a:p>
          <a:p>
            <a:pPr algn="just"/>
            <a:r>
              <a:rPr lang="tr-TR" dirty="0" smtClean="0"/>
              <a:t>1908 yılına kadar film gösterimi, kahvelerde, derneklerde ve tiyatrolarda sürdürülür.</a:t>
            </a:r>
          </a:p>
          <a:p>
            <a:pPr algn="just"/>
            <a:r>
              <a:rPr lang="tr-TR" dirty="0" smtClean="0"/>
              <a:t>1908 yılında </a:t>
            </a:r>
            <a:r>
              <a:rPr lang="tr-TR" dirty="0" err="1" smtClean="0"/>
              <a:t>Weinberg</a:t>
            </a:r>
            <a:r>
              <a:rPr lang="tr-TR" dirty="0" smtClean="0"/>
              <a:t> </a:t>
            </a:r>
            <a:r>
              <a:rPr lang="tr-TR" dirty="0" err="1" smtClean="0"/>
              <a:t>Pathe</a:t>
            </a:r>
            <a:r>
              <a:rPr lang="tr-TR" dirty="0" smtClean="0"/>
              <a:t> Sineması’nı açar (İlk sinema salonu)</a:t>
            </a:r>
          </a:p>
          <a:p>
            <a:pPr algn="just"/>
            <a:r>
              <a:rPr lang="tr-TR" b="1" dirty="0" smtClean="0"/>
              <a:t>YAPIM</a:t>
            </a:r>
          </a:p>
          <a:p>
            <a:pPr algn="just"/>
            <a:r>
              <a:rPr lang="tr-TR" dirty="0" smtClean="0"/>
              <a:t>Uzunca bir süre 14 Kasım 1914’te Fuat </a:t>
            </a:r>
            <a:r>
              <a:rPr lang="tr-TR" dirty="0" err="1" smtClean="0"/>
              <a:t>Uzkınay’ın</a:t>
            </a:r>
            <a:r>
              <a:rPr lang="tr-TR" dirty="0" smtClean="0"/>
              <a:t> çektiği </a:t>
            </a:r>
            <a:r>
              <a:rPr lang="tr-TR" dirty="0" err="1" smtClean="0"/>
              <a:t>Ayastefanos’ta</a:t>
            </a:r>
            <a:r>
              <a:rPr lang="tr-TR" dirty="0" smtClean="0"/>
              <a:t> Bir Rus Abidesi’nin Yıkılışı ilk film olarak kabul edilmiştir. Ancak filmin yarıda kaldığına, çekilmediğine dair rivayetler de ortaya atılır. Yönetmen ise anılarında filmin çekildiğini doğrular.</a:t>
            </a:r>
          </a:p>
          <a:p>
            <a:pPr algn="just"/>
            <a:r>
              <a:rPr lang="tr-TR" dirty="0" smtClean="0"/>
              <a:t>Ayrıca Fuat </a:t>
            </a:r>
            <a:r>
              <a:rPr lang="tr-TR" dirty="0" err="1" smtClean="0"/>
              <a:t>Uzkınay’ın</a:t>
            </a:r>
            <a:r>
              <a:rPr lang="tr-TR" dirty="0" smtClean="0"/>
              <a:t> filminden önce Osmanlı toprakları içinde (Makedonya’da) </a:t>
            </a:r>
            <a:r>
              <a:rPr lang="tr-TR" dirty="0" err="1" smtClean="0"/>
              <a:t>Manaki</a:t>
            </a:r>
            <a:r>
              <a:rPr lang="tr-TR" dirty="0" smtClean="0"/>
              <a:t> </a:t>
            </a:r>
            <a:r>
              <a:rPr lang="tr-TR" dirty="0" err="1" smtClean="0"/>
              <a:t>Kardeşler’in</a:t>
            </a:r>
            <a:r>
              <a:rPr lang="tr-TR" dirty="0" smtClean="0"/>
              <a:t> çektiği filmlerin de varlığı söz konusudur. </a:t>
            </a:r>
          </a:p>
        </p:txBody>
      </p:sp>
    </p:spTree>
    <p:extLst>
      <p:ext uri="{BB962C8B-B14F-4D97-AF65-F5344CB8AC3E}">
        <p14:creationId xmlns:p14="http://schemas.microsoft.com/office/powerpoint/2010/main" val="15280784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69848" y="2093976"/>
            <a:ext cx="10058400" cy="4078224"/>
          </a:xfrm>
        </p:spPr>
        <p:txBody>
          <a:bodyPr>
            <a:normAutofit/>
          </a:bodyPr>
          <a:lstStyle/>
          <a:p>
            <a:pPr marL="0" indent="0">
              <a:buNone/>
            </a:pPr>
            <a:r>
              <a:rPr lang="tr-TR" sz="2100" dirty="0" smtClean="0"/>
              <a:t>Film Yapımında Etkili Olan Kuruluşlar</a:t>
            </a:r>
          </a:p>
          <a:p>
            <a:pPr algn="just"/>
            <a:r>
              <a:rPr lang="tr-TR" sz="2100" b="1" dirty="0" smtClean="0"/>
              <a:t>Merkez Ordu Sinema Dairesi:  </a:t>
            </a:r>
            <a:r>
              <a:rPr lang="tr-TR" sz="2100" dirty="0" smtClean="0"/>
              <a:t>Halkla ordu arasındaki ilişkiyi güçlendirme ve halkı savaşla ilgili bilgilendirme amacıyla kurulur.  Savaşla ilgili haber filmleri ve belgeseller çekilir. </a:t>
            </a:r>
          </a:p>
          <a:p>
            <a:pPr algn="just"/>
            <a:r>
              <a:rPr lang="tr-TR" sz="2100" b="1" dirty="0" smtClean="0"/>
              <a:t>Müdafaa-i Milliye Cemiyeti: </a:t>
            </a:r>
            <a:r>
              <a:rPr lang="tr-TR" sz="2100" dirty="0" smtClean="0"/>
              <a:t>Yarı askeri bir kuruluştur. Gelir sağlamak için film çekimine yönelir. Sedat </a:t>
            </a:r>
            <a:r>
              <a:rPr lang="tr-TR" sz="2100" dirty="0" err="1" smtClean="0"/>
              <a:t>Simavi’nin</a:t>
            </a:r>
            <a:r>
              <a:rPr lang="tr-TR" sz="2100" dirty="0" smtClean="0"/>
              <a:t> yönetmenliğini üstlendiği ilk konulu filmler </a:t>
            </a:r>
            <a:r>
              <a:rPr lang="tr-TR" sz="2100" i="1" dirty="0" smtClean="0"/>
              <a:t>Pençe </a:t>
            </a:r>
            <a:r>
              <a:rPr lang="tr-TR" sz="2100" dirty="0" smtClean="0"/>
              <a:t>(1917) ve </a:t>
            </a:r>
            <a:r>
              <a:rPr lang="tr-TR" sz="2100" i="1" dirty="0" smtClean="0"/>
              <a:t>Casus</a:t>
            </a:r>
            <a:r>
              <a:rPr lang="tr-TR" sz="2100" dirty="0" smtClean="0"/>
              <a:t> (1917) bu kuruluş için çekilir. </a:t>
            </a:r>
          </a:p>
          <a:p>
            <a:pPr algn="just"/>
            <a:r>
              <a:rPr lang="tr-TR" sz="2100" b="1" dirty="0" smtClean="0"/>
              <a:t>Malul Gaziler Cemiyeti: </a:t>
            </a:r>
            <a:r>
              <a:rPr lang="tr-TR" sz="2100" dirty="0" smtClean="0"/>
              <a:t>1919 yılında Ahmet Fehim Efendi’nin </a:t>
            </a:r>
            <a:r>
              <a:rPr lang="tr-TR" sz="2100" i="1" dirty="0" smtClean="0"/>
              <a:t>Binnaz </a:t>
            </a:r>
            <a:r>
              <a:rPr lang="tr-TR" sz="2100" dirty="0" smtClean="0"/>
              <a:t>ve </a:t>
            </a:r>
            <a:r>
              <a:rPr lang="tr-TR" sz="2100" i="1" dirty="0" smtClean="0"/>
              <a:t>Mürebbiye</a:t>
            </a:r>
            <a:r>
              <a:rPr lang="tr-TR" sz="2100" dirty="0" smtClean="0"/>
              <a:t> filmlerini çekmesine destek olur. </a:t>
            </a:r>
          </a:p>
        </p:txBody>
      </p:sp>
    </p:spTree>
    <p:extLst>
      <p:ext uri="{BB962C8B-B14F-4D97-AF65-F5344CB8AC3E}">
        <p14:creationId xmlns:p14="http://schemas.microsoft.com/office/powerpoint/2010/main" val="20692140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endParaRPr lang="tr-TR" dirty="0" smtClean="0"/>
          </a:p>
          <a:p>
            <a:pPr algn="just"/>
            <a:r>
              <a:rPr lang="tr-TR" dirty="0"/>
              <a:t>Bu filmler dışında Şadi Fikret </a:t>
            </a:r>
            <a:r>
              <a:rPr lang="tr-TR" dirty="0" err="1"/>
              <a:t>Karagözlüoğlu’nun</a:t>
            </a:r>
            <a:r>
              <a:rPr lang="tr-TR" dirty="0"/>
              <a:t> yönetmenliğini üstlendiği ve </a:t>
            </a:r>
            <a:r>
              <a:rPr lang="tr-TR" dirty="0" smtClean="0"/>
              <a:t>oyuncu </a:t>
            </a:r>
            <a:r>
              <a:rPr lang="tr-TR" dirty="0"/>
              <a:t>olarak yer aldığı </a:t>
            </a:r>
            <a:r>
              <a:rPr lang="tr-TR" i="1" dirty="0" err="1"/>
              <a:t>Bican</a:t>
            </a:r>
            <a:r>
              <a:rPr lang="tr-TR" i="1" dirty="0"/>
              <a:t> Efendi </a:t>
            </a:r>
            <a:r>
              <a:rPr lang="tr-TR" dirty="0"/>
              <a:t>film serisi de dönemin önemli filmleri arasındadır. </a:t>
            </a:r>
            <a:endParaRPr lang="tr-TR" dirty="0"/>
          </a:p>
          <a:p>
            <a:pPr marL="0" indent="0" algn="just">
              <a:buNone/>
            </a:pPr>
            <a:r>
              <a:rPr lang="tr-TR" dirty="0" err="1" smtClean="0"/>
              <a:t>Bican</a:t>
            </a:r>
            <a:r>
              <a:rPr lang="tr-TR" dirty="0" smtClean="0"/>
              <a:t> </a:t>
            </a:r>
            <a:r>
              <a:rPr lang="tr-TR" dirty="0"/>
              <a:t>Efendi Vekilharç, </a:t>
            </a:r>
            <a:r>
              <a:rPr lang="tr-TR" dirty="0" err="1"/>
              <a:t>Bican</a:t>
            </a:r>
            <a:r>
              <a:rPr lang="tr-TR" dirty="0"/>
              <a:t> Efendi Mektep Hocası (İlk güldürüler</a:t>
            </a:r>
            <a:r>
              <a:rPr lang="tr-TR" dirty="0" smtClean="0"/>
              <a:t>)</a:t>
            </a:r>
            <a:endParaRPr lang="tr-TR" dirty="0"/>
          </a:p>
          <a:p>
            <a:pPr algn="just"/>
            <a:r>
              <a:rPr lang="tr-TR" dirty="0" smtClean="0"/>
              <a:t>1922 yılında ilk özel yapımevi Kemal Film, Kemal ve Faruk Seden Kardeşler tarafından açılır. Ünlü tiyatro yönetmeni Muhsin Ertuğrul’a film çekmesi için teklifte bulunulur  ve Muhsin Ertuğrul teklifi kabul edip, Kemal Film için filmler çekmeye başlar.</a:t>
            </a:r>
          </a:p>
          <a:p>
            <a:pPr algn="just"/>
            <a:r>
              <a:rPr lang="tr-TR" b="1" dirty="0" smtClean="0"/>
              <a:t>1922-1939 (Tiyatrocular Dönemi)</a:t>
            </a:r>
          </a:p>
          <a:p>
            <a:pPr algn="just"/>
            <a:r>
              <a:rPr lang="tr-TR" dirty="0" smtClean="0"/>
              <a:t>Nijat </a:t>
            </a:r>
            <a:r>
              <a:rPr lang="tr-TR" dirty="0" err="1" smtClean="0"/>
              <a:t>Özön’ün</a:t>
            </a:r>
            <a:r>
              <a:rPr lang="tr-TR" dirty="0" smtClean="0"/>
              <a:t> «Tek Adam Dönemi» olarak küçümsediği Tiyatrocular Dönemi’nde Muhsin Ertuğrul öne çıkar.  Önce Kemal Film  ardından İpek Film (1928 yılında kurulur) için filmler çeker. </a:t>
            </a:r>
          </a:p>
          <a:p>
            <a:pPr algn="just"/>
            <a:r>
              <a:rPr lang="tr-TR" dirty="0" smtClean="0"/>
              <a:t>Yönetmen, Nijat Özön tarafından film dilini tiyatro dilinden ayıramadığı, tiyatro geleneklerini sinemaya taşıdığı,  film dilini yetkinleştiremediği gibi pek çok gerekçeyle eleştirilir. </a:t>
            </a:r>
          </a:p>
        </p:txBody>
      </p:sp>
    </p:spTree>
    <p:extLst>
      <p:ext uri="{BB962C8B-B14F-4D97-AF65-F5344CB8AC3E}">
        <p14:creationId xmlns:p14="http://schemas.microsoft.com/office/powerpoint/2010/main" val="13349299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b="1" dirty="0" smtClean="0"/>
              <a:t>MUHSİN ERTUĞRUL’UN KEMAL FİLM VE İPEK FİLM İÇİN ÇEKTİĞİ ÖNEMLİ  FİLMLERİ</a:t>
            </a:r>
          </a:p>
          <a:p>
            <a:r>
              <a:rPr lang="tr-TR" dirty="0" smtClean="0"/>
              <a:t>İstanbul’da Bir Facia-i Aşk </a:t>
            </a:r>
          </a:p>
          <a:p>
            <a:r>
              <a:rPr lang="tr-TR" dirty="0" smtClean="0"/>
              <a:t>Nur Baba: Boğaziçi Esrarı adıyla gösterilir.</a:t>
            </a:r>
          </a:p>
          <a:p>
            <a:r>
              <a:rPr lang="tr-TR" dirty="0" smtClean="0"/>
              <a:t>Ateşten Gömlek</a:t>
            </a:r>
          </a:p>
          <a:p>
            <a:r>
              <a:rPr lang="tr-TR" dirty="0" smtClean="0"/>
              <a:t>Leblebici Horhor </a:t>
            </a:r>
          </a:p>
          <a:p>
            <a:r>
              <a:rPr lang="tr-TR" dirty="0" smtClean="0"/>
              <a:t>İstanbul Sokakları (İlk sesli film, 1931)</a:t>
            </a:r>
          </a:p>
          <a:p>
            <a:r>
              <a:rPr lang="tr-TR" dirty="0" smtClean="0"/>
              <a:t>Bir Millet Uyanıyor (Kurtuluş Savaşı’nı konu alır)</a:t>
            </a:r>
          </a:p>
          <a:p>
            <a:r>
              <a:rPr lang="tr-TR" dirty="0" smtClean="0"/>
              <a:t>Aysel Bataklı Damın Kızı (İlk köy filmi, 1935)</a:t>
            </a:r>
          </a:p>
          <a:p>
            <a:r>
              <a:rPr lang="tr-TR" dirty="0" smtClean="0"/>
              <a:t>Halıcı Kız (İlk renkli film, 1953)</a:t>
            </a:r>
            <a:endParaRPr lang="tr-TR" dirty="0"/>
          </a:p>
        </p:txBody>
      </p:sp>
    </p:spTree>
    <p:extLst>
      <p:ext uri="{BB962C8B-B14F-4D97-AF65-F5344CB8AC3E}">
        <p14:creationId xmlns:p14="http://schemas.microsoft.com/office/powerpoint/2010/main" val="29645288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a:t>Nijat </a:t>
            </a:r>
            <a:r>
              <a:rPr lang="tr-TR" dirty="0" err="1"/>
              <a:t>Özön’ün</a:t>
            </a:r>
            <a:r>
              <a:rPr lang="tr-TR" dirty="0"/>
              <a:t> </a:t>
            </a:r>
            <a:r>
              <a:rPr lang="tr-TR" dirty="0" err="1"/>
              <a:t>dönemselleştirmesine</a:t>
            </a:r>
            <a:r>
              <a:rPr lang="tr-TR" dirty="0"/>
              <a:t> göre geçiş çağı:1939-50.</a:t>
            </a:r>
          </a:p>
          <a:p>
            <a:r>
              <a:rPr lang="tr-TR" dirty="0"/>
              <a:t>1938 vergi </a:t>
            </a:r>
            <a:r>
              <a:rPr lang="tr-TR" dirty="0" smtClean="0"/>
              <a:t>düzenlemesi</a:t>
            </a:r>
            <a:endParaRPr lang="tr-TR" dirty="0"/>
          </a:p>
          <a:p>
            <a:r>
              <a:rPr lang="tr-TR" dirty="0"/>
              <a:t>II. Dünya Savaşı’nın etkileri. Avrupa’dan gelen yabancı film sayısının azalması ve yerli film ihtiyacı.</a:t>
            </a:r>
          </a:p>
          <a:p>
            <a:pPr lvl="0">
              <a:buClr>
                <a:srgbClr val="D34817">
                  <a:lumMod val="75000"/>
                </a:srgbClr>
              </a:buClr>
              <a:defRPr/>
            </a:pPr>
            <a:r>
              <a:rPr lang="tr-TR" dirty="0">
                <a:solidFill>
                  <a:prstClr val="black"/>
                </a:solidFill>
              </a:rPr>
              <a:t>Bir başka önemli gelişme Avrupa’daki savaş nedeniyle Amerikan filmlerinin Mısır üzerinden Türkiye’ye ulaşması.</a:t>
            </a:r>
          </a:p>
          <a:p>
            <a:pPr lvl="0">
              <a:buClr>
                <a:srgbClr val="D34817">
                  <a:lumMod val="75000"/>
                </a:srgbClr>
              </a:buClr>
              <a:defRPr/>
            </a:pPr>
            <a:r>
              <a:rPr lang="tr-TR" dirty="0">
                <a:solidFill>
                  <a:prstClr val="black"/>
                </a:solidFill>
              </a:rPr>
              <a:t>Bu süreçte Mısır filmleri de Türkiye’ye gelir. Şarkılı melodramlar ( Türkçe şarkılar eklenir).</a:t>
            </a:r>
          </a:p>
          <a:p>
            <a:pPr lvl="0">
              <a:buClr>
                <a:srgbClr val="D34817">
                  <a:lumMod val="75000"/>
                </a:srgbClr>
              </a:buClr>
              <a:defRPr/>
            </a:pPr>
            <a:r>
              <a:rPr lang="tr-TR" dirty="0">
                <a:solidFill>
                  <a:prstClr val="black"/>
                </a:solidFill>
              </a:rPr>
              <a:t>Bazı yabancı filmlere Türkiye’de çekilmiş sahneler eklenmesi-yerlileştirme </a:t>
            </a:r>
            <a:endParaRPr lang="tr-TR" dirty="0" smtClean="0">
              <a:solidFill>
                <a:prstClr val="black"/>
              </a:solidFill>
            </a:endParaRPr>
          </a:p>
          <a:p>
            <a:pPr lvl="0">
              <a:buClr>
                <a:srgbClr val="D34817">
                  <a:lumMod val="75000"/>
                </a:srgbClr>
              </a:buClr>
              <a:defRPr/>
            </a:pPr>
            <a:r>
              <a:rPr lang="tr-TR" dirty="0" smtClean="0">
                <a:solidFill>
                  <a:prstClr val="black"/>
                </a:solidFill>
              </a:rPr>
              <a:t>1939 (Filmlerin ve Film Senaryolarının Denetlenmesine Dair </a:t>
            </a:r>
            <a:r>
              <a:rPr lang="tr-TR" dirty="0" smtClean="0">
                <a:solidFill>
                  <a:prstClr val="black"/>
                </a:solidFill>
              </a:rPr>
              <a:t>Nizamname</a:t>
            </a:r>
            <a:r>
              <a:rPr lang="tr-TR" dirty="0">
                <a:solidFill>
                  <a:prstClr val="black"/>
                </a:solidFill>
              </a:rPr>
              <a:t>)</a:t>
            </a:r>
            <a:endParaRPr lang="tr-TR" dirty="0">
              <a:solidFill>
                <a:prstClr val="black"/>
              </a:solidFill>
            </a:endParaRPr>
          </a:p>
          <a:p>
            <a:endParaRPr lang="tr-TR" dirty="0"/>
          </a:p>
        </p:txBody>
      </p:sp>
    </p:spTree>
    <p:extLst>
      <p:ext uri="{BB962C8B-B14F-4D97-AF65-F5344CB8AC3E}">
        <p14:creationId xmlns:p14="http://schemas.microsoft.com/office/powerpoint/2010/main" val="14957259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BA770C-BF00-27C9-A1DC-214ED0EE405A}"/>
              </a:ext>
            </a:extLst>
          </p:cNvPr>
          <p:cNvSpPr>
            <a:spLocks noGrp="1"/>
          </p:cNvSpPr>
          <p:nvPr>
            <p:ph idx="1"/>
          </p:nvPr>
        </p:nvSpPr>
        <p:spPr>
          <a:xfrm>
            <a:off x="1069848" y="1406236"/>
            <a:ext cx="10058400" cy="4765964"/>
          </a:xfrm>
        </p:spPr>
        <p:txBody>
          <a:bodyPr>
            <a:normAutofit/>
          </a:bodyPr>
          <a:lstStyle/>
          <a:p>
            <a:pPr marL="182880" marR="0" lvl="0" indent="-182880" algn="l"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Yeni stüdyolar ve yapım şirketleri kurulur. Halil Kamil’in 1934’te kurduğu Türk Film Stüdyosu, 1939’da Ha-Ka Film adını alara</a:t>
            </a:r>
            <a:r>
              <a:rPr lang="tr-TR" dirty="0">
                <a:solidFill>
                  <a:prstClr val="black"/>
                </a:solidFill>
                <a:latin typeface="Rockwell" panose="02060603020205020403"/>
              </a:rPr>
              <a:t>k yapımcılığa başlar.</a:t>
            </a:r>
          </a:p>
          <a:p>
            <a:pPr marL="182880" marR="0" lvl="0" indent="-182880" algn="l"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Ses Film, </a:t>
            </a:r>
            <a:r>
              <a:rPr kumimoji="0" lang="tr-TR" b="0" i="0" u="none" strike="noStrike" kern="1200" cap="none" spc="0" normalizeH="0" baseline="0" noProof="0" dirty="0" err="1">
                <a:ln>
                  <a:noFill/>
                </a:ln>
                <a:solidFill>
                  <a:prstClr val="black"/>
                </a:solidFill>
                <a:effectLst/>
                <a:uLnTx/>
                <a:uFillTx/>
                <a:latin typeface="Rockwell" panose="02060603020205020403"/>
                <a:ea typeface="+mn-ea"/>
                <a:cs typeface="+mn-cs"/>
              </a:rPr>
              <a:t>And</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 Film kurulan ilk şirketler arasında. (</a:t>
            </a:r>
            <a:r>
              <a:rPr lang="tr-TR" dirty="0">
                <a:solidFill>
                  <a:prstClr val="black"/>
                </a:solidFill>
                <a:latin typeface="Rockwell" panose="02060603020205020403"/>
              </a:rPr>
              <a:t>Şirketlerin birçoğu dublajcılıktan yapımcılığa geçmiş)</a:t>
            </a:r>
            <a:endPar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endParaRPr>
          </a:p>
          <a:p>
            <a:pPr marL="182880" marR="0" lvl="0" indent="-182880" algn="l"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Genç yönetmenler:  Faruk </a:t>
            </a:r>
            <a:r>
              <a:rPr kumimoji="0" lang="tr-TR" b="0" i="0" u="none" strike="noStrike" kern="1200" cap="none" spc="0" normalizeH="0" baseline="0" noProof="0" dirty="0" err="1">
                <a:ln>
                  <a:noFill/>
                </a:ln>
                <a:solidFill>
                  <a:prstClr val="black"/>
                </a:solidFill>
                <a:effectLst/>
                <a:uLnTx/>
                <a:uFillTx/>
                <a:latin typeface="Rockwell" panose="02060603020205020403"/>
                <a:ea typeface="+mn-ea"/>
                <a:cs typeface="+mn-cs"/>
              </a:rPr>
              <a:t>Kenç</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 Baha </a:t>
            </a:r>
            <a:r>
              <a:rPr kumimoji="0" lang="tr-TR" b="0" i="0" u="none" strike="noStrike" kern="1200" cap="none" spc="0" normalizeH="0" baseline="0" noProof="0" dirty="0" err="1">
                <a:ln>
                  <a:noFill/>
                </a:ln>
                <a:solidFill>
                  <a:prstClr val="black"/>
                </a:solidFill>
                <a:effectLst/>
                <a:uLnTx/>
                <a:uFillTx/>
                <a:latin typeface="Rockwell" panose="02060603020205020403"/>
                <a:ea typeface="+mn-ea"/>
                <a:cs typeface="+mn-cs"/>
              </a:rPr>
              <a:t>Gelenbevi</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 Şadan Kamil, Şakir Sırmalı, Turgut Demirağ, Aydın </a:t>
            </a:r>
            <a:r>
              <a:rPr kumimoji="0" lang="tr-TR" b="0" i="0" u="none" strike="noStrike" kern="1200" cap="none" spc="0" normalizeH="0" baseline="0" noProof="0" dirty="0" err="1">
                <a:ln>
                  <a:noFill/>
                </a:ln>
                <a:solidFill>
                  <a:prstClr val="black"/>
                </a:solidFill>
                <a:effectLst/>
                <a:uLnTx/>
                <a:uFillTx/>
                <a:latin typeface="Rockwell" panose="02060603020205020403"/>
                <a:ea typeface="+mn-ea"/>
                <a:cs typeface="+mn-cs"/>
              </a:rPr>
              <a:t>Arakon</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 Orhon Murat Arıburnu, Çetin </a:t>
            </a:r>
            <a:r>
              <a:rPr kumimoji="0" lang="tr-TR" b="0" i="0" u="none" strike="noStrike" kern="1200" cap="none" spc="0" normalizeH="0" baseline="0" noProof="0" dirty="0" err="1">
                <a:ln>
                  <a:noFill/>
                </a:ln>
                <a:solidFill>
                  <a:prstClr val="black"/>
                </a:solidFill>
                <a:effectLst/>
                <a:uLnTx/>
                <a:uFillTx/>
                <a:latin typeface="Rockwell" panose="02060603020205020403"/>
                <a:ea typeface="+mn-ea"/>
                <a:cs typeface="+mn-cs"/>
              </a:rPr>
              <a:t>Karamanbey</a:t>
            </a:r>
            <a:endPar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endParaRPr>
          </a:p>
          <a:p>
            <a:pPr marL="182880" marR="0" lvl="0" indent="-182880" algn="l"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Faruk </a:t>
            </a:r>
            <a:r>
              <a:rPr kumimoji="0" lang="tr-TR" b="0" i="0" u="none" strike="noStrike" kern="1200" cap="none" spc="0" normalizeH="0" baseline="0" noProof="0" dirty="0" err="1">
                <a:ln>
                  <a:noFill/>
                </a:ln>
                <a:solidFill>
                  <a:prstClr val="black"/>
                </a:solidFill>
                <a:effectLst/>
                <a:uLnTx/>
                <a:uFillTx/>
                <a:latin typeface="Rockwell" panose="02060603020205020403"/>
                <a:ea typeface="+mn-ea"/>
                <a:cs typeface="+mn-cs"/>
              </a:rPr>
              <a:t>Kenç’in</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 ilk filmi - </a:t>
            </a:r>
            <a:r>
              <a:rPr kumimoji="0" lang="tr-TR" b="0" i="1" u="none" strike="noStrike" kern="1200" cap="none" spc="0" normalizeH="0" baseline="0" noProof="0" dirty="0">
                <a:ln>
                  <a:noFill/>
                </a:ln>
                <a:solidFill>
                  <a:prstClr val="black"/>
                </a:solidFill>
                <a:effectLst/>
                <a:uLnTx/>
                <a:uFillTx/>
                <a:latin typeface="Rockwell" panose="02060603020205020403"/>
                <a:ea typeface="+mn-ea"/>
                <a:cs typeface="+mn-cs"/>
              </a:rPr>
              <a:t>Taş Parçası </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(1939): Anlatım dili açısından Muhsin Ertuğrul’dan farklı bulunur.</a:t>
            </a:r>
          </a:p>
          <a:p>
            <a:pPr marL="182880" marR="0" lvl="0" indent="-182880" algn="l"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Yeni yönetmenler dışında Muhsin </a:t>
            </a:r>
            <a:r>
              <a:rPr kumimoji="0" lang="tr-TR" b="0" i="0" u="none" strike="noStrike" kern="1200" cap="none" spc="0" normalizeH="0" baseline="0" noProof="0" dirty="0" smtClean="0">
                <a:ln>
                  <a:noFill/>
                </a:ln>
                <a:solidFill>
                  <a:prstClr val="black"/>
                </a:solidFill>
                <a:effectLst/>
                <a:uLnTx/>
                <a:uFillTx/>
                <a:latin typeface="Rockwell" panose="02060603020205020403"/>
                <a:ea typeface="+mn-ea"/>
                <a:cs typeface="+mn-cs"/>
              </a:rPr>
              <a:t>Ertuğrul,</a:t>
            </a:r>
            <a:r>
              <a:rPr lang="tr-TR" dirty="0" smtClean="0">
                <a:solidFill>
                  <a:prstClr val="black"/>
                </a:solidFill>
                <a:latin typeface="Rockwell" panose="02060603020205020403"/>
              </a:rPr>
              <a:t>Talat </a:t>
            </a:r>
            <a:r>
              <a:rPr lang="tr-TR" dirty="0" err="1" smtClean="0">
                <a:solidFill>
                  <a:prstClr val="black"/>
                </a:solidFill>
                <a:latin typeface="Rockwell" panose="02060603020205020403"/>
              </a:rPr>
              <a:t>Artamel</a:t>
            </a:r>
            <a:r>
              <a:rPr lang="tr-TR" dirty="0" smtClean="0">
                <a:solidFill>
                  <a:prstClr val="black"/>
                </a:solidFill>
                <a:latin typeface="Rockwell" panose="02060603020205020403"/>
              </a:rPr>
              <a:t>, Ferdi Tayfur, Cahide </a:t>
            </a:r>
            <a:r>
              <a:rPr lang="tr-TR" dirty="0" err="1" smtClean="0">
                <a:solidFill>
                  <a:prstClr val="black"/>
                </a:solidFill>
                <a:latin typeface="Rockwell" panose="02060603020205020403"/>
              </a:rPr>
              <a:t>Sonku</a:t>
            </a:r>
            <a:r>
              <a:rPr lang="tr-TR" dirty="0" smtClean="0">
                <a:solidFill>
                  <a:prstClr val="black"/>
                </a:solidFill>
                <a:latin typeface="Rockwell" panose="02060603020205020403"/>
              </a:rPr>
              <a:t> gibi tiyatrocular </a:t>
            </a:r>
            <a:r>
              <a:rPr kumimoji="0" lang="tr-TR" b="0" i="0" u="none" strike="noStrike" kern="1200" cap="none" spc="0" normalizeH="0" baseline="0" noProof="0" dirty="0" smtClean="0">
                <a:ln>
                  <a:noFill/>
                </a:ln>
                <a:solidFill>
                  <a:prstClr val="black"/>
                </a:solidFill>
                <a:effectLst/>
                <a:uLnTx/>
                <a:uFillTx/>
                <a:latin typeface="Rockwell" panose="02060603020205020403"/>
                <a:ea typeface="+mn-ea"/>
                <a:cs typeface="+mn-cs"/>
              </a:rPr>
              <a:t>da </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film </a:t>
            </a:r>
            <a:r>
              <a:rPr kumimoji="0" lang="tr-TR" b="0" i="0" u="none" strike="noStrike" kern="1200" cap="none" spc="0" normalizeH="0" baseline="0" noProof="0" dirty="0" smtClean="0">
                <a:ln>
                  <a:noFill/>
                </a:ln>
                <a:solidFill>
                  <a:prstClr val="black"/>
                </a:solidFill>
                <a:effectLst/>
                <a:uLnTx/>
                <a:uFillTx/>
                <a:latin typeface="Rockwell" panose="02060603020205020403"/>
                <a:ea typeface="+mn-ea"/>
                <a:cs typeface="+mn-cs"/>
              </a:rPr>
              <a:t>çeker</a:t>
            </a:r>
            <a:endPar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endParaRPr>
          </a:p>
          <a:p>
            <a:pPr marL="182880" marR="0" lvl="0" indent="-182880" algn="l"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Ekonomik sorunlar: Ham film azlığı, teknik ekipmanın pahalı olması… </a:t>
            </a:r>
          </a:p>
          <a:p>
            <a:pPr marL="182880" marR="0" lvl="0" indent="-182880" algn="l"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Maliyetleri azaltmak için genç yönetmenler dublaja yönelir.</a:t>
            </a:r>
          </a:p>
          <a:p>
            <a:pPr marL="182880" marR="0" lvl="0" indent="-182880" algn="l"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endParaRPr kumimoji="0" lang="tr-TR" sz="2000" b="0" i="0" u="none" strike="noStrike" kern="1200" cap="none" spc="0" normalizeH="0" baseline="0" noProof="0" dirty="0">
              <a:ln>
                <a:noFill/>
              </a:ln>
              <a:solidFill>
                <a:prstClr val="black"/>
              </a:solidFill>
              <a:effectLst/>
              <a:uLnTx/>
              <a:uFillTx/>
              <a:latin typeface="Rockwell" panose="02060603020205020403"/>
              <a:ea typeface="+mn-ea"/>
              <a:cs typeface="+mn-cs"/>
            </a:endParaRPr>
          </a:p>
          <a:p>
            <a:pPr marL="0" indent="0">
              <a:buNone/>
            </a:pPr>
            <a:endParaRPr lang="tr-TR" dirty="0"/>
          </a:p>
          <a:p>
            <a:endParaRPr lang="tr-TR" dirty="0"/>
          </a:p>
        </p:txBody>
      </p:sp>
    </p:spTree>
    <p:extLst>
      <p:ext uri="{BB962C8B-B14F-4D97-AF65-F5344CB8AC3E}">
        <p14:creationId xmlns:p14="http://schemas.microsoft.com/office/powerpoint/2010/main" val="33343590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05C9F4-5E3F-AB61-DA7C-1564F8168B33}"/>
              </a:ext>
            </a:extLst>
          </p:cNvPr>
          <p:cNvSpPr>
            <a:spLocks noGrp="1"/>
          </p:cNvSpPr>
          <p:nvPr>
            <p:ph idx="1"/>
          </p:nvPr>
        </p:nvSpPr>
        <p:spPr>
          <a:xfrm>
            <a:off x="1069848" y="1316182"/>
            <a:ext cx="10058400" cy="4856018"/>
          </a:xfrm>
        </p:spPr>
        <p:txBody>
          <a:bodyPr>
            <a:normAutofit/>
          </a:bodyPr>
          <a:lstStyle/>
          <a:p>
            <a:pPr marL="182880" marR="0" lvl="0" indent="-182880" algn="l"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endParaRPr kumimoji="0" lang="tr-TR" sz="2000" b="0" i="0" u="none" strike="noStrike" kern="1200" cap="none" spc="0" normalizeH="0" baseline="0" noProof="0" dirty="0">
              <a:ln>
                <a:noFill/>
              </a:ln>
              <a:solidFill>
                <a:prstClr val="black"/>
              </a:solidFill>
              <a:effectLst/>
              <a:uLnTx/>
              <a:uFillTx/>
              <a:latin typeface="Rockwell" panose="02060603020205020403"/>
              <a:ea typeface="+mn-ea"/>
              <a:cs typeface="+mn-cs"/>
            </a:endParaRP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Meslek örgütlerinin kurulmaya başlaması. Yerli Film Yapanlar Cemiyeti 1946’da kurulur. </a:t>
            </a:r>
            <a:r>
              <a:rPr kumimoji="0" lang="tr-TR" b="0" i="0" u="none" strike="noStrike" kern="1200" cap="none" spc="0" normalizeH="0" noProof="0" dirty="0" smtClean="0">
                <a:ln>
                  <a:noFill/>
                </a:ln>
                <a:solidFill>
                  <a:prstClr val="black"/>
                </a:solidFill>
                <a:effectLst/>
                <a:uLnTx/>
                <a:uFillTx/>
                <a:latin typeface="Rockwell" panose="02060603020205020403"/>
                <a:ea typeface="+mn-ea"/>
                <a:cs typeface="+mn-cs"/>
              </a:rPr>
              <a:t> </a:t>
            </a:r>
            <a:r>
              <a:rPr kumimoji="0" lang="tr-TR" b="0" i="0" u="none" strike="noStrike" kern="1200" cap="none" spc="0" normalizeH="0" baseline="0" noProof="0" dirty="0" smtClean="0">
                <a:ln>
                  <a:noFill/>
                </a:ln>
                <a:solidFill>
                  <a:prstClr val="black"/>
                </a:solidFill>
                <a:effectLst/>
                <a:uLnTx/>
                <a:uFillTx/>
                <a:latin typeface="Rockwell" panose="02060603020205020403"/>
                <a:ea typeface="+mn-ea"/>
                <a:cs typeface="+mn-cs"/>
              </a:rPr>
              <a:t>Cemiyet</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 sinemanın gelişimi için korumacı tedbirler alınması gerektiğini savunur. Ülkede yapılan film sayısının artması için yapımcılardan ve bilet gelirinden alınan verginin indirilmesi istenir</a:t>
            </a: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1948’de yapılan vergi düzenlemesi ve yerli film sayısında artış </a:t>
            </a:r>
            <a:r>
              <a:rPr kumimoji="0" lang="tr-TR" b="0" i="0" u="none" strike="noStrike" kern="1200" cap="none" spc="0" normalizeH="0" baseline="0" noProof="0" dirty="0" smtClean="0">
                <a:ln>
                  <a:noFill/>
                </a:ln>
                <a:solidFill>
                  <a:prstClr val="black"/>
                </a:solidFill>
                <a:effectLst/>
                <a:uLnTx/>
                <a:uFillTx/>
                <a:latin typeface="Rockwell" panose="02060603020205020403"/>
                <a:ea typeface="+mn-ea"/>
                <a:cs typeface="+mn-cs"/>
              </a:rPr>
              <a:t>(Belediye eğlence vergisi %75’ten %25’e iner,</a:t>
            </a:r>
            <a:r>
              <a:rPr kumimoji="0" lang="tr-TR" b="0" i="0" u="none" strike="noStrike" kern="1200" cap="none" spc="0" normalizeH="0" noProof="0" dirty="0" smtClean="0">
                <a:ln>
                  <a:noFill/>
                </a:ln>
                <a:solidFill>
                  <a:prstClr val="black"/>
                </a:solidFill>
                <a:effectLst/>
                <a:uLnTx/>
                <a:uFillTx/>
                <a:latin typeface="Rockwell" panose="02060603020205020403"/>
                <a:ea typeface="+mn-ea"/>
                <a:cs typeface="+mn-cs"/>
              </a:rPr>
              <a:t> film yapımı daha karlı görünür).</a:t>
            </a:r>
            <a:endPar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endParaRP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Film sayısı artmaya başlasa da film yapımı Batı’daki gibi standartlaşmamış.</a:t>
            </a: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lang="tr-TR" dirty="0">
                <a:solidFill>
                  <a:prstClr val="black"/>
                </a:solidFill>
                <a:latin typeface="Rockwell" panose="02060603020205020403"/>
              </a:rPr>
              <a:t>Yeni oyuncular, yeni teknik elemanlar.</a:t>
            </a:r>
            <a:endPar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endParaRP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lang="tr-TR" dirty="0" smtClean="0">
                <a:solidFill>
                  <a:prstClr val="black"/>
                </a:solidFill>
                <a:latin typeface="Rockwell" panose="02060603020205020403"/>
              </a:rPr>
              <a:t>Bu dönemde</a:t>
            </a:r>
            <a:r>
              <a:rPr kumimoji="0" lang="tr-TR" b="0" i="0" u="none" strike="noStrike" kern="1200" cap="none" spc="0" normalizeH="0" baseline="0" noProof="0" dirty="0" smtClean="0">
                <a:ln>
                  <a:noFill/>
                </a:ln>
                <a:solidFill>
                  <a:prstClr val="black"/>
                </a:solidFill>
                <a:effectLst/>
                <a:uLnTx/>
                <a:uFillTx/>
                <a:latin typeface="Rockwell" panose="02060603020205020403"/>
                <a:ea typeface="+mn-ea"/>
                <a:cs typeface="+mn-cs"/>
              </a:rPr>
              <a:t> </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f</a:t>
            </a:r>
            <a:r>
              <a:rPr lang="tr-TR" dirty="0" err="1">
                <a:solidFill>
                  <a:prstClr val="black"/>
                </a:solidFill>
                <a:latin typeface="Rockwell" panose="02060603020205020403"/>
              </a:rPr>
              <a:t>ilm</a:t>
            </a:r>
            <a:r>
              <a:rPr lang="tr-TR" dirty="0">
                <a:solidFill>
                  <a:prstClr val="black"/>
                </a:solidFill>
                <a:latin typeface="Rockwell" panose="02060603020205020403"/>
              </a:rPr>
              <a:t> gösterimi için yerli filmlere genellikle yalnızca1-2 hafta ayrılmaktadır.</a:t>
            </a: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1950’de 23 yerli film, 229 yabancı film gösterilir.</a:t>
            </a:r>
          </a:p>
          <a:p>
            <a:endParaRPr lang="tr-TR" dirty="0"/>
          </a:p>
        </p:txBody>
      </p:sp>
    </p:spTree>
    <p:extLst>
      <p:ext uri="{BB962C8B-B14F-4D97-AF65-F5344CB8AC3E}">
        <p14:creationId xmlns:p14="http://schemas.microsoft.com/office/powerpoint/2010/main" val="33237322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Tahta Yazı</Template>
  <TotalTime>332</TotalTime>
  <Words>901</Words>
  <Application>Microsoft Office PowerPoint</Application>
  <PresentationFormat>Geniş ekran</PresentationFormat>
  <Paragraphs>68</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Calibri</vt:lpstr>
      <vt:lpstr>Rockwell</vt:lpstr>
      <vt:lpstr>Rockwell Condensed</vt:lpstr>
      <vt:lpstr>Wingdings</vt:lpstr>
      <vt:lpstr>Wood Type Yazı Tipi</vt:lpstr>
      <vt:lpstr>Türk sineması 2. Hafta</vt:lpstr>
      <vt:lpstr> 1950 Öncesi Sinema  (Sinemanın Osmanlı İmparatorluğu’na Gelişi, İlk Yıllar, Tiyatrocular, İlk Sinemacılar)  </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Sİneması</dc:title>
  <dc:creator>iletişim</dc:creator>
  <cp:lastModifiedBy>Asus</cp:lastModifiedBy>
  <cp:revision>56</cp:revision>
  <dcterms:created xsi:type="dcterms:W3CDTF">2023-05-18T22:38:57Z</dcterms:created>
  <dcterms:modified xsi:type="dcterms:W3CDTF">2023-05-29T11:08:38Z</dcterms:modified>
</cp:coreProperties>
</file>