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4"/>
    <p:restoredTop sz="91415"/>
  </p:normalViewPr>
  <p:slideViewPr>
    <p:cSldViewPr snapToGrid="0" snapToObjects="1">
      <p:cViewPr>
        <p:scale>
          <a:sx n="99" d="100"/>
          <a:sy n="99" d="100"/>
        </p:scale>
        <p:origin x="-896" y="-1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Resmi yer tutucuya sürükleyin veya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Sağlıklı </a:t>
            </a:r>
            <a:r>
              <a:rPr lang="tr-TR" dirty="0" err="1" smtClean="0"/>
              <a:t>cİnsel</a:t>
            </a:r>
            <a:r>
              <a:rPr lang="tr-TR" smtClean="0"/>
              <a:t> YAŞAM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</a:t>
            </a:r>
            <a:r>
              <a:rPr lang="tr-TR" dirty="0" err="1" smtClean="0"/>
              <a:t>Vesıle</a:t>
            </a:r>
            <a:r>
              <a:rPr lang="tr-TR" dirty="0" smtClean="0"/>
              <a:t> </a:t>
            </a:r>
            <a:r>
              <a:rPr lang="tr-TR" dirty="0" err="1" smtClean="0"/>
              <a:t>senturk</a:t>
            </a:r>
            <a:r>
              <a:rPr lang="tr-TR" dirty="0" smtClean="0"/>
              <a:t> </a:t>
            </a:r>
            <a:r>
              <a:rPr lang="tr-TR" dirty="0" err="1" smtClean="0"/>
              <a:t>cankorur</a:t>
            </a:r>
            <a:r>
              <a:rPr lang="tr-TR" dirty="0" smtClean="0"/>
              <a:t> MD, </a:t>
            </a:r>
            <a:r>
              <a:rPr lang="tr-TR" dirty="0" err="1" smtClean="0"/>
              <a:t>PhD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744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Tarİhçe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687132"/>
            <a:ext cx="9905999" cy="4104069"/>
          </a:xfrm>
        </p:spPr>
        <p:txBody>
          <a:bodyPr>
            <a:normAutofit/>
          </a:bodyPr>
          <a:lstStyle/>
          <a:p>
            <a:r>
              <a:rPr lang="tr-TR" dirty="0" smtClean="0"/>
              <a:t>Hipokrat, kadında seksüel uyarılmada klitorisi tanımlayarak bu değerlendirmeyi yapan ilk hekim olmuştur. </a:t>
            </a:r>
          </a:p>
          <a:p>
            <a:r>
              <a:rPr lang="tr-TR" dirty="0" smtClean="0"/>
              <a:t>Seks davranışının ilk izlerine tarih öncesindeki mağara çizimlerinde rastlanmaktadır.</a:t>
            </a:r>
          </a:p>
          <a:p>
            <a:r>
              <a:rPr lang="tr-TR" dirty="0" smtClean="0"/>
              <a:t>Leonardo da Vinci’nin anatomik çizimlerinde cinsel birleşme resmedilmiştir.</a:t>
            </a:r>
          </a:p>
          <a:p>
            <a:r>
              <a:rPr lang="tr-TR" dirty="0" smtClean="0"/>
              <a:t>Günümüzde ise konuya ilişkin pornografik içerik de dahil olmak üzere birçok bilgi ve belgeye internette ulaşım mümkündür. Ancak bu içeriklere erişim ülkeden ülkeye farklılıklar göstermektedir.</a:t>
            </a:r>
          </a:p>
        </p:txBody>
      </p:sp>
    </p:spTree>
    <p:extLst>
      <p:ext uri="{BB962C8B-B14F-4D97-AF65-F5344CB8AC3E}">
        <p14:creationId xmlns:p14="http://schemas.microsoft.com/office/powerpoint/2010/main" val="1709968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803042"/>
            <a:ext cx="9905999" cy="4301544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Seks duyumu ve davranışı anatomi, fizyoloji, kişinin içinde yaşadığı kültür, kişilerarası ilişkiler ve yaşam döngüsü içindeki gelişimsel deneyimlerle belirlenir. </a:t>
            </a:r>
          </a:p>
          <a:p>
            <a:r>
              <a:rPr lang="tr-TR" sz="2800" dirty="0" smtClean="0"/>
              <a:t>Seks kişinin kendine dair erkek veya kadın algısı, özel düşünce ve </a:t>
            </a:r>
            <a:r>
              <a:rPr lang="tr-TR" sz="2800" dirty="0" err="1" smtClean="0"/>
              <a:t>fantaziler</a:t>
            </a:r>
            <a:r>
              <a:rPr lang="tr-TR" sz="2800" dirty="0" smtClean="0"/>
              <a:t> ve davranışın bütünüdür. </a:t>
            </a:r>
          </a:p>
          <a:p>
            <a:r>
              <a:rPr lang="tr-TR" sz="2800" dirty="0" smtClean="0"/>
              <a:t>Diğer kişiye karşı hissedilen seksüel çekim, tutku ve aşk içsel bir mutluluk hissine yol açar. </a:t>
            </a:r>
          </a:p>
        </p:txBody>
      </p:sp>
    </p:spTree>
    <p:extLst>
      <p:ext uri="{BB962C8B-B14F-4D97-AF65-F5344CB8AC3E}">
        <p14:creationId xmlns:p14="http://schemas.microsoft.com/office/powerpoint/2010/main" val="1861553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777285"/>
            <a:ext cx="9905999" cy="401391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Sağlıklı seksüel davranış kişiye ve partnerine zevk verir ve birincil seks organlarının </a:t>
            </a:r>
            <a:r>
              <a:rPr lang="tr-TR" sz="2800" dirty="0" err="1" smtClean="0"/>
              <a:t>uyarımını</a:t>
            </a:r>
            <a:r>
              <a:rPr lang="tr-TR" sz="2800" dirty="0" smtClean="0"/>
              <a:t> içerir. </a:t>
            </a:r>
          </a:p>
          <a:p>
            <a:r>
              <a:rPr lang="tr-TR" sz="2800" dirty="0" err="1" smtClean="0"/>
              <a:t>Rekreasyonel</a:t>
            </a:r>
            <a:r>
              <a:rPr lang="tr-TR" sz="2800" dirty="0" smtClean="0"/>
              <a:t> seks, gecelik, evlilik öncesi ve evlilik dışı seksi ve mastürbasyonu içerir ve belli ölçülerde normal kabul edilir. </a:t>
            </a:r>
          </a:p>
          <a:p>
            <a:r>
              <a:rPr lang="tr-TR" sz="2800" dirty="0" smtClean="0"/>
              <a:t>Sosyal anlayışa göre normal seks davranışının ne olduğu kültürel değerleri yansıtacak şekilde zamandan zamana ve toplumdan topluma farklılık gösterir.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769245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err="1" smtClean="0"/>
              <a:t>Masters</a:t>
            </a:r>
            <a:r>
              <a:rPr lang="tr-TR" sz="2800" dirty="0" smtClean="0"/>
              <a:t> ve Johnson tarafından </a:t>
            </a:r>
            <a:r>
              <a:rPr lang="tr-TR" sz="2800" dirty="0" err="1" smtClean="0"/>
              <a:t>sequential</a:t>
            </a:r>
            <a:r>
              <a:rPr lang="tr-TR" sz="2800" dirty="0" smtClean="0"/>
              <a:t>/</a:t>
            </a:r>
            <a:r>
              <a:rPr lang="tr-TR" sz="2800" dirty="0" err="1" smtClean="0"/>
              <a:t>linear</a:t>
            </a:r>
            <a:r>
              <a:rPr lang="tr-TR" sz="2800" dirty="0" smtClean="0"/>
              <a:t> yanıt modeli ilk olarak önerilmiştir. </a:t>
            </a:r>
          </a:p>
          <a:p>
            <a:r>
              <a:rPr lang="tr-TR" sz="2800" dirty="0" smtClean="0"/>
              <a:t>Bu model temel olarak erkek seksüel yanıtı üzerinedir ve birçok kadının deneyimini açıklamakta yetersizdir.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736201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Sağlıklı CİNSELLİĞİN</a:t>
            </a:r>
            <a:br>
              <a:rPr lang="tr-TR" dirty="0" smtClean="0"/>
            </a:br>
            <a:r>
              <a:rPr lang="tr-TR" dirty="0" smtClean="0"/>
              <a:t>ANATOMİK ve FİZYOLOJİK </a:t>
            </a:r>
            <a:r>
              <a:rPr lang="tr-TR" dirty="0" err="1" smtClean="0"/>
              <a:t>temellerİ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828800"/>
            <a:ext cx="9905999" cy="4507606"/>
          </a:xfrm>
        </p:spPr>
        <p:txBody>
          <a:bodyPr>
            <a:noAutofit/>
          </a:bodyPr>
          <a:lstStyle/>
          <a:p>
            <a:r>
              <a:rPr lang="tr-TR" dirty="0" smtClean="0"/>
              <a:t>Erkek anatomisi:</a:t>
            </a:r>
          </a:p>
          <a:p>
            <a:r>
              <a:rPr lang="tr-TR" dirty="0" smtClean="0"/>
              <a:t>Dış </a:t>
            </a:r>
            <a:r>
              <a:rPr lang="tr-TR" dirty="0" err="1" smtClean="0"/>
              <a:t>genitalya</a:t>
            </a:r>
            <a:r>
              <a:rPr lang="tr-TR" dirty="0" smtClean="0"/>
              <a:t> Penis, </a:t>
            </a:r>
            <a:r>
              <a:rPr lang="tr-TR" dirty="0" err="1" smtClean="0"/>
              <a:t>skrotum</a:t>
            </a:r>
            <a:r>
              <a:rPr lang="tr-TR" dirty="0" smtClean="0"/>
              <a:t>, testis, </a:t>
            </a:r>
            <a:r>
              <a:rPr lang="tr-TR" dirty="0" err="1" smtClean="0"/>
              <a:t>epididimis</a:t>
            </a:r>
            <a:r>
              <a:rPr lang="tr-TR" dirty="0" smtClean="0"/>
              <a:t>,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deferensin</a:t>
            </a:r>
            <a:r>
              <a:rPr lang="tr-TR" dirty="0" smtClean="0"/>
              <a:t> bazı bölümleri</a:t>
            </a:r>
          </a:p>
          <a:p>
            <a:r>
              <a:rPr lang="tr-TR" dirty="0" smtClean="0"/>
              <a:t>İç </a:t>
            </a:r>
            <a:r>
              <a:rPr lang="tr-TR" dirty="0" err="1" smtClean="0"/>
              <a:t>genitalya</a:t>
            </a:r>
            <a:r>
              <a:rPr lang="tr-TR" dirty="0" smtClean="0"/>
              <a:t>; </a:t>
            </a:r>
            <a:r>
              <a:rPr lang="tr-TR" dirty="0" err="1" smtClean="0"/>
              <a:t>vas</a:t>
            </a:r>
            <a:r>
              <a:rPr lang="tr-TR" dirty="0" smtClean="0"/>
              <a:t> </a:t>
            </a:r>
            <a:r>
              <a:rPr lang="tr-TR" dirty="0" err="1" smtClean="0"/>
              <a:t>deferans</a:t>
            </a:r>
            <a:r>
              <a:rPr lang="tr-TR" dirty="0" smtClean="0"/>
              <a:t>, </a:t>
            </a:r>
            <a:r>
              <a:rPr lang="tr-TR" dirty="0" err="1" smtClean="0"/>
              <a:t>ejekülatör</a:t>
            </a:r>
            <a:r>
              <a:rPr lang="tr-TR" dirty="0" smtClean="0"/>
              <a:t> kanal, prostat </a:t>
            </a:r>
            <a:r>
              <a:rPr lang="tr-TR" dirty="0" err="1" smtClean="0"/>
              <a:t>gland</a:t>
            </a:r>
            <a:endParaRPr lang="tr-TR" dirty="0" smtClean="0"/>
          </a:p>
          <a:p>
            <a:r>
              <a:rPr lang="tr-TR" dirty="0" smtClean="0"/>
              <a:t>Penis ölçütleri tüm dünyada erkekler için bir meseledir.</a:t>
            </a:r>
          </a:p>
          <a:p>
            <a:r>
              <a:rPr lang="tr-TR" dirty="0" err="1" smtClean="0"/>
              <a:t>Masters</a:t>
            </a:r>
            <a:r>
              <a:rPr lang="tr-TR" dirty="0" smtClean="0"/>
              <a:t> </a:t>
            </a:r>
            <a:r>
              <a:rPr lang="tr-TR" dirty="0" err="1" smtClean="0"/>
              <a:t>veJohnson</a:t>
            </a:r>
            <a:r>
              <a:rPr lang="tr-TR" dirty="0" smtClean="0"/>
              <a:t> ortalama olarak penisin </a:t>
            </a:r>
            <a:r>
              <a:rPr lang="tr-TR" dirty="0" err="1" smtClean="0"/>
              <a:t>flasid</a:t>
            </a:r>
            <a:r>
              <a:rPr lang="tr-TR" dirty="0" smtClean="0"/>
              <a:t> durumda 7-11 cm ve </a:t>
            </a:r>
            <a:r>
              <a:rPr lang="tr-TR" dirty="0" err="1" smtClean="0"/>
              <a:t>ereksiyon</a:t>
            </a:r>
            <a:r>
              <a:rPr lang="tr-TR" dirty="0" smtClean="0"/>
              <a:t> durumunda 14-18 cm olduğunu bildirmiştir. </a:t>
            </a:r>
          </a:p>
          <a:p>
            <a:r>
              <a:rPr lang="tr-TR" dirty="0" smtClean="0"/>
              <a:t>Yahudiler ve </a:t>
            </a:r>
            <a:r>
              <a:rPr lang="tr-TR" dirty="0" err="1" smtClean="0"/>
              <a:t>müslümanlar</a:t>
            </a:r>
            <a:r>
              <a:rPr lang="tr-TR" dirty="0" smtClean="0"/>
              <a:t> arasında sünnet yüzyıllardır uygulanan dini bir ritüeldir.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1565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712890"/>
            <a:ext cx="9905999" cy="4572000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Ejekülasyon</a:t>
            </a:r>
            <a:r>
              <a:rPr lang="tr-TR" sz="2800" dirty="0" smtClean="0"/>
              <a:t> semenin ve </a:t>
            </a:r>
            <a:r>
              <a:rPr lang="tr-TR" sz="2800" dirty="0" err="1" smtClean="0"/>
              <a:t>seminal</a:t>
            </a:r>
            <a:r>
              <a:rPr lang="tr-TR" sz="2800" dirty="0" smtClean="0"/>
              <a:t> sıvının </a:t>
            </a:r>
            <a:r>
              <a:rPr lang="tr-TR" sz="2800" dirty="0" err="1" smtClean="0"/>
              <a:t>epididim</a:t>
            </a:r>
            <a:r>
              <a:rPr lang="tr-TR" sz="2800" dirty="0" smtClean="0"/>
              <a:t>, </a:t>
            </a:r>
            <a:r>
              <a:rPr lang="tr-TR" sz="2800" dirty="0" err="1" smtClean="0"/>
              <a:t>vas</a:t>
            </a:r>
            <a:r>
              <a:rPr lang="tr-TR" sz="2800" dirty="0" smtClean="0"/>
              <a:t> </a:t>
            </a:r>
            <a:r>
              <a:rPr lang="tr-TR" sz="2800" dirty="0" err="1" smtClean="0"/>
              <a:t>deferans</a:t>
            </a:r>
            <a:r>
              <a:rPr lang="tr-TR" sz="2800" dirty="0" smtClean="0"/>
              <a:t>, </a:t>
            </a:r>
            <a:r>
              <a:rPr lang="tr-TR" sz="2800" dirty="0" err="1" smtClean="0"/>
              <a:t>seminal</a:t>
            </a:r>
            <a:r>
              <a:rPr lang="tr-TR" sz="2800" dirty="0" smtClean="0"/>
              <a:t> veziküller ve prostattan </a:t>
            </a:r>
            <a:r>
              <a:rPr lang="tr-TR" sz="2800" dirty="0" err="1" smtClean="0"/>
              <a:t>üretraya</a:t>
            </a:r>
            <a:r>
              <a:rPr lang="tr-TR" sz="2800" dirty="0" smtClean="0"/>
              <a:t> kuvvet uygulanarak atım işlemidir. </a:t>
            </a:r>
          </a:p>
          <a:p>
            <a:r>
              <a:rPr lang="tr-TR" sz="2800" dirty="0" err="1" smtClean="0"/>
              <a:t>Ejekülat</a:t>
            </a:r>
            <a:r>
              <a:rPr lang="tr-TR" sz="2800" dirty="0" smtClean="0"/>
              <a:t> ortalama 1 çay kaşığı (2,5 ml) sıvı ve 120 milyon sperm hücresi içerir.</a:t>
            </a:r>
          </a:p>
          <a:p>
            <a:r>
              <a:rPr lang="tr-TR" sz="2800" dirty="0" smtClean="0"/>
              <a:t>Doyum/orgazma eşlik eden hazzın (</a:t>
            </a:r>
            <a:r>
              <a:rPr lang="tr-TR" sz="2800" dirty="0" err="1" smtClean="0"/>
              <a:t>pleasure</a:t>
            </a:r>
            <a:r>
              <a:rPr lang="tr-TR" sz="2800" dirty="0" smtClean="0"/>
              <a:t>) </a:t>
            </a:r>
            <a:r>
              <a:rPr lang="tr-TR" sz="2800" dirty="0" err="1" smtClean="0"/>
              <a:t>kortikal</a:t>
            </a:r>
            <a:r>
              <a:rPr lang="tr-TR" sz="2800" dirty="0" smtClean="0"/>
              <a:t> bir deneyim olduğu düşünülmektedir.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888267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141412" y="618518"/>
            <a:ext cx="9905999" cy="43442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Kadın </a:t>
            </a:r>
            <a:r>
              <a:rPr lang="tr-TR" dirty="0" err="1" smtClean="0"/>
              <a:t>anatomİsİ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41412" y="1052945"/>
            <a:ext cx="9905999" cy="5500255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Dış </a:t>
            </a:r>
            <a:r>
              <a:rPr lang="tr-TR" dirty="0" err="1" smtClean="0"/>
              <a:t>genitalya</a:t>
            </a:r>
            <a:r>
              <a:rPr lang="tr-TR" dirty="0" smtClean="0"/>
              <a:t> : Vulva; </a:t>
            </a:r>
            <a:r>
              <a:rPr lang="tr-TR" dirty="0" err="1" smtClean="0"/>
              <a:t>mons</a:t>
            </a:r>
            <a:r>
              <a:rPr lang="tr-TR" dirty="0" smtClean="0"/>
              <a:t> </a:t>
            </a:r>
            <a:r>
              <a:rPr lang="tr-TR" dirty="0" err="1" smtClean="0"/>
              <a:t>pubis</a:t>
            </a:r>
            <a:r>
              <a:rPr lang="tr-TR" dirty="0" smtClean="0"/>
              <a:t>, </a:t>
            </a:r>
            <a:r>
              <a:rPr lang="tr-TR" dirty="0" err="1" smtClean="0"/>
              <a:t>major</a:t>
            </a:r>
            <a:r>
              <a:rPr lang="tr-TR" dirty="0" smtClean="0"/>
              <a:t> ve </a:t>
            </a:r>
            <a:r>
              <a:rPr lang="tr-TR" dirty="0" err="1" smtClean="0"/>
              <a:t>minor</a:t>
            </a:r>
            <a:r>
              <a:rPr lang="tr-TR" dirty="0" smtClean="0"/>
              <a:t> </a:t>
            </a:r>
            <a:r>
              <a:rPr lang="tr-TR" dirty="0" err="1" smtClean="0"/>
              <a:t>labialar</a:t>
            </a:r>
            <a:r>
              <a:rPr lang="tr-TR" dirty="0" smtClean="0"/>
              <a:t>, klitoris, </a:t>
            </a:r>
            <a:r>
              <a:rPr lang="tr-TR" dirty="0" err="1" smtClean="0"/>
              <a:t>glandlar</a:t>
            </a:r>
            <a:r>
              <a:rPr lang="tr-TR" dirty="0" smtClean="0"/>
              <a:t>, </a:t>
            </a:r>
            <a:r>
              <a:rPr lang="tr-TR" dirty="0" err="1" smtClean="0"/>
              <a:t>vagen</a:t>
            </a:r>
            <a:r>
              <a:rPr lang="tr-TR" dirty="0" smtClean="0"/>
              <a:t> </a:t>
            </a:r>
            <a:r>
              <a:rPr lang="tr-TR" dirty="0" err="1" smtClean="0"/>
              <a:t>vestibülü</a:t>
            </a:r>
            <a:r>
              <a:rPr lang="tr-TR" dirty="0" smtClean="0"/>
              <a:t> ve vajinal </a:t>
            </a:r>
            <a:r>
              <a:rPr lang="tr-TR" dirty="0" err="1" smtClean="0"/>
              <a:t>orifisten</a:t>
            </a:r>
            <a:r>
              <a:rPr lang="tr-TR" dirty="0" smtClean="0"/>
              <a:t> oluşur. </a:t>
            </a:r>
          </a:p>
          <a:p>
            <a:r>
              <a:rPr lang="tr-TR" dirty="0" smtClean="0"/>
              <a:t>İç </a:t>
            </a:r>
            <a:r>
              <a:rPr lang="tr-TR" dirty="0" err="1" smtClean="0"/>
              <a:t>genitalya</a:t>
            </a:r>
            <a:r>
              <a:rPr lang="tr-TR" dirty="0" smtClean="0"/>
              <a:t>: </a:t>
            </a:r>
            <a:r>
              <a:rPr lang="tr-TR" dirty="0" err="1" smtClean="0"/>
              <a:t>Overler</a:t>
            </a:r>
            <a:r>
              <a:rPr lang="tr-TR" dirty="0" smtClean="0"/>
              <a:t>, </a:t>
            </a:r>
            <a:r>
              <a:rPr lang="tr-TR" dirty="0" err="1" smtClean="0"/>
              <a:t>fallop</a:t>
            </a:r>
            <a:r>
              <a:rPr lang="tr-TR" dirty="0" smtClean="0"/>
              <a:t> tüpleri, </a:t>
            </a:r>
            <a:r>
              <a:rPr lang="tr-TR" dirty="0" err="1" smtClean="0"/>
              <a:t>uterus</a:t>
            </a:r>
            <a:r>
              <a:rPr lang="tr-TR" dirty="0"/>
              <a:t> </a:t>
            </a:r>
            <a:r>
              <a:rPr lang="tr-TR" dirty="0" smtClean="0"/>
              <a:t>ve vajinadan oluşur.</a:t>
            </a:r>
          </a:p>
          <a:p>
            <a:r>
              <a:rPr lang="tr-TR" dirty="0" smtClean="0"/>
              <a:t>Vajina genellikle </a:t>
            </a:r>
            <a:r>
              <a:rPr lang="tr-TR" dirty="0" err="1" smtClean="0"/>
              <a:t>kollabe</a:t>
            </a:r>
            <a:r>
              <a:rPr lang="tr-TR" dirty="0" smtClean="0"/>
              <a:t> durumdadır. </a:t>
            </a:r>
          </a:p>
          <a:p>
            <a:r>
              <a:rPr lang="tr-TR" dirty="0" err="1" smtClean="0"/>
              <a:t>Vajen</a:t>
            </a:r>
            <a:r>
              <a:rPr lang="tr-TR" dirty="0" smtClean="0"/>
              <a:t> ortalama olarak 8 cm uzunluğundadır ve </a:t>
            </a:r>
            <a:r>
              <a:rPr lang="tr-TR" dirty="0" err="1" smtClean="0"/>
              <a:t>serviksten</a:t>
            </a:r>
            <a:r>
              <a:rPr lang="tr-TR" dirty="0" smtClean="0"/>
              <a:t> vajinal </a:t>
            </a:r>
            <a:r>
              <a:rPr lang="tr-TR" dirty="0" err="1" smtClean="0"/>
              <a:t>vestibüle</a:t>
            </a:r>
            <a:r>
              <a:rPr lang="tr-TR" dirty="0" smtClean="0"/>
              <a:t> değin uzanır. </a:t>
            </a:r>
          </a:p>
          <a:p>
            <a:r>
              <a:rPr lang="tr-TR" dirty="0" smtClean="0"/>
              <a:t>Birçok bakire kadında </a:t>
            </a:r>
            <a:r>
              <a:rPr lang="tr-TR" dirty="0" err="1" smtClean="0"/>
              <a:t>hymen</a:t>
            </a:r>
            <a:r>
              <a:rPr lang="tr-TR" dirty="0" smtClean="0"/>
              <a:t> adı verilen </a:t>
            </a:r>
            <a:r>
              <a:rPr lang="tr-TR" dirty="0" err="1" smtClean="0"/>
              <a:t>membranöz</a:t>
            </a:r>
            <a:r>
              <a:rPr lang="tr-TR" dirty="0" smtClean="0"/>
              <a:t> bir yapı bulunur ve </a:t>
            </a:r>
            <a:r>
              <a:rPr lang="tr-TR" dirty="0" err="1" smtClean="0"/>
              <a:t>hymen</a:t>
            </a:r>
            <a:r>
              <a:rPr lang="tr-TR" dirty="0" smtClean="0"/>
              <a:t> </a:t>
            </a:r>
            <a:r>
              <a:rPr lang="tr-TR" dirty="0" err="1" smtClean="0"/>
              <a:t>vestibülü</a:t>
            </a:r>
            <a:r>
              <a:rPr lang="tr-TR" dirty="0" smtClean="0"/>
              <a:t> ve </a:t>
            </a:r>
            <a:r>
              <a:rPr lang="tr-TR" dirty="0" err="1" smtClean="0"/>
              <a:t>vajen</a:t>
            </a:r>
            <a:r>
              <a:rPr lang="tr-TR" dirty="0" smtClean="0"/>
              <a:t> </a:t>
            </a:r>
            <a:r>
              <a:rPr lang="tr-TR" dirty="0" err="1" smtClean="0"/>
              <a:t>orifisini</a:t>
            </a:r>
            <a:r>
              <a:rPr lang="tr-TR" dirty="0" smtClean="0"/>
              <a:t> </a:t>
            </a:r>
            <a:r>
              <a:rPr lang="tr-TR" dirty="0" err="1" smtClean="0"/>
              <a:t>vajen</a:t>
            </a:r>
            <a:r>
              <a:rPr lang="tr-TR" dirty="0" smtClean="0"/>
              <a:t> kanalını ayırmaktadır. </a:t>
            </a:r>
          </a:p>
          <a:p>
            <a:r>
              <a:rPr lang="tr-TR" dirty="0" smtClean="0"/>
              <a:t>Seksüel birleşme/</a:t>
            </a:r>
            <a:r>
              <a:rPr lang="tr-TR" dirty="0" err="1" smtClean="0"/>
              <a:t>intercourse</a:t>
            </a:r>
            <a:r>
              <a:rPr lang="tr-TR" dirty="0" smtClean="0"/>
              <a:t>/</a:t>
            </a:r>
            <a:r>
              <a:rPr lang="tr-TR" dirty="0" err="1" smtClean="0"/>
              <a:t>coitus</a:t>
            </a:r>
            <a:r>
              <a:rPr lang="tr-TR" dirty="0" smtClean="0"/>
              <a:t>/penis </a:t>
            </a:r>
            <a:r>
              <a:rPr lang="tr-TR" dirty="0" err="1" smtClean="0"/>
              <a:t>vajen</a:t>
            </a:r>
            <a:r>
              <a:rPr lang="tr-TR" dirty="0" smtClean="0"/>
              <a:t> birleşmesi sırasında </a:t>
            </a:r>
            <a:r>
              <a:rPr lang="tr-TR" dirty="0" err="1" smtClean="0"/>
              <a:t>vajen</a:t>
            </a:r>
            <a:r>
              <a:rPr lang="tr-TR" dirty="0" smtClean="0"/>
              <a:t> penisi tutmak üzere uzar ve genişler.</a:t>
            </a:r>
          </a:p>
          <a:p>
            <a:r>
              <a:rPr lang="tr-TR" dirty="0" err="1" smtClean="0"/>
              <a:t>Menapozdan</a:t>
            </a:r>
            <a:r>
              <a:rPr lang="tr-TR" dirty="0" smtClean="0"/>
              <a:t> sonra (kan östrojen düzeyinin düşmesi sonucu)  </a:t>
            </a:r>
            <a:r>
              <a:rPr lang="tr-TR" dirty="0" err="1" smtClean="0"/>
              <a:t>vajen</a:t>
            </a:r>
            <a:r>
              <a:rPr lang="tr-TR" dirty="0" smtClean="0"/>
              <a:t> elastikiyeti azalır.</a:t>
            </a:r>
          </a:p>
        </p:txBody>
      </p:sp>
    </p:spTree>
    <p:extLst>
      <p:ext uri="{BB962C8B-B14F-4D97-AF65-F5344CB8AC3E}">
        <p14:creationId xmlns:p14="http://schemas.microsoft.com/office/powerpoint/2010/main" val="11033091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Devre</Template>
  <TotalTime>2836</TotalTime>
  <Words>433</Words>
  <Application>Microsoft Macintosh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Trebuchet MS</vt:lpstr>
      <vt:lpstr>Tw Cen MT</vt:lpstr>
      <vt:lpstr>Arial</vt:lpstr>
      <vt:lpstr>Devre</vt:lpstr>
      <vt:lpstr>Sağlıklı cİnsel YAŞAM</vt:lpstr>
      <vt:lpstr>Tarİhçe</vt:lpstr>
      <vt:lpstr>PowerPoint Sunusu</vt:lpstr>
      <vt:lpstr>PowerPoint Sunusu</vt:lpstr>
      <vt:lpstr>PowerPoint Sunusu</vt:lpstr>
      <vt:lpstr>Sağlıklı CİNSELLİĞİN ANATOMİK ve FİZYOLOJİK temellerİ</vt:lpstr>
      <vt:lpstr>PowerPoint Sunusu</vt:lpstr>
      <vt:lpstr>Kadın anatomİsİ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Healthy sexuel lıfe</dc:title>
  <dc:creator>Microsoft Office Kullanıcısı</dc:creator>
  <cp:lastModifiedBy>hilmi tatli</cp:lastModifiedBy>
  <cp:revision>72</cp:revision>
  <dcterms:created xsi:type="dcterms:W3CDTF">2019-03-31T08:15:58Z</dcterms:created>
  <dcterms:modified xsi:type="dcterms:W3CDTF">2020-07-20T11:49:00Z</dcterms:modified>
</cp:coreProperties>
</file>