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472" r:id="rId3"/>
    <p:sldId id="477" r:id="rId4"/>
    <p:sldId id="478" r:id="rId5"/>
    <p:sldId id="418" r:id="rId6"/>
    <p:sldId id="419" r:id="rId7"/>
    <p:sldId id="398" r:id="rId8"/>
    <p:sldId id="397" r:id="rId9"/>
    <p:sldId id="396" r:id="rId10"/>
    <p:sldId id="402" r:id="rId11"/>
    <p:sldId id="403" r:id="rId12"/>
    <p:sldId id="432" r:id="rId13"/>
    <p:sldId id="279" r:id="rId14"/>
    <p:sldId id="370" r:id="rId15"/>
    <p:sldId id="467" r:id="rId16"/>
    <p:sldId id="465" r:id="rId17"/>
    <p:sldId id="462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408" autoAdjust="0"/>
  </p:normalViewPr>
  <p:slideViewPr>
    <p:cSldViewPr>
      <p:cViewPr>
        <p:scale>
          <a:sx n="60" d="100"/>
          <a:sy n="60" d="100"/>
        </p:scale>
        <p:origin x="-2244" y="-4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BA948B-92ED-4EA7-8F6C-3B221F8C3820}" type="datetimeFigureOut">
              <a:rPr lang="tr-TR" smtClean="0"/>
              <a:pPr/>
              <a:t>5.03.2018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E7C72-C724-4821-8E9A-C069CBA13D1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7684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1571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tr-TR" altLang="tr-TR" u="sng" smtClean="0">
                <a:latin typeface="Times New Roman" pitchFamily="18" charset="0"/>
                <a:cs typeface="Times New Roman" pitchFamily="18" charset="0"/>
              </a:rPr>
              <a:t>Yerel</a:t>
            </a:r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 tepkilere duyarlı, </a:t>
            </a:r>
            <a:r>
              <a:rPr lang="tr-TR" altLang="tr-TR" u="sng" smtClean="0">
                <a:latin typeface="Times New Roman" pitchFamily="18" charset="0"/>
                <a:cs typeface="Times New Roman" pitchFamily="18" charset="0"/>
              </a:rPr>
              <a:t>bölgesel – yerel kimlikler</a:t>
            </a:r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le dost ve toplumun </a:t>
            </a:r>
            <a:r>
              <a:rPr lang="tr-TR" altLang="tr-TR" u="sng" smtClean="0">
                <a:latin typeface="Times New Roman" pitchFamily="18" charset="0"/>
                <a:cs typeface="Times New Roman" pitchFamily="18" charset="0"/>
              </a:rPr>
              <a:t>her kesim</a:t>
            </a:r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ini içeren çağdaş müzecilik yaklaşımı günümüzün bir gereğidir. </a:t>
            </a:r>
          </a:p>
          <a:p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Bugün müzelerin koruma, belgeleme, toplama ve araştırmaya yönelik çalışmalarının tamamı </a:t>
            </a:r>
            <a:r>
              <a:rPr lang="tr-TR" altLang="tr-TR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EĞİTİM</a:t>
            </a:r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 amaçlıdır ve ziyaretçilerin fiziksel ve zihinsel erişimini artıracak niteliklerle ele alınır. </a:t>
            </a:r>
          </a:p>
          <a:p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Müzede </a:t>
            </a:r>
            <a:r>
              <a:rPr lang="tr-TR" altLang="tr-TR" u="sng" smtClean="0">
                <a:latin typeface="Times New Roman" pitchFamily="18" charset="0"/>
                <a:cs typeface="Times New Roman" pitchFamily="18" charset="0"/>
              </a:rPr>
              <a:t>mekan kurgusu</a:t>
            </a:r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altLang="tr-TR" u="sng" smtClean="0">
                <a:latin typeface="Times New Roman" pitchFamily="18" charset="0"/>
                <a:cs typeface="Times New Roman" pitchFamily="18" charset="0"/>
              </a:rPr>
              <a:t>sürekli ve geçici gösterim ve sergilerin tasarımı</a:t>
            </a:r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altLang="tr-TR" u="sng" smtClean="0">
                <a:latin typeface="Times New Roman" pitchFamily="18" charset="0"/>
                <a:cs typeface="Times New Roman" pitchFamily="18" charset="0"/>
              </a:rPr>
              <a:t>etkileşimli müze araçlarının kullanımı </a:t>
            </a:r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ve her türlü </a:t>
            </a:r>
            <a:r>
              <a:rPr lang="tr-TR" altLang="tr-TR" u="sng" smtClean="0">
                <a:latin typeface="Times New Roman" pitchFamily="18" charset="0"/>
                <a:cs typeface="Times New Roman" pitchFamily="18" charset="0"/>
              </a:rPr>
              <a:t>program</a:t>
            </a:r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tr-TR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EĞİTİM</a:t>
            </a:r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 amacına hizmet eder. </a:t>
            </a:r>
          </a:p>
          <a:p>
            <a:endParaRPr lang="tr-TR" altLang="tr-TR" smtClean="0"/>
          </a:p>
        </p:txBody>
      </p:sp>
      <p:sp>
        <p:nvSpPr>
          <p:cNvPr id="11571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3CD504F-349D-4919-8B4A-7BFDBD8FA41E}" type="slidenum">
              <a:rPr lang="tr-TR" altLang="tr-TR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tr-TR" altLang="tr-T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1878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tr-TR" altLang="tr-TR" b="1" smtClean="0">
                <a:solidFill>
                  <a:srgbClr val="FF0000"/>
                </a:solidFill>
              </a:rPr>
              <a:t>Müzede Eğitim Geleneksel Biçimleri</a:t>
            </a:r>
          </a:p>
        </p:txBody>
      </p:sp>
      <p:sp>
        <p:nvSpPr>
          <p:cNvPr id="11878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8B70FD5-63B8-42E2-96D5-925B26FEFB9E}" type="slidenum">
              <a:rPr lang="tr-TR" altLang="tr-TR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tr-TR" altLang="tr-T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GALERİ</a:t>
            </a:r>
            <a:r>
              <a:rPr lang="tr-TR" baseline="0" dirty="0" smtClean="0"/>
              <a:t> SOHBETLERİ</a:t>
            </a:r>
          </a:p>
          <a:p>
            <a:r>
              <a:rPr lang="tr-TR" baseline="0" dirty="0" smtClean="0"/>
              <a:t>ANLATIM TEKNİĞİ </a:t>
            </a:r>
          </a:p>
          <a:p>
            <a:pPr>
              <a:buFont typeface="Arial" charset="0"/>
              <a:buChar char="•"/>
            </a:pPr>
            <a:r>
              <a:rPr lang="tr-TR" baseline="0" dirty="0" smtClean="0"/>
              <a:t>Tartışma (Büyük grup – küçük grup)</a:t>
            </a:r>
          </a:p>
          <a:p>
            <a:pPr>
              <a:buFont typeface="Arial" charset="0"/>
              <a:buChar char="•"/>
            </a:pPr>
            <a:r>
              <a:rPr lang="tr-TR" baseline="0" dirty="0" err="1" smtClean="0"/>
              <a:t>Sokratik</a:t>
            </a:r>
            <a:r>
              <a:rPr lang="tr-TR" baseline="0" dirty="0" smtClean="0"/>
              <a:t> sorgulama</a:t>
            </a:r>
          </a:p>
          <a:p>
            <a:pPr>
              <a:buFont typeface="Arial" charset="0"/>
              <a:buChar char="•"/>
            </a:pPr>
            <a:r>
              <a:rPr lang="tr-TR" baseline="0" dirty="0" smtClean="0"/>
              <a:t>Beyin Fırtınası </a:t>
            </a:r>
          </a:p>
          <a:p>
            <a:pPr>
              <a:buFont typeface="Arial" charset="0"/>
              <a:buChar char="•"/>
            </a:pPr>
            <a:r>
              <a:rPr lang="tr-TR" baseline="0" dirty="0" smtClean="0"/>
              <a:t>SWOT Analizi</a:t>
            </a:r>
          </a:p>
          <a:p>
            <a:pPr>
              <a:buFont typeface="Arial" charset="0"/>
              <a:buChar char="•"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E7C72-C724-4821-8E9A-C069CBA13D15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YARATICI</a:t>
            </a:r>
            <a:r>
              <a:rPr lang="tr-TR" b="1" baseline="0" dirty="0" smtClean="0"/>
              <a:t> DRAMA ÇALIŞMALARI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E7C72-C724-4821-8E9A-C069CBA13D15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3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Arkeopark arkeopark </a:t>
            </a:r>
          </a:p>
          <a:p>
            <a:r>
              <a:rPr lang="tr-TR" sz="13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Mardin</a:t>
            </a:r>
            <a:r>
              <a:rPr lang="tr-TR" sz="13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Arkeoloji Müzesi Arkeopark: </a:t>
            </a:r>
          </a:p>
          <a:p>
            <a:pPr lvl="0"/>
            <a:r>
              <a:rPr lang="tr-TR" sz="13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Amaç: 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Müzenin eğitim ortamı olarak kullanılması  </a:t>
            </a:r>
            <a:endParaRPr lang="tr-T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Arkeoloji, kültürel miras ve öneminin kavratılması</a:t>
            </a:r>
          </a:p>
          <a:p>
            <a:pPr lvl="0"/>
            <a:endParaRPr lang="tr-TR" sz="12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endParaRPr lang="tr-T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3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E7C72-C724-4821-8E9A-C069CBA13D15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6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Hands</a:t>
            </a:r>
            <a:r>
              <a:rPr lang="tr-TR" sz="1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– on galeriler </a:t>
            </a:r>
            <a:endParaRPr lang="tr-TR" sz="1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E7C72-C724-4821-8E9A-C069CBA13D15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A75EBC2-23ED-4216-A498-C1900632FA3B}" type="datetimeFigureOut">
              <a:rPr lang="tr-TR" smtClean="0"/>
              <a:pPr/>
              <a:t>5.03.2018</a:t>
            </a:fld>
            <a:endParaRPr lang="tr-T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5.03.2018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5.03.2018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sz="quarter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370013" y="1827213"/>
            <a:ext cx="3579812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5102225" y="1827213"/>
            <a:ext cx="35814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1370013" y="3960813"/>
            <a:ext cx="3579812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5102225" y="3960813"/>
            <a:ext cx="35814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0BDEF-8CE5-4EB5-AA6B-D71B44C61C6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5.03.2018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5.03.2018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5.03.2018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5.03.2018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5.03.2018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5.03.2018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5.03.2018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5.03.2018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A75EBC2-23ED-4216-A498-C1900632FA3B}" type="datetimeFigureOut">
              <a:rPr lang="tr-TR" smtClean="0"/>
              <a:pPr/>
              <a:t>5.03.2018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716016" y="1268760"/>
            <a:ext cx="3600400" cy="980728"/>
          </a:xfrm>
        </p:spPr>
        <p:txBody>
          <a:bodyPr>
            <a:noAutofit/>
          </a:bodyPr>
          <a:lstStyle/>
          <a:p>
            <a:pPr algn="ctr"/>
            <a:r>
              <a:rPr lang="tr-TR" sz="29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rPr>
              <a:t>MÜZE EĞİTİMİ VE YÖNTEM VE TEKNİKLER</a:t>
            </a:r>
            <a:endParaRPr lang="tr-TR" sz="2900" i="1" dirty="0">
              <a:solidFill>
                <a:schemeClr val="accent1">
                  <a:lumMod val="60000"/>
                  <a:lumOff val="40000"/>
                </a:schemeClr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8" name="Picture 2" descr="C:\Documents and Settings\Ceren\Desktop\f93ae3a8dbf8fe57b11a1e6a3ecb219e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0684" b="1"/>
          <a:stretch/>
        </p:blipFill>
        <p:spPr bwMode="auto">
          <a:xfrm>
            <a:off x="4593704" y="5169002"/>
            <a:ext cx="2015131" cy="831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C:\Documents and Settings\Ceren\Desktop\f93ae3a8dbf8fe57b11a1e6a3ecb219e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50000"/>
          <a:stretch/>
        </p:blipFill>
        <p:spPr bwMode="auto">
          <a:xfrm>
            <a:off x="6516216" y="5103348"/>
            <a:ext cx="1728192" cy="755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7070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1268760"/>
            <a:ext cx="7272924" cy="350897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ÖĞRETMEN (YETİŞKİN) VE ÖĞRENCİ (ÇOCUK) KİTAPLARI  </a:t>
            </a:r>
            <a:endParaRPr lang="tr-TR" sz="55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sz="quarter"/>
          </p:nvPr>
        </p:nvSpPr>
        <p:spPr>
          <a:xfrm>
            <a:off x="1071538" y="2643182"/>
            <a:ext cx="7313612" cy="1143000"/>
          </a:xfrm>
        </p:spPr>
        <p:txBody>
          <a:bodyPr>
            <a:noAutofit/>
          </a:bodyPr>
          <a:lstStyle/>
          <a:p>
            <a:pPr algn="ctr"/>
            <a:r>
              <a:rPr lang="tr-TR" sz="5500" b="1" dirty="0" smtClean="0">
                <a:solidFill>
                  <a:schemeClr val="accent3"/>
                </a:solidFill>
              </a:rPr>
              <a:t>MÜZE KUTULARI </a:t>
            </a:r>
            <a:br>
              <a:rPr lang="tr-TR" sz="5500" b="1" dirty="0" smtClean="0">
                <a:solidFill>
                  <a:schemeClr val="accent3"/>
                </a:solidFill>
              </a:rPr>
            </a:br>
            <a:r>
              <a:rPr lang="tr-TR" sz="5500" b="1" dirty="0" smtClean="0">
                <a:solidFill>
                  <a:schemeClr val="accent3"/>
                </a:solidFill>
              </a:rPr>
              <a:t>(BAVUL MÜZE)</a:t>
            </a:r>
            <a:endParaRPr lang="tr-TR" sz="55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28662" y="2000240"/>
            <a:ext cx="7024744" cy="1872208"/>
          </a:xfrm>
        </p:spPr>
        <p:txBody>
          <a:bodyPr>
            <a:noAutofit/>
          </a:bodyPr>
          <a:lstStyle/>
          <a:p>
            <a:pPr algn="ctr"/>
            <a:r>
              <a:rPr lang="tr-TR" sz="5500" b="1" dirty="0" smtClean="0">
                <a:solidFill>
                  <a:schemeClr val="accent3"/>
                </a:solidFill>
              </a:rPr>
              <a:t>MATERYAL GELİŞTİRME</a:t>
            </a:r>
            <a:endParaRPr lang="tr-TR" sz="5500" b="1" dirty="0">
              <a:solidFill>
                <a:schemeClr val="accent3"/>
              </a:solidFill>
            </a:endParaRPr>
          </a:p>
        </p:txBody>
      </p:sp>
      <p:pic>
        <p:nvPicPr>
          <p:cNvPr id="4" name="Picture 18" descr="Ĵ"/>
          <p:cNvPicPr>
            <a:picLocks noChangeAspect="1" noChangeArrowheads="1"/>
          </p:cNvPicPr>
          <p:nvPr/>
        </p:nvPicPr>
        <p:blipFill>
          <a:blip r:embed="rId2" cstate="print">
            <a:lum bright="28000" contrast="20000"/>
          </a:blip>
          <a:srcRect r="73856"/>
          <a:stretch>
            <a:fillRect/>
          </a:stretch>
        </p:blipFill>
        <p:spPr bwMode="auto">
          <a:xfrm rot="20598372">
            <a:off x="2674958" y="8888273"/>
            <a:ext cx="933385" cy="940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5292080" y="0"/>
            <a:ext cx="18598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smtClean="0">
                <a:solidFill>
                  <a:schemeClr val="accent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Training</a:t>
            </a:r>
            <a:endParaRPr lang="tr-TR" sz="2800" b="1" dirty="0">
              <a:solidFill>
                <a:schemeClr val="accent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1403648" y="2276872"/>
            <a:ext cx="6287299" cy="17851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5500" b="1" dirty="0" smtClean="0">
                <a:solidFill>
                  <a:schemeClr val="accent3"/>
                </a:solidFill>
              </a:rPr>
              <a:t>YARATICI DRAMA </a:t>
            </a:r>
          </a:p>
          <a:p>
            <a:pPr algn="ctr"/>
            <a:r>
              <a:rPr lang="tr-TR" sz="5500" b="1" dirty="0" smtClean="0">
                <a:solidFill>
                  <a:schemeClr val="accent3"/>
                </a:solidFill>
              </a:rPr>
              <a:t>ÇALIŞMALARI</a:t>
            </a:r>
            <a:endParaRPr lang="tr-TR" sz="5500" b="1" dirty="0">
              <a:solidFill>
                <a:schemeClr val="accent3"/>
              </a:solidFill>
            </a:endParaRPr>
          </a:p>
        </p:txBody>
      </p:sp>
      <p:graphicFrame>
        <p:nvGraphicFramePr>
          <p:cNvPr id="425986" name="Object 2"/>
          <p:cNvGraphicFramePr>
            <a:graphicFrameLocks noChangeAspect="1"/>
          </p:cNvGraphicFramePr>
          <p:nvPr/>
        </p:nvGraphicFramePr>
        <p:xfrm>
          <a:off x="539552" y="4581128"/>
          <a:ext cx="1882552" cy="1807250"/>
        </p:xfrm>
        <a:graphic>
          <a:graphicData uri="http://schemas.openxmlformats.org/presentationml/2006/ole">
            <p:oleObj spid="_x0000_s425988" name="Bitmap Image" r:id="rId4" imgW="2429214" imgH="2161905" progId="PBrush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4716016" y="0"/>
            <a:ext cx="3419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Responsibilites</a:t>
            </a: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of museum educator </a:t>
            </a:r>
            <a:endParaRPr lang="tr-TR" b="1" dirty="0">
              <a:solidFill>
                <a:schemeClr val="accent1">
                  <a:lumMod val="40000"/>
                  <a:lumOff val="6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755576" y="1772816"/>
            <a:ext cx="6777317" cy="3508977"/>
          </a:xfrm>
        </p:spPr>
        <p:txBody>
          <a:bodyPr/>
          <a:lstStyle/>
          <a:p>
            <a:pPr algn="ctr"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MÜZEDE GÖRSEL SANATLAR </a:t>
            </a:r>
          </a:p>
          <a:p>
            <a:pPr algn="ctr"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ÇALIŞMALARI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İçerik Yer Tutucusu"/>
          <p:cNvSpPr txBox="1">
            <a:spLocks/>
          </p:cNvSpPr>
          <p:nvPr/>
        </p:nvSpPr>
        <p:spPr>
          <a:xfrm>
            <a:off x="1187624" y="764704"/>
            <a:ext cx="6777317" cy="108012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2" pitchFamily="18" charset="2"/>
              <a:buNone/>
              <a:tabLst/>
              <a:defRPr/>
            </a:pPr>
            <a:r>
              <a:rPr kumimoji="0" lang="tr-TR" sz="5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-ARKEOPARKLAR- </a:t>
            </a:r>
            <a:endParaRPr kumimoji="0" lang="tr-TR" sz="5500" b="1" i="0" u="none" strike="noStrike" kern="1200" cap="none" spc="0" normalizeH="0" baseline="0" noProof="0" dirty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4932040" y="0"/>
            <a:ext cx="28296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Arkeopark - arkeopark </a:t>
            </a:r>
            <a:endParaRPr lang="tr-TR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1691680" y="1772816"/>
            <a:ext cx="58143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 smtClean="0">
                <a:solidFill>
                  <a:schemeClr val="accent3"/>
                </a:solidFill>
              </a:rPr>
              <a:t>ÖRNEK: Mardin Arkeoloji Müzesi Arkeoparkı</a:t>
            </a:r>
          </a:p>
          <a:p>
            <a:r>
              <a:rPr lang="tr-TR" sz="2000" b="1" dirty="0" smtClean="0">
                <a:solidFill>
                  <a:schemeClr val="accent3"/>
                </a:solidFill>
              </a:rPr>
              <a:t> </a:t>
            </a:r>
          </a:p>
          <a:p>
            <a:pPr lvl="0"/>
            <a:r>
              <a:rPr lang="tr-TR" sz="2000" b="1" dirty="0" smtClean="0">
                <a:solidFill>
                  <a:schemeClr val="accent3"/>
                </a:solidFill>
              </a:rPr>
              <a:t>Amaçlar: </a:t>
            </a:r>
          </a:p>
          <a:p>
            <a:pPr lvl="0"/>
            <a:r>
              <a:rPr lang="tr-TR" b="1" dirty="0" smtClean="0"/>
              <a:t>Müzenin eğitim ortamı olarak kullanılması  </a:t>
            </a:r>
            <a:endParaRPr lang="tr-TR" dirty="0" smtClean="0"/>
          </a:p>
          <a:p>
            <a:pPr lvl="0"/>
            <a:r>
              <a:rPr lang="tr-TR" b="1" dirty="0" smtClean="0"/>
              <a:t>Arkeoloji, kültürel miras ve öneminin kavratılması…</a:t>
            </a:r>
            <a:endParaRPr lang="tr-TR" dirty="0" smtClean="0"/>
          </a:p>
        </p:txBody>
      </p:sp>
      <p:sp>
        <p:nvSpPr>
          <p:cNvPr id="6" name="5 Dikdörtgen"/>
          <p:cNvSpPr/>
          <p:nvPr/>
        </p:nvSpPr>
        <p:spPr>
          <a:xfrm>
            <a:off x="3779912" y="3573016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dirty="0" smtClean="0">
                <a:solidFill>
                  <a:schemeClr val="accent3"/>
                </a:solidFill>
              </a:rPr>
              <a:t>Atölyeler: </a:t>
            </a:r>
          </a:p>
          <a:p>
            <a:r>
              <a:rPr lang="tr-TR" dirty="0" smtClean="0"/>
              <a:t>Seramik Yapım Atölyesi </a:t>
            </a:r>
          </a:p>
          <a:p>
            <a:r>
              <a:rPr lang="tr-TR" dirty="0" smtClean="0"/>
              <a:t>Sikke Basım Atölyesi </a:t>
            </a:r>
          </a:p>
          <a:p>
            <a:r>
              <a:rPr lang="tr-TR" dirty="0" smtClean="0"/>
              <a:t>Tablet ve Mühür Baskı Atölyesi </a:t>
            </a:r>
          </a:p>
          <a:p>
            <a:r>
              <a:rPr lang="tr-TR" dirty="0" smtClean="0"/>
              <a:t>Restorasyon ve </a:t>
            </a:r>
            <a:r>
              <a:rPr lang="tr-TR" dirty="0" err="1" smtClean="0"/>
              <a:t>Konservasyon</a:t>
            </a:r>
            <a:r>
              <a:rPr lang="tr-TR" dirty="0" smtClean="0"/>
              <a:t> Atölyesi </a:t>
            </a:r>
          </a:p>
          <a:p>
            <a:r>
              <a:rPr lang="tr-TR" dirty="0" smtClean="0"/>
              <a:t>Heykel Atölyesi </a:t>
            </a:r>
          </a:p>
          <a:p>
            <a:r>
              <a:rPr lang="tr-TR" dirty="0" smtClean="0"/>
              <a:t>Müzik Atölyesi</a:t>
            </a:r>
          </a:p>
          <a:p>
            <a:r>
              <a:rPr lang="tr-TR" dirty="0" smtClean="0"/>
              <a:t>Kök Boya Atölyesi </a:t>
            </a:r>
          </a:p>
          <a:p>
            <a:r>
              <a:rPr lang="tr-TR" dirty="0" smtClean="0"/>
              <a:t>Bakır İşleme Atölyesi</a:t>
            </a:r>
          </a:p>
          <a:p>
            <a:r>
              <a:rPr lang="tr-TR" dirty="0" smtClean="0"/>
              <a:t>Eski Çocuk Oyunları Atölyesi 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00100" y="2786058"/>
            <a:ext cx="7848872" cy="1872208"/>
          </a:xfrm>
        </p:spPr>
        <p:txBody>
          <a:bodyPr>
            <a:noAutofit/>
          </a:bodyPr>
          <a:lstStyle/>
          <a:p>
            <a:r>
              <a:rPr lang="tr-TR" sz="5500" b="1" dirty="0" smtClean="0">
                <a:solidFill>
                  <a:schemeClr val="accent3"/>
                </a:solidFill>
              </a:rPr>
              <a:t>MÜZEDE POPÜLER KÜLTÜR…</a:t>
            </a:r>
            <a:endParaRPr lang="tr-TR" sz="55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91680" y="620688"/>
            <a:ext cx="6008687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2800" b="1" dirty="0" smtClean="0">
                <a:solidFill>
                  <a:srgbClr val="FF0000"/>
                </a:solidFill>
              </a:rPr>
              <a:t>Etkileşimli Müze Eğitimi Temelli Müze Türleri (Öğrenme Galerileri)</a:t>
            </a:r>
            <a:endParaRPr lang="tr-TR" sz="2800" b="1" dirty="0">
              <a:solidFill>
                <a:srgbClr val="FF0000"/>
              </a:solidFill>
            </a:endParaRPr>
          </a:p>
        </p:txBody>
      </p:sp>
      <p:sp>
        <p:nvSpPr>
          <p:cNvPr id="65539" name="2 İçerik Yer Tutucusu"/>
          <p:cNvSpPr>
            <a:spLocks noGrp="1"/>
          </p:cNvSpPr>
          <p:nvPr>
            <p:ph idx="1"/>
          </p:nvPr>
        </p:nvSpPr>
        <p:spPr>
          <a:xfrm>
            <a:off x="4500563" y="1916832"/>
            <a:ext cx="4643437" cy="460841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smtClean="0"/>
              <a:t>Keşif Merkezi</a:t>
            </a:r>
          </a:p>
          <a:p>
            <a:pPr>
              <a:defRPr/>
            </a:pPr>
            <a:r>
              <a:rPr lang="tr-TR" dirty="0" smtClean="0"/>
              <a:t>Çocuk Müzesi </a:t>
            </a:r>
          </a:p>
          <a:p>
            <a:pPr>
              <a:defRPr/>
            </a:pPr>
            <a:r>
              <a:rPr lang="tr-TR" dirty="0" smtClean="0"/>
              <a:t>Bilim Merkezi</a:t>
            </a:r>
          </a:p>
          <a:p>
            <a:pPr>
              <a:defRPr/>
            </a:pPr>
            <a:r>
              <a:rPr lang="tr-TR" dirty="0" smtClean="0"/>
              <a:t>Keşif Odası</a:t>
            </a:r>
          </a:p>
          <a:p>
            <a:pPr>
              <a:defRPr/>
            </a:pPr>
            <a:r>
              <a:rPr lang="tr-TR" dirty="0" smtClean="0"/>
              <a:t>Keşif Galerisi</a:t>
            </a:r>
          </a:p>
          <a:p>
            <a:pPr>
              <a:defRPr/>
            </a:pPr>
            <a:r>
              <a:rPr lang="tr-TR" dirty="0" smtClean="0"/>
              <a:t>Mikro Galeri</a:t>
            </a:r>
          </a:p>
          <a:p>
            <a:pPr>
              <a:defRPr/>
            </a:pPr>
            <a:r>
              <a:rPr lang="tr-TR" dirty="0" smtClean="0"/>
              <a:t>Çocukluk Müzesi</a:t>
            </a:r>
          </a:p>
          <a:p>
            <a:pPr>
              <a:defRPr/>
            </a:pPr>
            <a:r>
              <a:rPr lang="tr-TR" dirty="0" smtClean="0"/>
              <a:t>Çocuk Sanatları Müzesi</a:t>
            </a:r>
          </a:p>
          <a:p>
            <a:pPr>
              <a:defRPr/>
            </a:pPr>
            <a:r>
              <a:rPr lang="tr-TR" dirty="0" smtClean="0"/>
              <a:t>Planetaryum</a:t>
            </a:r>
          </a:p>
          <a:p>
            <a:pPr>
              <a:defRPr/>
            </a:pPr>
            <a:r>
              <a:rPr lang="tr-TR" dirty="0" err="1" smtClean="0"/>
              <a:t>Vivarium</a:t>
            </a:r>
            <a:endParaRPr lang="tr-TR" dirty="0" smtClean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 rot="20845960">
            <a:off x="916144" y="2172990"/>
            <a:ext cx="3365500" cy="31702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tr-TR" sz="2000" b="1" dirty="0">
                <a:solidFill>
                  <a:srgbClr val="6600FF"/>
                </a:solidFill>
              </a:rPr>
              <a:t>Etkileşimli müze eğitimi geleneksel müzelerdeki kimi kurallara “</a:t>
            </a:r>
            <a:r>
              <a:rPr lang="tr-TR" sz="2000" b="1" dirty="0" err="1">
                <a:solidFill>
                  <a:srgbClr val="6600FF"/>
                </a:solidFill>
              </a:rPr>
              <a:t>hoşçakal</a:t>
            </a:r>
            <a:r>
              <a:rPr lang="tr-TR" sz="2000" b="1" dirty="0">
                <a:solidFill>
                  <a:srgbClr val="6600FF"/>
                </a:solidFill>
              </a:rPr>
              <a:t>” der </a:t>
            </a:r>
          </a:p>
          <a:p>
            <a:pPr algn="ctr">
              <a:defRPr/>
            </a:pPr>
            <a:r>
              <a:rPr lang="tr-TR" sz="2000" b="1" dirty="0">
                <a:solidFill>
                  <a:srgbClr val="6600FF"/>
                </a:solidFill>
              </a:rPr>
              <a:t>ve kendi kurallarını hatırlatır:</a:t>
            </a:r>
          </a:p>
          <a:p>
            <a:pPr algn="ctr">
              <a:defRPr/>
            </a:pPr>
            <a:r>
              <a:rPr lang="tr-TR" sz="2000" b="1" dirty="0">
                <a:solidFill>
                  <a:schemeClr val="folHlink"/>
                </a:solidFill>
              </a:rPr>
              <a:t>“Lütfen Dokunun</a:t>
            </a:r>
            <a:r>
              <a:rPr lang="tr-TR" sz="2000" b="1" dirty="0">
                <a:solidFill>
                  <a:schemeClr val="folHlink"/>
                </a:solidFill>
                <a:latin typeface="Arial" charset="0"/>
              </a:rPr>
              <a:t>!</a:t>
            </a:r>
            <a:r>
              <a:rPr lang="tr-TR" sz="2000" b="1" dirty="0">
                <a:solidFill>
                  <a:schemeClr val="folHlink"/>
                </a:solidFill>
              </a:rPr>
              <a:t>”</a:t>
            </a:r>
            <a:endParaRPr lang="tr-TR" sz="2000" b="1" dirty="0">
              <a:solidFill>
                <a:srgbClr val="FFFFFF"/>
              </a:solidFill>
            </a:endParaRPr>
          </a:p>
          <a:p>
            <a:pPr algn="ctr">
              <a:defRPr/>
            </a:pPr>
            <a:r>
              <a:rPr lang="tr-TR" sz="2000" b="1" dirty="0">
                <a:solidFill>
                  <a:schemeClr val="folHlink"/>
                </a:solidFill>
              </a:rPr>
              <a:t>“Bu müzede/ galeride nesnelere dokunmamak yasaktır</a:t>
            </a:r>
            <a:r>
              <a:rPr lang="tr-TR" sz="2000" b="1" dirty="0">
                <a:solidFill>
                  <a:schemeClr val="folHlink"/>
                </a:solidFill>
                <a:latin typeface="Arial" charset="0"/>
              </a:rPr>
              <a:t>!</a:t>
            </a:r>
            <a:r>
              <a:rPr lang="tr-TR" sz="2000" b="1" dirty="0">
                <a:solidFill>
                  <a:schemeClr val="folHlink"/>
                </a:solidFill>
              </a:rPr>
              <a:t>”.</a:t>
            </a:r>
            <a:r>
              <a:rPr lang="tr-TR" sz="2000" b="1" dirty="0">
                <a:solidFill>
                  <a:srgbClr val="FFFFFF"/>
                </a:solidFill>
                <a:latin typeface="Arial" charset="0"/>
              </a:rPr>
              <a:t>   </a:t>
            </a:r>
          </a:p>
        </p:txBody>
      </p:sp>
      <p:sp>
        <p:nvSpPr>
          <p:cNvPr id="10" name="9 Dikdörtgen"/>
          <p:cNvSpPr/>
          <p:nvPr/>
        </p:nvSpPr>
        <p:spPr>
          <a:xfrm>
            <a:off x="5004048" y="0"/>
            <a:ext cx="2457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Hands</a:t>
            </a:r>
            <a:r>
              <a:rPr lang="tr-T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– on galeriler </a:t>
            </a:r>
            <a:endParaRPr lang="tr-TR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 txBox="1">
            <a:spLocks/>
          </p:cNvSpPr>
          <p:nvPr/>
        </p:nvSpPr>
        <p:spPr>
          <a:xfrm>
            <a:off x="1042988" y="692150"/>
            <a:ext cx="7654925" cy="561657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3200" dirty="0">
                <a:latin typeface="+mn-lt"/>
              </a:rPr>
              <a:t>	</a:t>
            </a:r>
            <a:r>
              <a:rPr lang="tr-TR" sz="5000" b="1" dirty="0">
                <a:solidFill>
                  <a:srgbClr val="C00000"/>
                </a:solidFill>
                <a:latin typeface="Footlight MT Light" pitchFamily="18" charset="0"/>
                <a:ea typeface="+mj-ea"/>
                <a:cs typeface="+mj-cs"/>
              </a:rPr>
              <a:t>MÜZE</a:t>
            </a:r>
            <a:r>
              <a:rPr lang="tr-TR" sz="3500" b="1" dirty="0">
                <a:solidFill>
                  <a:srgbClr val="C00000"/>
                </a:solidFill>
                <a:latin typeface="+mn-lt"/>
              </a:rPr>
              <a:t>, </a:t>
            </a:r>
            <a:r>
              <a:rPr lang="tr-TR" sz="4100" b="1" dirty="0">
                <a:latin typeface="+mn-lt"/>
              </a:rPr>
              <a:t>toplumun hizmetinde, </a:t>
            </a:r>
            <a:r>
              <a:rPr lang="tr-TR" sz="4100" b="1" dirty="0">
                <a:solidFill>
                  <a:srgbClr val="C00000"/>
                </a:solidFill>
                <a:latin typeface="+mn-lt"/>
              </a:rPr>
              <a:t>halka açık, </a:t>
            </a:r>
            <a:r>
              <a:rPr lang="tr-TR" sz="4100" b="1" dirty="0">
                <a:latin typeface="+mn-lt"/>
              </a:rPr>
              <a:t>insanların </a:t>
            </a:r>
            <a:r>
              <a:rPr lang="tr-TR" sz="4100" b="1" dirty="0">
                <a:solidFill>
                  <a:srgbClr val="C00000"/>
                </a:solidFill>
                <a:latin typeface="+mn-lt"/>
              </a:rPr>
              <a:t>eğitimi </a:t>
            </a:r>
            <a:r>
              <a:rPr lang="tr-TR" sz="4100" b="1" dirty="0">
                <a:latin typeface="+mn-lt"/>
              </a:rPr>
              <a:t>ve </a:t>
            </a:r>
            <a:r>
              <a:rPr lang="tr-TR" sz="4100" b="1" dirty="0">
                <a:solidFill>
                  <a:srgbClr val="C00000"/>
                </a:solidFill>
                <a:latin typeface="+mn-lt"/>
              </a:rPr>
              <a:t>eğlenmesi</a:t>
            </a:r>
            <a:r>
              <a:rPr lang="tr-TR" sz="4100" b="1" dirty="0">
                <a:latin typeface="+mn-lt"/>
              </a:rPr>
              <a:t> için somut ve somut olmayan insana ve çevreye ilişkin unsurları toplayan, koruyan, araştıran, </a:t>
            </a:r>
            <a:r>
              <a:rPr lang="tr-TR" sz="4100" b="1" dirty="0">
                <a:solidFill>
                  <a:srgbClr val="C00000"/>
                </a:solidFill>
                <a:latin typeface="+mn-lt"/>
              </a:rPr>
              <a:t>iletişim kuran, </a:t>
            </a:r>
            <a:r>
              <a:rPr lang="tr-TR" sz="4100" b="1" dirty="0">
                <a:latin typeface="+mn-lt"/>
              </a:rPr>
              <a:t>sergileyen, kâr düşüncesinden bağımsız ve </a:t>
            </a:r>
            <a:r>
              <a:rPr lang="tr-TR" sz="4100" b="1" u="dbl" dirty="0">
                <a:latin typeface="+mn-lt"/>
              </a:rPr>
              <a:t>sürekliliği</a:t>
            </a:r>
            <a:r>
              <a:rPr lang="tr-TR" sz="4100" b="1" dirty="0">
                <a:latin typeface="+mn-lt"/>
              </a:rPr>
              <a:t> olan bir </a:t>
            </a:r>
            <a:r>
              <a:rPr lang="tr-TR" sz="3900" b="1" dirty="0">
                <a:latin typeface="+mn-lt"/>
              </a:rPr>
              <a:t>kuruluştur</a:t>
            </a:r>
            <a:r>
              <a:rPr lang="tr-TR" sz="4100" b="1" dirty="0">
                <a:latin typeface="+mn-lt"/>
              </a:rPr>
              <a:t> (ICOM, 2003). </a:t>
            </a:r>
          </a:p>
        </p:txBody>
      </p:sp>
    </p:spTree>
    <p:extLst>
      <p:ext uri="{BB962C8B-B14F-4D97-AF65-F5344CB8AC3E}">
        <p14:creationId xmlns:p14="http://schemas.microsoft.com/office/powerpoint/2010/main" xmlns="" val="328885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2 Dikdörtgen"/>
          <p:cNvSpPr>
            <a:spLocks noChangeArrowheads="1"/>
          </p:cNvSpPr>
          <p:nvPr/>
        </p:nvSpPr>
        <p:spPr bwMode="auto">
          <a:xfrm>
            <a:off x="3492500" y="4797425"/>
            <a:ext cx="5472113" cy="1630363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500">
                <a:latin typeface="Times New Roman" pitchFamily="18" charset="0"/>
                <a:cs typeface="Times New Roman" pitchFamily="18" charset="0"/>
              </a:rPr>
              <a:t>Çoklu ortamlar,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500">
                <a:latin typeface="Times New Roman" pitchFamily="18" charset="0"/>
                <a:cs typeface="Times New Roman" pitchFamily="18" charset="0"/>
              </a:rPr>
              <a:t>Çoklu teknolojiler,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500">
                <a:latin typeface="Times New Roman" pitchFamily="18" charset="0"/>
                <a:cs typeface="Times New Roman" pitchFamily="18" charset="0"/>
              </a:rPr>
              <a:t>Nesnelerin her türlü gösterimi,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500">
                <a:latin typeface="Times New Roman" pitchFamily="18" charset="0"/>
                <a:cs typeface="Times New Roman" pitchFamily="18" charset="0"/>
              </a:rPr>
              <a:t>EĞİTİM amacına hizmet eder. </a:t>
            </a:r>
          </a:p>
        </p:txBody>
      </p:sp>
      <p:sp>
        <p:nvSpPr>
          <p:cNvPr id="44035" name="3 Dikdörtgen"/>
          <p:cNvSpPr>
            <a:spLocks noChangeArrowheads="1"/>
          </p:cNvSpPr>
          <p:nvPr/>
        </p:nvSpPr>
        <p:spPr bwMode="auto">
          <a:xfrm>
            <a:off x="1042988" y="1103313"/>
            <a:ext cx="6192837" cy="2784475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500">
                <a:latin typeface="Times New Roman" pitchFamily="18" charset="0"/>
                <a:cs typeface="Times New Roman" pitchFamily="18" charset="0"/>
              </a:rPr>
              <a:t>Ziyaretçileri </a:t>
            </a:r>
            <a:r>
              <a:rPr lang="tr-TR" altLang="tr-TR" sz="2500" b="1">
                <a:latin typeface="Times New Roman" pitchFamily="18" charset="0"/>
                <a:cs typeface="Times New Roman" pitchFamily="18" charset="0"/>
              </a:rPr>
              <a:t>genel halk </a:t>
            </a:r>
            <a:r>
              <a:rPr lang="tr-TR" altLang="tr-TR" sz="2500">
                <a:latin typeface="Times New Roman" pitchFamily="18" charset="0"/>
                <a:cs typeface="Times New Roman" pitchFamily="18" charset="0"/>
              </a:rPr>
              <a:t>statüsünden çıkararak her yaştan ziyaretçiyi müze sürecinde </a:t>
            </a:r>
            <a:r>
              <a:rPr lang="tr-TR" altLang="tr-TR" sz="2500" b="1">
                <a:latin typeface="Times New Roman" pitchFamily="18" charset="0"/>
                <a:cs typeface="Times New Roman" pitchFamily="18" charset="0"/>
              </a:rPr>
              <a:t>“aktif katılımcı” </a:t>
            </a:r>
            <a:r>
              <a:rPr lang="tr-TR" altLang="tr-TR" sz="2500">
                <a:latin typeface="Times New Roman" pitchFamily="18" charset="0"/>
                <a:cs typeface="Times New Roman" pitchFamily="18" charset="0"/>
              </a:rPr>
              <a:t>olarak algılayan ve </a:t>
            </a:r>
            <a:r>
              <a:rPr lang="tr-TR" altLang="tr-TR" sz="2500" b="1">
                <a:latin typeface="Times New Roman" pitchFamily="18" charset="0"/>
                <a:cs typeface="Times New Roman" pitchFamily="18" charset="0"/>
              </a:rPr>
              <a:t>farklılık</a:t>
            </a:r>
            <a:r>
              <a:rPr lang="tr-TR" altLang="tr-TR" sz="2500">
                <a:latin typeface="Times New Roman" pitchFamily="18" charset="0"/>
                <a:cs typeface="Times New Roman" pitchFamily="18" charset="0"/>
              </a:rPr>
              <a:t> gösteren ziyaretçi ihtiyaçlarına ve ilgilerine vurgu yaparak </a:t>
            </a:r>
            <a:r>
              <a:rPr lang="tr-TR" altLang="tr-TR" sz="2500" b="1">
                <a:latin typeface="Times New Roman" pitchFamily="18" charset="0"/>
                <a:cs typeface="Times New Roman" pitchFamily="18" charset="0"/>
              </a:rPr>
              <a:t>kapsayıcı</a:t>
            </a:r>
            <a:r>
              <a:rPr lang="tr-TR" altLang="tr-TR" sz="2500">
                <a:latin typeface="Times New Roman" pitchFamily="18" charset="0"/>
                <a:cs typeface="Times New Roman" pitchFamily="18" charset="0"/>
              </a:rPr>
              <a:t> müze ortamı ve olanakları oluşturmaya odaklanan çağdaş eğitim yaklaşımı…”</a:t>
            </a:r>
          </a:p>
        </p:txBody>
      </p:sp>
      <p:sp>
        <p:nvSpPr>
          <p:cNvPr id="5" name="4 Dikdörtgen"/>
          <p:cNvSpPr/>
          <p:nvPr/>
        </p:nvSpPr>
        <p:spPr>
          <a:xfrm>
            <a:off x="3059113" y="4221163"/>
            <a:ext cx="3606800" cy="5540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Çağdaş müze eğitimi</a:t>
            </a:r>
          </a:p>
        </p:txBody>
      </p:sp>
      <p:sp>
        <p:nvSpPr>
          <p:cNvPr id="6" name="5 Dikdörtgen"/>
          <p:cNvSpPr/>
          <p:nvPr/>
        </p:nvSpPr>
        <p:spPr>
          <a:xfrm>
            <a:off x="1003300" y="549275"/>
            <a:ext cx="3606800" cy="5540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Çağdaş müze eğitimi</a:t>
            </a:r>
          </a:p>
        </p:txBody>
      </p:sp>
    </p:spTree>
    <p:extLst>
      <p:ext uri="{BB962C8B-B14F-4D97-AF65-F5344CB8AC3E}">
        <p14:creationId xmlns:p14="http://schemas.microsoft.com/office/powerpoint/2010/main" xmlns="" val="1714512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813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altLang="tr-TR" smtClean="0"/>
          </a:p>
        </p:txBody>
      </p:sp>
      <p:pic>
        <p:nvPicPr>
          <p:cNvPr id="4813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7475" b="18085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3" name="4 Dikdörtgen"/>
          <p:cNvSpPr>
            <a:spLocks noChangeArrowheads="1"/>
          </p:cNvSpPr>
          <p:nvPr/>
        </p:nvSpPr>
        <p:spPr bwMode="auto">
          <a:xfrm>
            <a:off x="2484438" y="188913"/>
            <a:ext cx="4972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Müzede Eğitim Geleneksel Biçimleri</a:t>
            </a:r>
          </a:p>
        </p:txBody>
      </p:sp>
    </p:spTree>
    <p:extLst>
      <p:ext uri="{BB962C8B-B14F-4D97-AF65-F5344CB8AC3E}">
        <p14:creationId xmlns:p14="http://schemas.microsoft.com/office/powerpoint/2010/main" xmlns="" val="529046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259632" y="1340768"/>
            <a:ext cx="6462464" cy="2908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5500" b="1" dirty="0" smtClean="0">
                <a:solidFill>
                  <a:schemeClr val="accent3"/>
                </a:solidFill>
              </a:rPr>
              <a:t>GALERİ SOHBETLERİ</a:t>
            </a:r>
          </a:p>
          <a:p>
            <a:pPr algn="ctr"/>
            <a:r>
              <a:rPr lang="tr-TR" sz="5500" b="1" dirty="0" smtClean="0">
                <a:solidFill>
                  <a:schemeClr val="accent3"/>
                </a:solidFill>
              </a:rPr>
              <a:t>ANLATIM TEKNİĞİ</a:t>
            </a:r>
            <a:r>
              <a:rPr lang="tr-TR" sz="5000" b="1" dirty="0" smtClean="0"/>
              <a:t> </a:t>
            </a:r>
          </a:p>
          <a:p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1619672" y="4149080"/>
            <a:ext cx="583264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lang="tr-TR" sz="2500" dirty="0" smtClean="0"/>
              <a:t> </a:t>
            </a:r>
            <a:r>
              <a:rPr lang="tr-TR" sz="2500" b="1" dirty="0" smtClean="0"/>
              <a:t>Tartışma (Büyük grup – küçük grup)</a:t>
            </a:r>
          </a:p>
          <a:p>
            <a:pPr>
              <a:buFont typeface="Arial" charset="0"/>
              <a:buChar char="•"/>
            </a:pPr>
            <a:r>
              <a:rPr lang="tr-TR" sz="2500" b="1" dirty="0" smtClean="0"/>
              <a:t> </a:t>
            </a:r>
            <a:r>
              <a:rPr lang="tr-TR" sz="2500" b="1" dirty="0" err="1" smtClean="0"/>
              <a:t>Sokratik</a:t>
            </a:r>
            <a:r>
              <a:rPr lang="tr-TR" sz="2500" b="1" dirty="0" smtClean="0"/>
              <a:t> sorgulama</a:t>
            </a:r>
          </a:p>
          <a:p>
            <a:pPr>
              <a:buFont typeface="Arial" charset="0"/>
              <a:buChar char="•"/>
            </a:pPr>
            <a:r>
              <a:rPr lang="tr-TR" sz="2500" b="1" dirty="0" smtClean="0"/>
              <a:t> Beyin Fırtınası </a:t>
            </a:r>
          </a:p>
          <a:p>
            <a:pPr>
              <a:buFont typeface="Arial" charset="0"/>
              <a:buChar char="•"/>
            </a:pPr>
            <a:r>
              <a:rPr lang="tr-TR" sz="2500" b="1" dirty="0" smtClean="0"/>
              <a:t> SWOT Analizi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1772816"/>
            <a:ext cx="6777317" cy="350897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ARA-BUL TEKNİĞİ </a:t>
            </a:r>
          </a:p>
          <a:p>
            <a:pPr algn="ctr"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İPUCU KAĞITLARI</a:t>
            </a:r>
          </a:p>
          <a:p>
            <a:pPr algn="ctr"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DİLSİZ HARİTA </a:t>
            </a:r>
            <a:endParaRPr lang="tr-TR" sz="55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31640" y="2852936"/>
            <a:ext cx="6777317" cy="11773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NESNE ÇALIŞMASI </a:t>
            </a:r>
            <a:endParaRPr lang="tr-TR" sz="55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63888" y="2492896"/>
            <a:ext cx="4968552" cy="3508977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REHBERLİ GEZİ </a:t>
            </a:r>
          </a:p>
          <a:p>
            <a:pPr algn="ctr"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ÖYKÜ – NESNE İNCELEME </a:t>
            </a:r>
            <a:endParaRPr lang="tr-TR" sz="5500" b="1" dirty="0">
              <a:solidFill>
                <a:schemeClr val="accent3"/>
              </a:solidFill>
            </a:endParaRPr>
          </a:p>
        </p:txBody>
      </p:sp>
      <p:pic>
        <p:nvPicPr>
          <p:cNvPr id="388099" name="Picture 3" descr="C:\Users\User\AppData\Local\Microsoft\Windows\INetCache\IE\361382N8\footstep[1]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1038201" y="2176454"/>
            <a:ext cx="2857500" cy="2505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4414" y="2143116"/>
            <a:ext cx="6777317" cy="350897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MÜZEDE TEKNOLOJİ</a:t>
            </a:r>
          </a:p>
          <a:p>
            <a:pPr algn="ctr"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KULLANIMI </a:t>
            </a:r>
            <a:endParaRPr lang="tr-TR" sz="55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10520</TotalTime>
  <Words>384</Words>
  <Application>Microsoft Office PowerPoint</Application>
  <PresentationFormat>Ekran Gösterisi (4:3)</PresentationFormat>
  <Paragraphs>90</Paragraphs>
  <Slides>17</Slides>
  <Notes>6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9" baseType="lpstr">
      <vt:lpstr>Austin</vt:lpstr>
      <vt:lpstr>Bitmap Image</vt:lpstr>
      <vt:lpstr>MÜZE EĞİTİMİ VE YÖNTEM VE TEKNİKLER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MÜZE KUTULARI  (BAVUL MÜZE)</vt:lpstr>
      <vt:lpstr>MATERYAL GELİŞTİRME</vt:lpstr>
      <vt:lpstr>Slayt 13</vt:lpstr>
      <vt:lpstr>Slayt 14</vt:lpstr>
      <vt:lpstr>Slayt 15</vt:lpstr>
      <vt:lpstr>MÜZEDE POPÜLER KÜLTÜR…</vt:lpstr>
      <vt:lpstr>Etkileşimli Müze Eğitimi Temelli Müze Türleri (Öğrenme Galerileri)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ÇAĞDAŞ MÜZECİLİK BAĞLAMINDA MÜZEDE EĞİTİM  VE MÜZE EĞİTİMCİSİNİN YETERLİKLERİ</dc:title>
  <dc:creator>AYSE</dc:creator>
  <cp:lastModifiedBy>Kullanıcı</cp:lastModifiedBy>
  <cp:revision>342</cp:revision>
  <dcterms:created xsi:type="dcterms:W3CDTF">2015-05-08T12:02:30Z</dcterms:created>
  <dcterms:modified xsi:type="dcterms:W3CDTF">2018-03-05T10:16:13Z</dcterms:modified>
</cp:coreProperties>
</file>