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9" r:id="rId6"/>
    <p:sldId id="259" r:id="rId7"/>
    <p:sldId id="267" r:id="rId8"/>
    <p:sldId id="260" r:id="rId9"/>
    <p:sldId id="268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446E3-8AC0-4314-BD45-7DC6E1F1D04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B27FA-EE64-4632-BD2A-03AE31C5C1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66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F244-418F-4808-9C76-5A3824FA1E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7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96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20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5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73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00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58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45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77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33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3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6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E883A-F8DC-4DDF-9366-5E1CF353C532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976B-EC56-4E92-B918-EF60E054B7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33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</a:t>
            </a:r>
            <a:r>
              <a:rPr lang="tr-TR" dirty="0" smtClean="0"/>
              <a:t>1</a:t>
            </a:r>
          </a:p>
          <a:p>
            <a:r>
              <a:rPr lang="en-GB" dirty="0"/>
              <a:t>Test </a:t>
            </a:r>
            <a:r>
              <a:rPr lang="en-GB" dirty="0" err="1"/>
              <a:t>Kuramlarına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/>
              <a:t>Bakış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31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DeMars</a:t>
            </a:r>
            <a:r>
              <a:rPr lang="en-GB" dirty="0" smtClean="0"/>
              <a:t>, C. (2010). </a:t>
            </a:r>
            <a:r>
              <a:rPr lang="en-GB" i="1" dirty="0" smtClean="0"/>
              <a:t>Item response theory, Understanding statistics, Measurement</a:t>
            </a:r>
            <a:r>
              <a:rPr lang="en-GB" dirty="0" smtClean="0"/>
              <a:t>. New York: Oxford </a:t>
            </a:r>
            <a:r>
              <a:rPr lang="en-GB" dirty="0" err="1" smtClean="0"/>
              <a:t>Unversity</a:t>
            </a:r>
            <a:r>
              <a:rPr lang="en-GB" dirty="0" smtClean="0"/>
              <a:t> Press, Inc.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89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6669" y="280878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GİRİŞ</a:t>
            </a:r>
            <a:endParaRPr lang="en-GB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73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77917"/>
            <a:ext cx="10515600" cy="5499046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en-GB" dirty="0" smtClean="0"/>
              <a:t>MTK </a:t>
            </a:r>
            <a:r>
              <a:rPr lang="en-GB" dirty="0" err="1" smtClean="0"/>
              <a:t>modelleri</a:t>
            </a:r>
            <a:r>
              <a:rPr lang="en-GB" dirty="0" smtClean="0"/>
              <a:t>,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aracı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ölçülen</a:t>
            </a:r>
            <a:r>
              <a:rPr lang="en-GB" dirty="0" smtClean="0"/>
              <a:t> </a:t>
            </a:r>
            <a:r>
              <a:rPr lang="en-GB" dirty="0" err="1" smtClean="0"/>
              <a:t>yetenek</a:t>
            </a:r>
            <a:r>
              <a:rPr lang="en-GB" dirty="0" smtClean="0"/>
              <a:t> (Ɵ)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maddeye</a:t>
            </a:r>
            <a:r>
              <a:rPr lang="en-GB" dirty="0" smtClean="0"/>
              <a:t> </a:t>
            </a:r>
            <a:r>
              <a:rPr lang="en-GB" dirty="0" err="1" smtClean="0"/>
              <a:t>verilen</a:t>
            </a:r>
            <a:r>
              <a:rPr lang="en-GB" dirty="0" smtClean="0"/>
              <a:t> </a:t>
            </a:r>
            <a:r>
              <a:rPr lang="en-GB" dirty="0" err="1" smtClean="0"/>
              <a:t>tepkilerin</a:t>
            </a:r>
            <a:r>
              <a:rPr lang="en-GB" dirty="0" smtClean="0"/>
              <a:t> </a:t>
            </a:r>
            <a:r>
              <a:rPr lang="en-GB" dirty="0" err="1" smtClean="0"/>
              <a:t>ilişkisini</a:t>
            </a:r>
            <a:r>
              <a:rPr lang="en-GB" dirty="0" smtClean="0"/>
              <a:t> </a:t>
            </a:r>
            <a:r>
              <a:rPr lang="en-GB" dirty="0" err="1" smtClean="0"/>
              <a:t>gösterir</a:t>
            </a:r>
            <a:r>
              <a:rPr lang="en-GB" dirty="0" smtClean="0"/>
              <a:t>.</a:t>
            </a:r>
          </a:p>
          <a:p>
            <a:pPr algn="just"/>
            <a:endParaRPr lang="en-GB" dirty="0" smtClean="0"/>
          </a:p>
          <a:p>
            <a:pPr algn="just"/>
            <a:r>
              <a:rPr lang="tr-TR" dirty="0" smtClean="0"/>
              <a:t>MTK</a:t>
            </a:r>
            <a:r>
              <a:rPr lang="en-GB" dirty="0" smtClean="0"/>
              <a:t> </a:t>
            </a:r>
            <a:r>
              <a:rPr lang="en-GB" dirty="0" err="1" smtClean="0"/>
              <a:t>niçin</a:t>
            </a:r>
            <a:r>
              <a:rPr lang="en-GB" dirty="0" smtClean="0"/>
              <a:t> </a:t>
            </a:r>
            <a:r>
              <a:rPr lang="en-GB" dirty="0" err="1" smtClean="0"/>
              <a:t>kullanılır</a:t>
            </a:r>
            <a:r>
              <a:rPr lang="en-GB" dirty="0" smtClean="0"/>
              <a:t>?</a:t>
            </a:r>
            <a:endParaRPr lang="tr-TR" dirty="0" smtClean="0"/>
          </a:p>
          <a:p>
            <a:pPr algn="just"/>
            <a:r>
              <a:rPr lang="tr-TR" dirty="0" err="1" smtClean="0"/>
              <a:t>MTK’nın</a:t>
            </a:r>
            <a:r>
              <a:rPr lang="tr-TR" dirty="0" smtClean="0"/>
              <a:t> kullanım alanları ve amaçları nelerdir?</a:t>
            </a:r>
            <a:endParaRPr lang="en-GB" dirty="0" smtClean="0"/>
          </a:p>
          <a:p>
            <a:pPr marL="457200" lvl="1" indent="0">
              <a:buNone/>
            </a:pPr>
            <a:endParaRPr lang="en-GB" b="1" i="1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0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tr-TR" b="1" i="1" dirty="0" smtClean="0"/>
          </a:p>
          <a:p>
            <a:pPr marL="457200" lvl="1" indent="0">
              <a:buNone/>
            </a:pPr>
            <a:r>
              <a:rPr lang="en-GB" b="1" i="1" dirty="0" smtClean="0"/>
              <a:t>I-</a:t>
            </a:r>
            <a:r>
              <a:rPr lang="en-GB" i="1" dirty="0" err="1" smtClean="0"/>
              <a:t>Testlerin</a:t>
            </a:r>
            <a:r>
              <a:rPr lang="en-GB" i="1" dirty="0" smtClean="0"/>
              <a:t> </a:t>
            </a:r>
            <a:r>
              <a:rPr lang="en-GB" i="1" dirty="0" err="1" smtClean="0"/>
              <a:t>puanlanması</a:t>
            </a:r>
            <a:endParaRPr lang="en-GB" i="1" dirty="0" smtClean="0"/>
          </a:p>
          <a:p>
            <a:pPr lvl="1"/>
            <a:r>
              <a:rPr lang="en-GB" dirty="0" err="1" smtClean="0"/>
              <a:t>Güvenirliği</a:t>
            </a:r>
            <a:r>
              <a:rPr lang="en-GB" dirty="0" smtClean="0"/>
              <a:t> </a:t>
            </a:r>
            <a:r>
              <a:rPr lang="en-GB" dirty="0" err="1" smtClean="0"/>
              <a:t>yükseltecek</a:t>
            </a:r>
            <a:r>
              <a:rPr lang="en-GB" dirty="0" smtClean="0"/>
              <a:t> </a:t>
            </a:r>
            <a:r>
              <a:rPr lang="en-GB" dirty="0" err="1" smtClean="0"/>
              <a:t>çözümler</a:t>
            </a:r>
            <a:r>
              <a:rPr lang="en-GB" dirty="0" smtClean="0"/>
              <a:t> </a:t>
            </a:r>
            <a:r>
              <a:rPr lang="en-GB" dirty="0" err="1" smtClean="0"/>
              <a:t>sağlar</a:t>
            </a:r>
            <a:endParaRPr lang="en-GB" dirty="0" smtClean="0"/>
          </a:p>
          <a:p>
            <a:pPr lvl="1"/>
            <a:r>
              <a:rPr lang="en-GB" dirty="0" smtClean="0"/>
              <a:t>Her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bireye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“ÖSH” </a:t>
            </a:r>
            <a:r>
              <a:rPr lang="en-GB" dirty="0" err="1" smtClean="0"/>
              <a:t>kestirimi</a:t>
            </a:r>
            <a:r>
              <a:rPr lang="en-GB" dirty="0" smtClean="0"/>
              <a:t> </a:t>
            </a:r>
            <a:r>
              <a:rPr lang="en-GB" dirty="0" err="1" smtClean="0"/>
              <a:t>sağlar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CAT, DIF, test </a:t>
            </a:r>
            <a:r>
              <a:rPr lang="en-GB" dirty="0" err="1" smtClean="0"/>
              <a:t>eşitleme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alanlarda</a:t>
            </a:r>
            <a:r>
              <a:rPr lang="en-GB" dirty="0" smtClean="0"/>
              <a:t>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çözümler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uygulamalar</a:t>
            </a:r>
            <a:r>
              <a:rPr lang="en-GB" dirty="0" smtClean="0"/>
              <a:t> </a:t>
            </a:r>
            <a:r>
              <a:rPr lang="en-GB" dirty="0" err="1" smtClean="0"/>
              <a:t>sağlar</a:t>
            </a:r>
            <a:r>
              <a:rPr lang="en-GB" dirty="0" smtClean="0"/>
              <a:t>.</a:t>
            </a:r>
          </a:p>
          <a:p>
            <a:pPr marL="457200" lvl="1" indent="0">
              <a:buNone/>
            </a:pPr>
            <a:endParaRPr lang="en-GB" b="1" i="1" dirty="0" smtClean="0"/>
          </a:p>
          <a:p>
            <a:pPr marL="0" indent="0" algn="r">
              <a:buNone/>
            </a:pPr>
            <a:r>
              <a:rPr lang="tr-TR" i="1" dirty="0" smtClean="0"/>
              <a:t>(</a:t>
            </a:r>
            <a:r>
              <a:rPr lang="en-GB" i="1" dirty="0" err="1" smtClean="0"/>
              <a:t>DeMars</a:t>
            </a:r>
            <a:r>
              <a:rPr lang="en-GB" i="1" dirty="0" smtClean="0"/>
              <a:t>, 2010</a:t>
            </a:r>
            <a:r>
              <a:rPr lang="tr-TR" i="1" dirty="0" smtClean="0"/>
              <a:t>)</a:t>
            </a:r>
            <a:endParaRPr lang="en-GB" i="1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07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b="1" i="1" dirty="0" smtClean="0"/>
              <a:t>II-</a:t>
            </a:r>
            <a:r>
              <a:rPr lang="en-GB" i="1" dirty="0" smtClean="0"/>
              <a:t>Test </a:t>
            </a:r>
            <a:r>
              <a:rPr lang="en-GB" i="1" dirty="0" err="1" smtClean="0"/>
              <a:t>ya</a:t>
            </a:r>
            <a:r>
              <a:rPr lang="en-GB" i="1" dirty="0" smtClean="0"/>
              <a:t> da </a:t>
            </a:r>
            <a:r>
              <a:rPr lang="en-GB" i="1" dirty="0" err="1" smtClean="0"/>
              <a:t>ölçek</a:t>
            </a:r>
            <a:r>
              <a:rPr lang="en-GB" i="1" dirty="0" smtClean="0"/>
              <a:t> </a:t>
            </a:r>
            <a:r>
              <a:rPr lang="en-GB" i="1" dirty="0" err="1" smtClean="0"/>
              <a:t>geliştirme</a:t>
            </a:r>
            <a:endParaRPr lang="en-GB" i="1" dirty="0" smtClean="0"/>
          </a:p>
          <a:p>
            <a:pPr lvl="1"/>
            <a:r>
              <a:rPr lang="en-GB" dirty="0" err="1" smtClean="0"/>
              <a:t>Güçlük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ayırıcılık</a:t>
            </a:r>
            <a:r>
              <a:rPr lang="en-GB" dirty="0" smtClean="0"/>
              <a:t> </a:t>
            </a:r>
            <a:r>
              <a:rPr lang="en-GB" dirty="0" err="1" smtClean="0"/>
              <a:t>parametreleri</a:t>
            </a:r>
            <a:r>
              <a:rPr lang="en-GB" dirty="0" smtClean="0"/>
              <a:t> </a:t>
            </a:r>
            <a:r>
              <a:rPr lang="en-GB" dirty="0" err="1" smtClean="0"/>
              <a:t>kestirimi</a:t>
            </a:r>
            <a:endParaRPr lang="en-GB" dirty="0" smtClean="0"/>
          </a:p>
          <a:p>
            <a:pPr lvl="1"/>
            <a:r>
              <a:rPr lang="en-GB" dirty="0" smtClean="0"/>
              <a:t>Bu </a:t>
            </a:r>
            <a:r>
              <a:rPr lang="en-GB" dirty="0" err="1" smtClean="0"/>
              <a:t>parametreler</a:t>
            </a:r>
            <a:r>
              <a:rPr lang="en-GB" dirty="0" smtClean="0"/>
              <a:t> </a:t>
            </a:r>
            <a:r>
              <a:rPr lang="en-GB" dirty="0" err="1" smtClean="0"/>
              <a:t>aracılığıyla</a:t>
            </a:r>
            <a:r>
              <a:rPr lang="en-GB" dirty="0" smtClean="0"/>
              <a:t> ÖSH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güvenirlik</a:t>
            </a:r>
            <a:r>
              <a:rPr lang="en-GB" dirty="0" smtClean="0"/>
              <a:t> </a:t>
            </a:r>
            <a:r>
              <a:rPr lang="en-GB" dirty="0" err="1" smtClean="0"/>
              <a:t>kestirimi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90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Madde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Güçlüğü</a:t>
            </a:r>
            <a:r>
              <a:rPr lang="en-GB" b="1" dirty="0" smtClean="0">
                <a:solidFill>
                  <a:srgbClr val="7030A0"/>
                </a:solidFill>
              </a:rPr>
              <a:t> (Item Difficulty)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maddeye</a:t>
            </a:r>
            <a:r>
              <a:rPr lang="en-GB" dirty="0" smtClean="0"/>
              <a:t>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yanıt</a:t>
            </a:r>
            <a:r>
              <a:rPr lang="en-GB" dirty="0" smtClean="0"/>
              <a:t> </a:t>
            </a:r>
            <a:r>
              <a:rPr lang="en-GB" dirty="0" err="1" smtClean="0"/>
              <a:t>verme</a:t>
            </a:r>
            <a:r>
              <a:rPr lang="en-GB" dirty="0" smtClean="0"/>
              <a:t> </a:t>
            </a:r>
            <a:r>
              <a:rPr lang="en-GB" dirty="0" err="1" smtClean="0"/>
              <a:t>olasılığı</a:t>
            </a:r>
            <a:endParaRPr lang="en-GB" dirty="0" smtClean="0"/>
          </a:p>
          <a:p>
            <a:pPr algn="just"/>
            <a:r>
              <a:rPr lang="en-GB" dirty="0" err="1" smtClean="0"/>
              <a:t>KTK’da</a:t>
            </a:r>
            <a:r>
              <a:rPr lang="en-GB" dirty="0" smtClean="0"/>
              <a:t>;</a:t>
            </a:r>
          </a:p>
          <a:p>
            <a:pPr lvl="1" algn="just"/>
            <a:r>
              <a:rPr lang="en-GB" dirty="0" smtClean="0"/>
              <a:t>Dichotomous </a:t>
            </a:r>
            <a:r>
              <a:rPr lang="en-GB" dirty="0" err="1" smtClean="0"/>
              <a:t>maddelerde</a:t>
            </a:r>
            <a:r>
              <a:rPr lang="en-GB" dirty="0" smtClean="0"/>
              <a:t>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yanıt</a:t>
            </a:r>
            <a:r>
              <a:rPr lang="en-GB" dirty="0" smtClean="0"/>
              <a:t> </a:t>
            </a:r>
            <a:r>
              <a:rPr lang="en-GB" dirty="0" err="1" smtClean="0"/>
              <a:t>oranı</a:t>
            </a:r>
            <a:endParaRPr lang="en-GB" dirty="0" smtClean="0"/>
          </a:p>
          <a:p>
            <a:pPr lvl="1" algn="just"/>
            <a:r>
              <a:rPr lang="en-GB" dirty="0" err="1" smtClean="0"/>
              <a:t>Polytomous</a:t>
            </a:r>
            <a:r>
              <a:rPr lang="en-GB" dirty="0" smtClean="0"/>
              <a:t> </a:t>
            </a:r>
            <a:r>
              <a:rPr lang="en-GB" dirty="0" err="1" smtClean="0"/>
              <a:t>maddelerde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ortalamasının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puanına</a:t>
            </a:r>
            <a:r>
              <a:rPr lang="en-GB" dirty="0" smtClean="0"/>
              <a:t> </a:t>
            </a:r>
            <a:r>
              <a:rPr lang="en-GB" dirty="0" err="1" smtClean="0"/>
              <a:t>oranı</a:t>
            </a:r>
            <a:endParaRPr lang="en-GB" dirty="0" smtClean="0"/>
          </a:p>
          <a:p>
            <a:pPr lvl="1" algn="just"/>
            <a:r>
              <a:rPr lang="en-GB" dirty="0" err="1" smtClean="0"/>
              <a:t>Yüksek</a:t>
            </a:r>
            <a:r>
              <a:rPr lang="en-GB" dirty="0" smtClean="0"/>
              <a:t> </a:t>
            </a:r>
            <a:r>
              <a:rPr lang="en-GB" dirty="0" err="1" smtClean="0"/>
              <a:t>indeks</a:t>
            </a:r>
            <a:r>
              <a:rPr lang="en-GB" dirty="0" smtClean="0"/>
              <a:t> </a:t>
            </a:r>
            <a:r>
              <a:rPr lang="en-GB" dirty="0" err="1" smtClean="0"/>
              <a:t>değerleri</a:t>
            </a:r>
            <a:r>
              <a:rPr lang="en-GB" dirty="0" smtClean="0"/>
              <a:t>, </a:t>
            </a:r>
            <a:r>
              <a:rPr lang="en-GB" dirty="0" err="1" smtClean="0"/>
              <a:t>maddenin</a:t>
            </a:r>
            <a:r>
              <a:rPr lang="en-GB" dirty="0" smtClean="0"/>
              <a:t> </a:t>
            </a:r>
            <a:r>
              <a:rPr lang="en-GB" dirty="0" err="1" smtClean="0"/>
              <a:t>kolay</a:t>
            </a:r>
            <a:r>
              <a:rPr lang="en-GB" dirty="0" smtClean="0"/>
              <a:t> </a:t>
            </a:r>
            <a:r>
              <a:rPr lang="en-GB" dirty="0" err="1" smtClean="0"/>
              <a:t>olduğunu</a:t>
            </a:r>
            <a:r>
              <a:rPr lang="en-GB" dirty="0" smtClean="0"/>
              <a:t> </a:t>
            </a:r>
            <a:r>
              <a:rPr lang="en-GB" dirty="0" err="1" smtClean="0"/>
              <a:t>gösterir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tr-TR" i="1" dirty="0" smtClean="0"/>
              <a:t>(</a:t>
            </a:r>
            <a:r>
              <a:rPr lang="en-GB" i="1" dirty="0" err="1" smtClean="0"/>
              <a:t>DeMars</a:t>
            </a:r>
            <a:r>
              <a:rPr lang="en-GB" i="1" dirty="0" smtClean="0"/>
              <a:t>, 2010</a:t>
            </a:r>
            <a:r>
              <a:rPr lang="tr-TR" i="1" dirty="0"/>
              <a:t>)</a:t>
            </a:r>
            <a:endParaRPr lang="en-GB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3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en-GB" dirty="0" err="1" smtClean="0"/>
              <a:t>MTK’da</a:t>
            </a:r>
            <a:r>
              <a:rPr lang="en-GB" dirty="0" smtClean="0"/>
              <a:t>;</a:t>
            </a:r>
          </a:p>
          <a:p>
            <a:pPr lvl="1" algn="just"/>
            <a:r>
              <a:rPr lang="en-GB" dirty="0" smtClean="0"/>
              <a:t>Ɵ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metrikte</a:t>
            </a:r>
            <a:r>
              <a:rPr lang="en-GB" dirty="0" smtClean="0"/>
              <a:t>. Ɵ, </a:t>
            </a:r>
            <a:r>
              <a:rPr lang="en-GB" dirty="0" err="1" smtClean="0"/>
              <a:t>ortalaması</a:t>
            </a:r>
            <a:r>
              <a:rPr lang="en-GB" dirty="0" smtClean="0"/>
              <a:t> 0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sapması</a:t>
            </a:r>
            <a:r>
              <a:rPr lang="en-GB" dirty="0" smtClean="0"/>
              <a:t> 1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dağılıma</a:t>
            </a:r>
            <a:r>
              <a:rPr lang="en-GB" dirty="0" smtClean="0"/>
              <a:t> </a:t>
            </a:r>
            <a:r>
              <a:rPr lang="en-GB" dirty="0" err="1" smtClean="0"/>
              <a:t>sahip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smtClean="0"/>
              <a:t>b,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maddeyi</a:t>
            </a:r>
            <a:r>
              <a:rPr lang="en-GB" dirty="0" smtClean="0"/>
              <a:t> %50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yanıtlama</a:t>
            </a:r>
            <a:r>
              <a:rPr lang="en-GB" dirty="0" smtClean="0"/>
              <a:t> </a:t>
            </a:r>
            <a:r>
              <a:rPr lang="en-GB" dirty="0" err="1" smtClean="0"/>
              <a:t>düzeyini</a:t>
            </a:r>
            <a:r>
              <a:rPr lang="en-GB" dirty="0" smtClean="0"/>
              <a:t> </a:t>
            </a:r>
            <a:r>
              <a:rPr lang="en-GB" dirty="0" err="1" smtClean="0"/>
              <a:t>gösteren</a:t>
            </a:r>
            <a:r>
              <a:rPr lang="en-GB" dirty="0" smtClean="0"/>
              <a:t> </a:t>
            </a:r>
            <a:r>
              <a:rPr lang="en-GB" dirty="0" err="1" smtClean="0"/>
              <a:t>yetenek</a:t>
            </a:r>
            <a:r>
              <a:rPr lang="en-GB" dirty="0" smtClean="0"/>
              <a:t> </a:t>
            </a:r>
            <a:r>
              <a:rPr lang="en-GB" dirty="0" err="1" smtClean="0"/>
              <a:t>değeri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err="1" smtClean="0"/>
              <a:t>Yüksek</a:t>
            </a:r>
            <a:r>
              <a:rPr lang="en-GB" dirty="0" smtClean="0"/>
              <a:t> </a:t>
            </a:r>
            <a:r>
              <a:rPr lang="en-GB" dirty="0" err="1" smtClean="0"/>
              <a:t>indeks</a:t>
            </a:r>
            <a:r>
              <a:rPr lang="en-GB" dirty="0" smtClean="0"/>
              <a:t> </a:t>
            </a:r>
            <a:r>
              <a:rPr lang="en-GB" dirty="0" err="1" smtClean="0"/>
              <a:t>değerleri</a:t>
            </a:r>
            <a:r>
              <a:rPr lang="en-GB" dirty="0" smtClean="0"/>
              <a:t> </a:t>
            </a:r>
            <a:r>
              <a:rPr lang="en-GB" dirty="0" err="1" smtClean="0"/>
              <a:t>maddenin</a:t>
            </a:r>
            <a:r>
              <a:rPr lang="en-GB" dirty="0" smtClean="0"/>
              <a:t> </a:t>
            </a:r>
            <a:r>
              <a:rPr lang="en-GB" dirty="0" err="1" smtClean="0"/>
              <a:t>zor</a:t>
            </a:r>
            <a:r>
              <a:rPr lang="en-GB" dirty="0" smtClean="0"/>
              <a:t> </a:t>
            </a:r>
            <a:r>
              <a:rPr lang="en-GB" dirty="0" err="1" smtClean="0"/>
              <a:t>olduğunu</a:t>
            </a:r>
            <a:r>
              <a:rPr lang="en-GB" dirty="0" smtClean="0"/>
              <a:t> </a:t>
            </a:r>
            <a:r>
              <a:rPr lang="en-GB" dirty="0" err="1" smtClean="0"/>
              <a:t>gösterir</a:t>
            </a:r>
            <a:r>
              <a:rPr lang="en-GB" dirty="0" smtClean="0"/>
              <a:t>. (P </a:t>
            </a:r>
            <a:r>
              <a:rPr lang="en-GB" dirty="0" err="1" smtClean="0"/>
              <a:t>ile</a:t>
            </a:r>
            <a:r>
              <a:rPr lang="en-GB" dirty="0" smtClean="0"/>
              <a:t> b, </a:t>
            </a:r>
            <a:r>
              <a:rPr lang="en-GB" dirty="0" err="1" smtClean="0"/>
              <a:t>negatif</a:t>
            </a:r>
            <a:r>
              <a:rPr lang="en-GB" dirty="0" smtClean="0"/>
              <a:t> </a:t>
            </a:r>
            <a:r>
              <a:rPr lang="en-GB" dirty="0" err="1" smtClean="0"/>
              <a:t>korelasyon</a:t>
            </a:r>
            <a:r>
              <a:rPr lang="en-GB" dirty="0" smtClean="0"/>
              <a:t> </a:t>
            </a:r>
            <a:r>
              <a:rPr lang="en-GB" dirty="0" err="1" smtClean="0"/>
              <a:t>verir</a:t>
            </a:r>
            <a:r>
              <a:rPr lang="en-GB" dirty="0" smtClean="0"/>
              <a:t>)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									</a:t>
            </a:r>
            <a:r>
              <a:rPr lang="tr-TR" i="1" dirty="0" smtClean="0"/>
              <a:t>(</a:t>
            </a:r>
            <a:r>
              <a:rPr lang="en-GB" i="1" dirty="0" err="1" smtClean="0"/>
              <a:t>DeMars</a:t>
            </a:r>
            <a:r>
              <a:rPr lang="en-GB" i="1" dirty="0" smtClean="0"/>
              <a:t>, 2010</a:t>
            </a:r>
            <a:r>
              <a:rPr lang="tr-TR" i="1" dirty="0" smtClean="0"/>
              <a:t>)</a:t>
            </a:r>
            <a:endParaRPr lang="en-GB" i="1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25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Madde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Ayırıcılığı</a:t>
            </a:r>
            <a:r>
              <a:rPr lang="en-GB" b="1" dirty="0" smtClean="0">
                <a:solidFill>
                  <a:srgbClr val="7030A0"/>
                </a:solidFill>
              </a:rPr>
              <a:t> (Item Discrimination)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maddenin</a:t>
            </a:r>
            <a:r>
              <a:rPr lang="en-GB" dirty="0" smtClean="0"/>
              <a:t>, </a:t>
            </a:r>
            <a:r>
              <a:rPr lang="en-GB" dirty="0" err="1" smtClean="0"/>
              <a:t>ilgilenilen</a:t>
            </a:r>
            <a:r>
              <a:rPr lang="en-GB" dirty="0" smtClean="0"/>
              <a:t> </a:t>
            </a:r>
            <a:r>
              <a:rPr lang="en-GB" dirty="0" err="1" smtClean="0"/>
              <a:t>yapı</a:t>
            </a:r>
            <a:r>
              <a:rPr lang="en-GB" dirty="0" smtClean="0"/>
              <a:t> </a:t>
            </a:r>
            <a:r>
              <a:rPr lang="en-GB" dirty="0" err="1" smtClean="0"/>
              <a:t>açısından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düzeylerde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bireyleri</a:t>
            </a:r>
            <a:r>
              <a:rPr lang="en-GB" dirty="0" smtClean="0"/>
              <a:t> </a:t>
            </a:r>
            <a:r>
              <a:rPr lang="en-GB" dirty="0" err="1" smtClean="0"/>
              <a:t>ayırt</a:t>
            </a:r>
            <a:r>
              <a:rPr lang="en-GB" dirty="0" smtClean="0"/>
              <a:t> </a:t>
            </a:r>
            <a:r>
              <a:rPr lang="en-GB" dirty="0" err="1" smtClean="0"/>
              <a:t>edebilme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aracı</a:t>
            </a:r>
            <a:r>
              <a:rPr lang="en-GB" dirty="0" smtClean="0"/>
              <a:t> </a:t>
            </a:r>
            <a:r>
              <a:rPr lang="en-GB" dirty="0" err="1" smtClean="0"/>
              <a:t>kullanmanın</a:t>
            </a:r>
            <a:r>
              <a:rPr lang="en-GB" dirty="0" smtClean="0"/>
              <a:t> </a:t>
            </a:r>
            <a:r>
              <a:rPr lang="en-GB" dirty="0" err="1" smtClean="0"/>
              <a:t>amacı</a:t>
            </a:r>
            <a:r>
              <a:rPr lang="en-GB" dirty="0" smtClean="0"/>
              <a:t>, test </a:t>
            </a:r>
            <a:r>
              <a:rPr lang="en-GB" dirty="0" err="1" smtClean="0"/>
              <a:t>edilen</a:t>
            </a:r>
            <a:r>
              <a:rPr lang="en-GB" dirty="0" smtClean="0"/>
              <a:t> </a:t>
            </a:r>
            <a:r>
              <a:rPr lang="en-GB" dirty="0" err="1" smtClean="0"/>
              <a:t>özelliğe</a:t>
            </a:r>
            <a:r>
              <a:rPr lang="en-GB" dirty="0" smtClean="0"/>
              <a:t> </a:t>
            </a:r>
            <a:r>
              <a:rPr lang="en-GB" dirty="0" err="1" smtClean="0"/>
              <a:t>sahip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olmayanları</a:t>
            </a:r>
            <a:r>
              <a:rPr lang="en-GB" dirty="0" smtClean="0"/>
              <a:t> </a:t>
            </a:r>
            <a:r>
              <a:rPr lang="en-GB" dirty="0" err="1" smtClean="0"/>
              <a:t>ayırt</a:t>
            </a:r>
            <a:r>
              <a:rPr lang="en-GB" dirty="0" smtClean="0"/>
              <a:t> </a:t>
            </a:r>
            <a:r>
              <a:rPr lang="en-GB" dirty="0" err="1" smtClean="0"/>
              <a:t>edebilmektir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tr-TR" i="1" dirty="0" smtClean="0"/>
              <a:t>	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 smtClean="0"/>
              <a:t>								      (</a:t>
            </a:r>
            <a:r>
              <a:rPr lang="en-GB" i="1" dirty="0" err="1" smtClean="0"/>
              <a:t>DeMars</a:t>
            </a:r>
            <a:r>
              <a:rPr lang="en-GB" i="1" dirty="0" smtClean="0"/>
              <a:t>, 2010</a:t>
            </a:r>
            <a:r>
              <a:rPr lang="tr-TR" i="1" dirty="0" smtClean="0"/>
              <a:t>)</a:t>
            </a:r>
            <a:endParaRPr lang="tr-TR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1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 smtClean="0"/>
              <a:t>KTK’da</a:t>
            </a:r>
            <a:r>
              <a:rPr lang="en-GB" dirty="0" smtClean="0"/>
              <a:t>;</a:t>
            </a:r>
          </a:p>
          <a:p>
            <a:pPr lvl="1" algn="just"/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yanıtlarla</a:t>
            </a:r>
            <a:r>
              <a:rPr lang="en-GB" dirty="0" smtClean="0"/>
              <a:t> </a:t>
            </a:r>
            <a:r>
              <a:rPr lang="en-GB" dirty="0" err="1" smtClean="0"/>
              <a:t>toplam</a:t>
            </a:r>
            <a:r>
              <a:rPr lang="en-GB" dirty="0" smtClean="0"/>
              <a:t> test </a:t>
            </a:r>
            <a:r>
              <a:rPr lang="en-GB" dirty="0" err="1" smtClean="0"/>
              <a:t>puanı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korelasyonu</a:t>
            </a:r>
            <a:r>
              <a:rPr lang="en-GB" dirty="0" smtClean="0"/>
              <a:t> </a:t>
            </a:r>
            <a:r>
              <a:rPr lang="en-GB" dirty="0" err="1" smtClean="0"/>
              <a:t>veren</a:t>
            </a:r>
            <a:r>
              <a:rPr lang="en-GB" dirty="0" smtClean="0"/>
              <a:t> </a:t>
            </a:r>
            <a:r>
              <a:rPr lang="en-GB" dirty="0" err="1" smtClean="0"/>
              <a:t>nokta-çift</a:t>
            </a:r>
            <a:r>
              <a:rPr lang="en-GB" dirty="0" smtClean="0"/>
              <a:t> </a:t>
            </a:r>
            <a:r>
              <a:rPr lang="en-GB" dirty="0" err="1" smtClean="0"/>
              <a:t>serili</a:t>
            </a:r>
            <a:r>
              <a:rPr lang="en-GB" dirty="0" smtClean="0"/>
              <a:t> </a:t>
            </a:r>
            <a:r>
              <a:rPr lang="en-GB" dirty="0" err="1" smtClean="0"/>
              <a:t>korelasyon</a:t>
            </a:r>
            <a:r>
              <a:rPr lang="en-GB" dirty="0" smtClean="0"/>
              <a:t> </a:t>
            </a:r>
            <a:r>
              <a:rPr lang="en-GB" dirty="0" err="1" smtClean="0"/>
              <a:t>katsayısı</a:t>
            </a:r>
            <a:r>
              <a:rPr lang="en-GB" dirty="0" smtClean="0"/>
              <a:t>, </a:t>
            </a:r>
            <a:r>
              <a:rPr lang="en-GB" dirty="0" err="1" smtClean="0"/>
              <a:t>tipik</a:t>
            </a:r>
            <a:r>
              <a:rPr lang="en-GB" dirty="0" smtClean="0"/>
              <a:t> </a:t>
            </a:r>
            <a:r>
              <a:rPr lang="en-GB" dirty="0" err="1" smtClean="0"/>
              <a:t>ayırıcılık</a:t>
            </a:r>
            <a:r>
              <a:rPr lang="en-GB" dirty="0" smtClean="0"/>
              <a:t> </a:t>
            </a:r>
            <a:r>
              <a:rPr lang="en-GB" dirty="0" err="1" smtClean="0"/>
              <a:t>indeksidir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MTK’da</a:t>
            </a:r>
            <a:r>
              <a:rPr lang="en-GB" dirty="0" smtClean="0"/>
              <a:t>;</a:t>
            </a:r>
          </a:p>
          <a:p>
            <a:pPr lvl="1" algn="just"/>
            <a:r>
              <a:rPr lang="en-GB" dirty="0" smtClean="0"/>
              <a:t>“a”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gösterilir</a:t>
            </a:r>
            <a:r>
              <a:rPr lang="en-GB" dirty="0" smtClean="0"/>
              <a:t>. “</a:t>
            </a:r>
            <a:r>
              <a:rPr lang="en-GB" dirty="0" err="1" smtClean="0"/>
              <a:t>Eğim</a:t>
            </a:r>
            <a:r>
              <a:rPr lang="en-GB" dirty="0" smtClean="0"/>
              <a:t> (slope)”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ifade</a:t>
            </a:r>
            <a:r>
              <a:rPr lang="en-GB" dirty="0" smtClean="0"/>
              <a:t> </a:t>
            </a:r>
            <a:r>
              <a:rPr lang="en-GB" dirty="0" err="1" smtClean="0"/>
              <a:t>edilebilir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err="1" smtClean="0"/>
              <a:t>İlgilenilen</a:t>
            </a:r>
            <a:r>
              <a:rPr lang="en-GB" dirty="0" smtClean="0"/>
              <a:t> </a:t>
            </a:r>
            <a:r>
              <a:rPr lang="en-GB" dirty="0" err="1" smtClean="0"/>
              <a:t>yeteneğin</a:t>
            </a:r>
            <a:r>
              <a:rPr lang="en-GB" dirty="0" smtClean="0"/>
              <a:t> </a:t>
            </a:r>
            <a:r>
              <a:rPr lang="en-GB" dirty="0" err="1" smtClean="0"/>
              <a:t>artışına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yantlama</a:t>
            </a:r>
            <a:r>
              <a:rPr lang="en-GB" dirty="0" smtClean="0"/>
              <a:t> </a:t>
            </a:r>
            <a:r>
              <a:rPr lang="en-GB" dirty="0" err="1" smtClean="0"/>
              <a:t>olasılığının</a:t>
            </a:r>
            <a:r>
              <a:rPr lang="en-GB" dirty="0" smtClean="0"/>
              <a:t> </a:t>
            </a:r>
            <a:r>
              <a:rPr lang="en-GB" dirty="0" err="1" smtClean="0"/>
              <a:t>aşamalı</a:t>
            </a:r>
            <a:r>
              <a:rPr lang="en-GB" dirty="0" smtClean="0"/>
              <a:t> </a:t>
            </a:r>
            <a:r>
              <a:rPr lang="en-GB" dirty="0" err="1" smtClean="0"/>
              <a:t>değişimini</a:t>
            </a:r>
            <a:r>
              <a:rPr lang="en-GB" dirty="0" smtClean="0"/>
              <a:t> </a:t>
            </a:r>
            <a:r>
              <a:rPr lang="en-GB" dirty="0" err="1" smtClean="0"/>
              <a:t>gösterir</a:t>
            </a:r>
            <a:r>
              <a:rPr lang="en-GB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								</a:t>
            </a:r>
            <a:r>
              <a:rPr lang="tr-TR" i="1" dirty="0" smtClean="0"/>
              <a:t>(</a:t>
            </a:r>
            <a:r>
              <a:rPr lang="en-GB" i="1" dirty="0" err="1" smtClean="0"/>
              <a:t>DeMars</a:t>
            </a:r>
            <a:r>
              <a:rPr lang="en-GB" i="1" dirty="0" smtClean="0"/>
              <a:t>, 2010</a:t>
            </a:r>
            <a:r>
              <a:rPr lang="tr-TR" i="1" dirty="0" smtClean="0"/>
              <a:t>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0604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298</Words>
  <Application>Microsoft Office PowerPoint</Application>
  <PresentationFormat>Geniş ekran</PresentationFormat>
  <Paragraphs>59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Madde Tepki Kuramı</vt:lpstr>
      <vt:lpstr>GİRİŞ</vt:lpstr>
      <vt:lpstr>PowerPoint Sunusu</vt:lpstr>
      <vt:lpstr>PowerPoint Sunusu</vt:lpstr>
      <vt:lpstr>PowerPoint Sunusu</vt:lpstr>
      <vt:lpstr>Madde Güçlüğü (Item Difficulty)</vt:lpstr>
      <vt:lpstr>PowerPoint Sunusu</vt:lpstr>
      <vt:lpstr>Madde Ayırıcılığı (Item Discrimination)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4</cp:revision>
  <dcterms:created xsi:type="dcterms:W3CDTF">2018-10-04T06:17:18Z</dcterms:created>
  <dcterms:modified xsi:type="dcterms:W3CDTF">2018-10-04T06:27:49Z</dcterms:modified>
</cp:coreProperties>
</file>