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sldIdLst>
    <p:sldId id="257" r:id="rId2"/>
    <p:sldId id="258" r:id="rId3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howGuides="1">
      <p:cViewPr varScale="1">
        <p:scale>
          <a:sx n="65" d="100"/>
          <a:sy n="65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E475AC2-ECEA-4069-8B26-BF3347C1D7C4}" type="datetimeFigureOut">
              <a:rPr lang="tr-TR" smtClean="0"/>
              <a:t>31.1.2017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71FA4C9-3AFB-4DFB-AFE1-D30DDD7540A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575785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6E9CF4-528C-4971-9BA0-97DEA2E94326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51597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4EB4CD-4C48-4440-8531-5B4AC9A2F470}" type="datetimeFigureOut">
              <a:rPr lang="tr-TR" smtClean="0"/>
              <a:t>31.1.2017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7D77F8-FAB5-4187-9172-95DCD778D96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881308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4EB4CD-4C48-4440-8531-5B4AC9A2F470}" type="datetimeFigureOut">
              <a:rPr lang="tr-TR" smtClean="0"/>
              <a:t>31.1.2017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7D77F8-FAB5-4187-9172-95DCD778D96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150159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4EB4CD-4C48-4440-8531-5B4AC9A2F470}" type="datetimeFigureOut">
              <a:rPr lang="tr-TR" smtClean="0"/>
              <a:t>31.1.2017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7D77F8-FAB5-4187-9172-95DCD778D96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34812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4EB4CD-4C48-4440-8531-5B4AC9A2F470}" type="datetimeFigureOut">
              <a:rPr lang="tr-TR" smtClean="0"/>
              <a:t>31.1.2017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7D77F8-FAB5-4187-9172-95DCD778D96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017762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4EB4CD-4C48-4440-8531-5B4AC9A2F470}" type="datetimeFigureOut">
              <a:rPr lang="tr-TR" smtClean="0"/>
              <a:t>31.1.2017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7D77F8-FAB5-4187-9172-95DCD778D96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156395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4EB4CD-4C48-4440-8531-5B4AC9A2F470}" type="datetimeFigureOut">
              <a:rPr lang="tr-TR" smtClean="0"/>
              <a:t>31.1.2017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7D77F8-FAB5-4187-9172-95DCD778D96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572843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4EB4CD-4C48-4440-8531-5B4AC9A2F470}" type="datetimeFigureOut">
              <a:rPr lang="tr-TR" smtClean="0"/>
              <a:t>31.1.2017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7D77F8-FAB5-4187-9172-95DCD778D96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235593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4EB4CD-4C48-4440-8531-5B4AC9A2F470}" type="datetimeFigureOut">
              <a:rPr lang="tr-TR" smtClean="0"/>
              <a:t>31.1.2017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7D77F8-FAB5-4187-9172-95DCD778D96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731977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4EB4CD-4C48-4440-8531-5B4AC9A2F470}" type="datetimeFigureOut">
              <a:rPr lang="tr-TR" smtClean="0"/>
              <a:t>31.1.2017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7D77F8-FAB5-4187-9172-95DCD778D96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943223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4EB4CD-4C48-4440-8531-5B4AC9A2F470}" type="datetimeFigureOut">
              <a:rPr lang="tr-TR" smtClean="0"/>
              <a:t>31.1.2017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7D77F8-FAB5-4187-9172-95DCD778D96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724664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4EB4CD-4C48-4440-8531-5B4AC9A2F470}" type="datetimeFigureOut">
              <a:rPr lang="tr-TR" smtClean="0"/>
              <a:t>31.1.2017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7D77F8-FAB5-4187-9172-95DCD778D96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400831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4EB4CD-4C48-4440-8531-5B4AC9A2F470}" type="datetimeFigureOut">
              <a:rPr lang="tr-TR" smtClean="0"/>
              <a:t>31.1.2017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7D77F8-FAB5-4187-9172-95DCD778D96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59507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emf"/><Relationship Id="rId3" Type="http://schemas.openxmlformats.org/officeDocument/2006/relationships/hyperlink" Target="http://ziraat.sdu.edu.tr/assets/uploads/sites/138/files/tarla-bitkilerine-giris-27092016.pdf" TargetMode="External"/><Relationship Id="rId7" Type="http://schemas.openxmlformats.org/officeDocument/2006/relationships/image" Target="../media/image4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.emf"/><Relationship Id="rId5" Type="http://schemas.openxmlformats.org/officeDocument/2006/relationships/image" Target="../media/image2.emf"/><Relationship Id="rId4" Type="http://schemas.openxmlformats.org/officeDocument/2006/relationships/image" Target="../media/image1.emf"/><Relationship Id="rId9" Type="http://schemas.openxmlformats.org/officeDocument/2006/relationships/image" Target="../media/image6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://ziraat.sdu.edu.tr/assets/uploads/sites/138/files/tarla-bitkilerine-giris-27092016.pdf" TargetMode="Externa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Unvan 4"/>
          <p:cNvSpPr>
            <a:spLocks noGrp="1"/>
          </p:cNvSpPr>
          <p:nvPr>
            <p:ph type="title"/>
          </p:nvPr>
        </p:nvSpPr>
        <p:spPr>
          <a:xfrm>
            <a:off x="537837" y="252149"/>
            <a:ext cx="5376623" cy="1320800"/>
          </a:xfrm>
        </p:spPr>
        <p:txBody>
          <a:bodyPr>
            <a:normAutofit/>
          </a:bodyPr>
          <a:lstStyle/>
          <a:p>
            <a:r>
              <a:rPr lang="en-US" sz="2000" b="1" dirty="0"/>
              <a:t>FARMASOTİK ÜRÜNLER OLARAK TIBBİ VE AROMATİK BİTKİLER</a:t>
            </a:r>
            <a:endParaRPr lang="en-US" sz="2000" dirty="0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81946" y="1572949"/>
            <a:ext cx="5158567" cy="3880772"/>
          </a:xfrm>
        </p:spPr>
        <p:txBody>
          <a:bodyPr>
            <a:noAutofit/>
          </a:bodyPr>
          <a:lstStyle/>
          <a:p>
            <a:pPr algn="just"/>
            <a:r>
              <a:rPr lang="tr-TR" sz="1600" dirty="0" err="1"/>
              <a:t>Aloevera</a:t>
            </a:r>
            <a:r>
              <a:rPr lang="tr-TR" sz="1600" dirty="0"/>
              <a:t>, </a:t>
            </a:r>
            <a:r>
              <a:rPr lang="tr-TR" sz="1600" dirty="0" err="1"/>
              <a:t>Chamomile</a:t>
            </a:r>
            <a:r>
              <a:rPr lang="tr-TR" sz="1600" dirty="0"/>
              <a:t>, </a:t>
            </a:r>
            <a:r>
              <a:rPr lang="tr-TR" sz="1600" dirty="0" err="1"/>
              <a:t>Digitalis</a:t>
            </a:r>
            <a:r>
              <a:rPr lang="tr-TR" sz="1600" dirty="0"/>
              <a:t>, </a:t>
            </a:r>
            <a:r>
              <a:rPr lang="tr-TR" sz="1600" dirty="0" err="1"/>
              <a:t>Echinacea</a:t>
            </a:r>
            <a:r>
              <a:rPr lang="tr-TR" sz="1600" dirty="0"/>
              <a:t>, </a:t>
            </a:r>
            <a:r>
              <a:rPr lang="tr-TR" sz="1600" dirty="0" err="1"/>
              <a:t>Efedra</a:t>
            </a:r>
            <a:r>
              <a:rPr lang="tr-TR" sz="1600" dirty="0"/>
              <a:t> (</a:t>
            </a:r>
            <a:r>
              <a:rPr lang="tr-TR" sz="1600" dirty="0" err="1"/>
              <a:t>MaHuang</a:t>
            </a:r>
            <a:r>
              <a:rPr lang="tr-TR" sz="1600" dirty="0" smtClean="0"/>
              <a:t>), </a:t>
            </a:r>
            <a:r>
              <a:rPr lang="tr-TR" sz="1600" dirty="0" err="1" smtClean="0"/>
              <a:t>Ginkgo</a:t>
            </a:r>
            <a:r>
              <a:rPr lang="tr-TR" sz="1600" dirty="0"/>
              <a:t>, Ginseng, </a:t>
            </a:r>
            <a:r>
              <a:rPr lang="tr-TR" sz="1600" dirty="0" err="1"/>
              <a:t>Goldenseal</a:t>
            </a:r>
            <a:r>
              <a:rPr lang="tr-TR" sz="1600" dirty="0" smtClean="0"/>
              <a:t>, </a:t>
            </a:r>
            <a:r>
              <a:rPr lang="tr-TR" sz="1600" dirty="0"/>
              <a:t>Kantaron (</a:t>
            </a:r>
            <a:r>
              <a:rPr lang="tr-TR" sz="1600" dirty="0" err="1"/>
              <a:t>St.John’swort</a:t>
            </a:r>
            <a:r>
              <a:rPr lang="tr-TR" sz="1600" dirty="0"/>
              <a:t>), </a:t>
            </a:r>
            <a:r>
              <a:rPr lang="tr-TR" sz="1600" dirty="0" err="1"/>
              <a:t>KavaKava</a:t>
            </a:r>
            <a:r>
              <a:rPr lang="tr-TR" sz="1600" dirty="0"/>
              <a:t>, </a:t>
            </a:r>
            <a:r>
              <a:rPr lang="tr-TR" sz="1600" dirty="0" err="1"/>
              <a:t>MilkThistle</a:t>
            </a:r>
            <a:r>
              <a:rPr lang="tr-TR" sz="1600" dirty="0"/>
              <a:t>, </a:t>
            </a:r>
            <a:r>
              <a:rPr lang="tr-TR" sz="1600" dirty="0" err="1"/>
              <a:t>MuiraPuama</a:t>
            </a:r>
            <a:r>
              <a:rPr lang="tr-TR" sz="1600" dirty="0"/>
              <a:t>, </a:t>
            </a:r>
            <a:r>
              <a:rPr lang="tr-TR" sz="1600" dirty="0" err="1"/>
              <a:t>Opium</a:t>
            </a:r>
            <a:r>
              <a:rPr lang="tr-TR" sz="1600" dirty="0"/>
              <a:t>, </a:t>
            </a:r>
            <a:r>
              <a:rPr lang="tr-TR" sz="1600" dirty="0" err="1"/>
              <a:t>Passiflora</a:t>
            </a:r>
            <a:r>
              <a:rPr lang="tr-TR" sz="1600" dirty="0"/>
              <a:t>, </a:t>
            </a:r>
            <a:r>
              <a:rPr lang="tr-TR" sz="1600" dirty="0" err="1" smtClean="0"/>
              <a:t>Saw</a:t>
            </a:r>
            <a:r>
              <a:rPr lang="tr-TR" sz="1600" dirty="0" smtClean="0"/>
              <a:t> </a:t>
            </a:r>
            <a:r>
              <a:rPr lang="tr-TR" sz="1600" dirty="0" err="1" smtClean="0"/>
              <a:t>Palmetto</a:t>
            </a:r>
            <a:r>
              <a:rPr lang="tr-TR" sz="1600" dirty="0"/>
              <a:t>, </a:t>
            </a:r>
            <a:r>
              <a:rPr lang="tr-TR" sz="1600" dirty="0" err="1"/>
              <a:t>Rauwolfia</a:t>
            </a:r>
            <a:r>
              <a:rPr lang="tr-TR" sz="1600" dirty="0"/>
              <a:t>, </a:t>
            </a:r>
            <a:r>
              <a:rPr lang="tr-TR" sz="1600" dirty="0" err="1"/>
              <a:t>Taxusve</a:t>
            </a:r>
            <a:r>
              <a:rPr lang="tr-TR" sz="1600" dirty="0"/>
              <a:t> </a:t>
            </a:r>
            <a:r>
              <a:rPr lang="tr-TR" sz="1600" dirty="0" err="1"/>
              <a:t>Valerian</a:t>
            </a:r>
            <a:r>
              <a:rPr lang="tr-TR" sz="1600" dirty="0"/>
              <a:t> </a:t>
            </a:r>
            <a:endParaRPr lang="tr-TR" sz="1600" dirty="0" smtClean="0"/>
          </a:p>
          <a:p>
            <a:pPr algn="just"/>
            <a:r>
              <a:rPr lang="tr-TR" sz="1600" b="1" dirty="0" err="1" smtClean="0"/>
              <a:t>Ginkgo</a:t>
            </a:r>
            <a:r>
              <a:rPr lang="tr-TR" sz="1600" b="1" dirty="0" smtClean="0"/>
              <a:t> </a:t>
            </a:r>
            <a:r>
              <a:rPr lang="tr-TR" sz="1600" b="1" dirty="0" err="1" smtClean="0"/>
              <a:t>biloba</a:t>
            </a:r>
            <a:r>
              <a:rPr lang="tr-TR" sz="1600" dirty="0" smtClean="0"/>
              <a:t> </a:t>
            </a:r>
            <a:r>
              <a:rPr lang="tr-TR" sz="1600" dirty="0"/>
              <a:t>hafıza güçlendirici </a:t>
            </a:r>
            <a:endParaRPr lang="tr-TR" sz="1600" dirty="0" smtClean="0"/>
          </a:p>
          <a:p>
            <a:pPr algn="just"/>
            <a:r>
              <a:rPr lang="tr-TR" sz="1600" dirty="0" smtClean="0"/>
              <a:t>ginsengin ; afrodizyak, </a:t>
            </a:r>
          </a:p>
          <a:p>
            <a:pPr algn="just"/>
            <a:r>
              <a:rPr lang="tr-TR" sz="1600" dirty="0" smtClean="0"/>
              <a:t>kantaronun ; </a:t>
            </a:r>
            <a:r>
              <a:rPr lang="tr-TR" sz="1600" dirty="0" err="1" smtClean="0"/>
              <a:t>antideprasan</a:t>
            </a:r>
            <a:r>
              <a:rPr lang="tr-TR" sz="1600" dirty="0" smtClean="0"/>
              <a:t> </a:t>
            </a:r>
          </a:p>
          <a:p>
            <a:pPr algn="just"/>
            <a:r>
              <a:rPr lang="tr-TR" sz="1600" dirty="0" err="1" smtClean="0"/>
              <a:t>ekinazyanın</a:t>
            </a:r>
            <a:r>
              <a:rPr lang="tr-TR" sz="1600" dirty="0" smtClean="0"/>
              <a:t>  bağışıklık </a:t>
            </a:r>
            <a:r>
              <a:rPr lang="tr-TR" sz="1600" dirty="0"/>
              <a:t>sistemini güçlendirici </a:t>
            </a:r>
            <a:r>
              <a:rPr lang="tr-TR" sz="1600" dirty="0" err="1" smtClean="0"/>
              <a:t>etkis</a:t>
            </a:r>
            <a:endParaRPr lang="tr-TR" sz="1600" dirty="0" smtClean="0"/>
          </a:p>
          <a:p>
            <a:pPr algn="just"/>
            <a:r>
              <a:rPr lang="tr-TR" sz="1600" dirty="0" err="1" smtClean="0"/>
              <a:t>Salisilikasit</a:t>
            </a:r>
            <a:r>
              <a:rPr lang="tr-TR" sz="1600" dirty="0" smtClean="0"/>
              <a:t> </a:t>
            </a:r>
            <a:r>
              <a:rPr lang="tr-TR" sz="1600" dirty="0"/>
              <a:t>ilk defa söğüt ağacının (</a:t>
            </a:r>
            <a:r>
              <a:rPr lang="tr-TR" sz="1600" b="1" dirty="0" err="1" smtClean="0"/>
              <a:t>Salix</a:t>
            </a:r>
            <a:r>
              <a:rPr lang="tr-TR" sz="1600" b="1" dirty="0" smtClean="0"/>
              <a:t> </a:t>
            </a:r>
            <a:r>
              <a:rPr lang="tr-TR" sz="1600" b="1" dirty="0" err="1" smtClean="0"/>
              <a:t>alba</a:t>
            </a:r>
            <a:r>
              <a:rPr lang="tr-TR" sz="1600" dirty="0"/>
              <a:t>) kabuğundan, </a:t>
            </a:r>
            <a:r>
              <a:rPr lang="tr-TR" sz="1600" dirty="0" smtClean="0"/>
              <a:t>sıtma </a:t>
            </a:r>
            <a:r>
              <a:rPr lang="tr-TR" sz="1600" dirty="0"/>
              <a:t>ilacı olarak kullanılan  </a:t>
            </a:r>
            <a:r>
              <a:rPr lang="tr-TR" sz="1600" dirty="0" smtClean="0"/>
              <a:t>kinini </a:t>
            </a:r>
            <a:r>
              <a:rPr lang="tr-TR" sz="1600" dirty="0" err="1" smtClean="0"/>
              <a:t>kınaağacının</a:t>
            </a:r>
            <a:r>
              <a:rPr lang="tr-TR" sz="1600" dirty="0" smtClean="0"/>
              <a:t>(</a:t>
            </a:r>
            <a:r>
              <a:rPr lang="tr-TR" sz="1600" b="1" dirty="0" err="1" smtClean="0"/>
              <a:t>Cinchona</a:t>
            </a:r>
            <a:r>
              <a:rPr lang="tr-TR" sz="1600" b="1" dirty="0" smtClean="0"/>
              <a:t> </a:t>
            </a:r>
            <a:r>
              <a:rPr lang="tr-TR" sz="1600" b="1" dirty="0" err="1" smtClean="0"/>
              <a:t>ledgeriana</a:t>
            </a:r>
            <a:r>
              <a:rPr lang="tr-TR" sz="1600" dirty="0"/>
              <a:t>) kabuğundan </a:t>
            </a:r>
            <a:endParaRPr lang="tr-TR" sz="1600" dirty="0" smtClean="0"/>
          </a:p>
          <a:p>
            <a:pPr algn="just"/>
            <a:r>
              <a:rPr lang="tr-TR" sz="1600" dirty="0" smtClean="0"/>
              <a:t>Kanser </a:t>
            </a:r>
            <a:r>
              <a:rPr lang="tr-TR" sz="1600" dirty="0"/>
              <a:t>tedavisinde </a:t>
            </a:r>
            <a:r>
              <a:rPr lang="tr-TR" sz="1600" dirty="0" smtClean="0"/>
              <a:t>porsuk </a:t>
            </a:r>
            <a:r>
              <a:rPr lang="tr-TR" sz="1600" dirty="0"/>
              <a:t>ağacından (</a:t>
            </a:r>
            <a:r>
              <a:rPr lang="tr-TR" sz="1600" b="1" dirty="0" err="1" smtClean="0"/>
              <a:t>Taxus</a:t>
            </a:r>
            <a:r>
              <a:rPr lang="tr-TR" sz="1600" b="1" dirty="0" smtClean="0"/>
              <a:t> </a:t>
            </a:r>
            <a:r>
              <a:rPr lang="tr-TR" sz="1600" b="1" dirty="0" err="1" smtClean="0"/>
              <a:t>brevifolia</a:t>
            </a:r>
            <a:r>
              <a:rPr lang="tr-TR" sz="1600" dirty="0"/>
              <a:t>) elde edilen </a:t>
            </a:r>
            <a:r>
              <a:rPr lang="tr-TR" sz="1600" dirty="0" err="1" smtClean="0"/>
              <a:t>elliptisin</a:t>
            </a:r>
            <a:r>
              <a:rPr lang="tr-TR" sz="1600" dirty="0" smtClean="0"/>
              <a:t> </a:t>
            </a:r>
            <a:r>
              <a:rPr lang="tr-TR" sz="1600" dirty="0" err="1" smtClean="0"/>
              <a:t>alkaloitinden</a:t>
            </a:r>
            <a:r>
              <a:rPr lang="tr-TR" sz="1600" dirty="0" smtClean="0"/>
              <a:t> </a:t>
            </a:r>
            <a:r>
              <a:rPr lang="tr-TR" sz="1600" dirty="0" err="1"/>
              <a:t>Taxol®adıyla</a:t>
            </a:r>
            <a:r>
              <a:rPr lang="tr-TR" sz="1600" dirty="0"/>
              <a:t>, </a:t>
            </a:r>
            <a:r>
              <a:rPr lang="tr-TR" sz="1600" dirty="0" err="1"/>
              <a:t>kamptothesa</a:t>
            </a:r>
            <a:r>
              <a:rPr lang="tr-TR" sz="1600" dirty="0"/>
              <a:t> ağacından (</a:t>
            </a:r>
            <a:r>
              <a:rPr lang="tr-TR" sz="1600" b="1" dirty="0" err="1" smtClean="0"/>
              <a:t>Camptotheca</a:t>
            </a:r>
            <a:r>
              <a:rPr lang="tr-TR" sz="1600" b="1" dirty="0" smtClean="0"/>
              <a:t> </a:t>
            </a:r>
            <a:r>
              <a:rPr lang="tr-TR" sz="1600" b="1" dirty="0" err="1" smtClean="0"/>
              <a:t>accuminate</a:t>
            </a:r>
            <a:r>
              <a:rPr lang="tr-TR" sz="1600" dirty="0"/>
              <a:t>) elde edilen </a:t>
            </a:r>
            <a:r>
              <a:rPr lang="tr-TR" sz="1600" dirty="0" err="1"/>
              <a:t>kamptothesin</a:t>
            </a:r>
            <a:r>
              <a:rPr lang="tr-TR" sz="1600" dirty="0"/>
              <a:t> </a:t>
            </a:r>
            <a:r>
              <a:rPr lang="tr-TR" sz="1600" dirty="0" err="1"/>
              <a:t>alkaloitinden</a:t>
            </a:r>
            <a:r>
              <a:rPr lang="tr-TR" sz="1600" dirty="0"/>
              <a:t> </a:t>
            </a:r>
            <a:r>
              <a:rPr lang="tr-TR" sz="1600" dirty="0" err="1"/>
              <a:t>Topotecan</a:t>
            </a:r>
            <a:r>
              <a:rPr lang="tr-TR" sz="1600" dirty="0"/>
              <a:t>® adıyla ticari olarak satılan kanser ilaçları </a:t>
            </a:r>
            <a:r>
              <a:rPr lang="en-US" sz="900" u="sng" dirty="0" smtClean="0">
                <a:hlinkClick r:id="rId3"/>
              </a:rPr>
              <a:t>http</a:t>
            </a:r>
            <a:r>
              <a:rPr lang="en-US" sz="900" u="sng" dirty="0">
                <a:hlinkClick r:id="rId3"/>
              </a:rPr>
              <a:t>://</a:t>
            </a:r>
            <a:r>
              <a:rPr lang="en-US" sz="900" u="sng" dirty="0" smtClean="0">
                <a:hlinkClick r:id="rId3"/>
              </a:rPr>
              <a:t>ziraat.sdu.edu.tr/assets/uploads/sites/138/files/tarla-bitkilerine-giris-27092016.pdf</a:t>
            </a:r>
            <a:endParaRPr lang="en-US" dirty="0"/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65879" y="2626025"/>
            <a:ext cx="1177560" cy="1853509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27698" y="564453"/>
            <a:ext cx="1193400" cy="1828123"/>
          </a:xfrm>
          <a:prstGeom prst="rect">
            <a:avLst/>
          </a:prstGeom>
        </p:spPr>
      </p:pic>
      <p:pic>
        <p:nvPicPr>
          <p:cNvPr id="8" name="Resim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827698" y="4633646"/>
            <a:ext cx="1372410" cy="2149469"/>
          </a:xfrm>
          <a:prstGeom prst="rect">
            <a:avLst/>
          </a:prstGeom>
        </p:spPr>
      </p:pic>
      <p:pic>
        <p:nvPicPr>
          <p:cNvPr id="9" name="Resim 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534797" y="471452"/>
            <a:ext cx="2325740" cy="2046031"/>
          </a:xfrm>
          <a:prstGeom prst="rect">
            <a:avLst/>
          </a:prstGeom>
        </p:spPr>
      </p:pic>
      <p:pic>
        <p:nvPicPr>
          <p:cNvPr id="12" name="Resim 1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612389" y="4633646"/>
            <a:ext cx="2253491" cy="2043473"/>
          </a:xfrm>
          <a:prstGeom prst="rect">
            <a:avLst/>
          </a:prstGeom>
        </p:spPr>
      </p:pic>
      <p:sp>
        <p:nvSpPr>
          <p:cNvPr id="2" name="Dikdörtgen 1"/>
          <p:cNvSpPr/>
          <p:nvPr/>
        </p:nvSpPr>
        <p:spPr>
          <a:xfrm>
            <a:off x="7754821" y="4415458"/>
            <a:ext cx="10919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solidFill>
                  <a:srgbClr val="000000"/>
                </a:solidFill>
                <a:latin typeface="Verdana" panose="020B0604030504040204" pitchFamily="34" charset="0"/>
              </a:rPr>
              <a:t>Ginkgo</a:t>
            </a:r>
            <a:endParaRPr lang="en-US" dirty="0"/>
          </a:p>
        </p:txBody>
      </p:sp>
      <p:sp>
        <p:nvSpPr>
          <p:cNvPr id="11" name="Dikdörtgen 10"/>
          <p:cNvSpPr/>
          <p:nvPr/>
        </p:nvSpPr>
        <p:spPr>
          <a:xfrm>
            <a:off x="5636860" y="6598448"/>
            <a:ext cx="100925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/>
              <a:t>Ekinezya</a:t>
            </a:r>
            <a:endParaRPr lang="en-US" dirty="0"/>
          </a:p>
        </p:txBody>
      </p:sp>
      <p:sp>
        <p:nvSpPr>
          <p:cNvPr id="13" name="Dikdörtgen 12"/>
          <p:cNvSpPr/>
          <p:nvPr/>
        </p:nvSpPr>
        <p:spPr>
          <a:xfrm>
            <a:off x="6196207" y="2084707"/>
            <a:ext cx="123303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 smtClean="0">
                <a:solidFill>
                  <a:srgbClr val="000000"/>
                </a:solidFill>
                <a:latin typeface="Verdana" panose="020B0604030504040204" pitchFamily="34" charset="0"/>
              </a:rPr>
              <a:t>Ginseng</a:t>
            </a:r>
            <a:endParaRPr lang="en-US" dirty="0"/>
          </a:p>
        </p:txBody>
      </p:sp>
      <p:pic>
        <p:nvPicPr>
          <p:cNvPr id="2050" name="Picture 2" descr="Ginkgo biloba ile ilgili görsel sonucu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12388" y="2486863"/>
            <a:ext cx="2205220" cy="22651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413649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Unvan 4"/>
          <p:cNvSpPr>
            <a:spLocks noGrp="1"/>
          </p:cNvSpPr>
          <p:nvPr>
            <p:ph type="title"/>
          </p:nvPr>
        </p:nvSpPr>
        <p:spPr>
          <a:xfrm>
            <a:off x="537837" y="252149"/>
            <a:ext cx="5376623" cy="1320800"/>
          </a:xfrm>
        </p:spPr>
        <p:txBody>
          <a:bodyPr>
            <a:normAutofit/>
          </a:bodyPr>
          <a:lstStyle/>
          <a:p>
            <a:r>
              <a:rPr lang="en-US" sz="2800" b="1" dirty="0"/>
              <a:t>ANTİOKSİDAN OLARAK TIBBİ VE AROMATİK BİTKİLER</a:t>
            </a:r>
            <a:endParaRPr lang="en-US" sz="2800" dirty="0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81946" y="1572949"/>
            <a:ext cx="5158567" cy="3880772"/>
          </a:xfrm>
        </p:spPr>
        <p:txBody>
          <a:bodyPr>
            <a:noAutofit/>
          </a:bodyPr>
          <a:lstStyle/>
          <a:p>
            <a:pPr algn="just"/>
            <a:r>
              <a:rPr lang="en-US" sz="1600" dirty="0"/>
              <a:t>Normal </a:t>
            </a:r>
            <a:r>
              <a:rPr lang="en-US" sz="1600" dirty="0" err="1"/>
              <a:t>vücut</a:t>
            </a:r>
            <a:r>
              <a:rPr lang="en-US" sz="1600" dirty="0"/>
              <a:t> </a:t>
            </a:r>
            <a:r>
              <a:rPr lang="en-US" sz="1600" dirty="0" err="1"/>
              <a:t>fonksiyonları</a:t>
            </a:r>
            <a:r>
              <a:rPr lang="en-US" sz="1600" dirty="0"/>
              <a:t> </a:t>
            </a:r>
            <a:r>
              <a:rPr lang="en-US" sz="1600" dirty="0" err="1"/>
              <a:t>sırasında</a:t>
            </a:r>
            <a:r>
              <a:rPr lang="en-US" sz="1600" dirty="0"/>
              <a:t> </a:t>
            </a:r>
            <a:r>
              <a:rPr lang="en-US" sz="1600" dirty="0" err="1"/>
              <a:t>ortaya</a:t>
            </a:r>
            <a:r>
              <a:rPr lang="en-US" sz="1600" dirty="0"/>
              <a:t> </a:t>
            </a:r>
            <a:r>
              <a:rPr lang="en-US" sz="1600" dirty="0" err="1"/>
              <a:t>çıkan</a:t>
            </a:r>
            <a:r>
              <a:rPr lang="en-US" sz="1600" dirty="0"/>
              <a:t> </a:t>
            </a:r>
            <a:r>
              <a:rPr lang="en-US" sz="1600" b="1" dirty="0" err="1"/>
              <a:t>serbest</a:t>
            </a:r>
            <a:r>
              <a:rPr lang="en-US" sz="1600" b="1" dirty="0"/>
              <a:t> </a:t>
            </a:r>
            <a:r>
              <a:rPr lang="en-US" sz="1600" b="1" dirty="0" err="1"/>
              <a:t>radikaller</a:t>
            </a:r>
            <a:r>
              <a:rPr lang="en-US" sz="1600" b="1" dirty="0"/>
              <a:t> </a:t>
            </a:r>
            <a:r>
              <a:rPr lang="en-US" sz="1600" dirty="0" err="1"/>
              <a:t>hücrelere</a:t>
            </a:r>
            <a:r>
              <a:rPr lang="en-US" sz="1600" dirty="0"/>
              <a:t> </a:t>
            </a:r>
            <a:r>
              <a:rPr lang="en-US" sz="1600" dirty="0" err="1"/>
              <a:t>ve</a:t>
            </a:r>
            <a:r>
              <a:rPr lang="en-US" sz="1600" dirty="0"/>
              <a:t> </a:t>
            </a:r>
            <a:r>
              <a:rPr lang="en-US" sz="1600" dirty="0" err="1"/>
              <a:t>bağışıklık</a:t>
            </a:r>
            <a:r>
              <a:rPr lang="en-US" sz="1600" dirty="0"/>
              <a:t> </a:t>
            </a:r>
            <a:r>
              <a:rPr lang="en-US" sz="1600" dirty="0" err="1"/>
              <a:t>sistemine</a:t>
            </a:r>
            <a:r>
              <a:rPr lang="en-US" sz="1600" dirty="0"/>
              <a:t> </a:t>
            </a:r>
            <a:r>
              <a:rPr lang="en-US" sz="1600" dirty="0" err="1"/>
              <a:t>zarar</a:t>
            </a:r>
            <a:r>
              <a:rPr lang="en-US" sz="1600" dirty="0"/>
              <a:t> </a:t>
            </a:r>
            <a:r>
              <a:rPr lang="en-US" sz="1600" dirty="0" err="1"/>
              <a:t>vererek</a:t>
            </a:r>
            <a:r>
              <a:rPr lang="en-US" sz="1600" dirty="0"/>
              <a:t> </a:t>
            </a:r>
            <a:r>
              <a:rPr lang="en-US" sz="1600" dirty="0" err="1"/>
              <a:t>yaşlanmayı</a:t>
            </a:r>
            <a:r>
              <a:rPr lang="en-US" sz="1600" dirty="0"/>
              <a:t> </a:t>
            </a:r>
            <a:r>
              <a:rPr lang="en-US" sz="1600" dirty="0" err="1"/>
              <a:t>hızlandırırlar</a:t>
            </a:r>
            <a:r>
              <a:rPr lang="en-US" sz="1600" dirty="0"/>
              <a:t>. </a:t>
            </a:r>
            <a:r>
              <a:rPr lang="en-US" sz="1600" dirty="0" err="1"/>
              <a:t>Antioksidanlar</a:t>
            </a:r>
            <a:r>
              <a:rPr lang="en-US" sz="1600" dirty="0"/>
              <a:t> </a:t>
            </a:r>
            <a:r>
              <a:rPr lang="en-US" sz="1600" dirty="0" err="1"/>
              <a:t>ise</a:t>
            </a:r>
            <a:r>
              <a:rPr lang="en-US" sz="1600" dirty="0"/>
              <a:t> </a:t>
            </a:r>
            <a:r>
              <a:rPr lang="en-US" sz="1600" dirty="0" err="1"/>
              <a:t>serbest</a:t>
            </a:r>
            <a:r>
              <a:rPr lang="en-US" sz="1600" dirty="0"/>
              <a:t> </a:t>
            </a:r>
            <a:r>
              <a:rPr lang="en-US" sz="1600" dirty="0" err="1"/>
              <a:t>radikalleri</a:t>
            </a:r>
            <a:r>
              <a:rPr lang="en-US" sz="1600" dirty="0"/>
              <a:t> </a:t>
            </a:r>
            <a:r>
              <a:rPr lang="en-US" sz="1600" dirty="0" err="1"/>
              <a:t>kendilerine</a:t>
            </a:r>
            <a:r>
              <a:rPr lang="en-US" sz="1600" dirty="0"/>
              <a:t> </a:t>
            </a:r>
            <a:r>
              <a:rPr lang="en-US" sz="1600" dirty="0" err="1"/>
              <a:t>bağlayarak</a:t>
            </a:r>
            <a:r>
              <a:rPr lang="en-US" sz="1600" dirty="0"/>
              <a:t> </a:t>
            </a:r>
            <a:r>
              <a:rPr lang="en-US" sz="1600" dirty="0" err="1"/>
              <a:t>veya</a:t>
            </a:r>
            <a:r>
              <a:rPr lang="en-US" sz="1600" dirty="0"/>
              <a:t> </a:t>
            </a:r>
            <a:r>
              <a:rPr lang="en-US" sz="1600" dirty="0" err="1"/>
              <a:t>onları</a:t>
            </a:r>
            <a:r>
              <a:rPr lang="en-US" sz="1600" dirty="0"/>
              <a:t> </a:t>
            </a:r>
            <a:r>
              <a:rPr lang="en-US" sz="1600" dirty="0" err="1"/>
              <a:t>etkisiz</a:t>
            </a:r>
            <a:r>
              <a:rPr lang="en-US" sz="1600" dirty="0"/>
              <a:t> hale </a:t>
            </a:r>
            <a:r>
              <a:rPr lang="en-US" sz="1600" dirty="0" err="1"/>
              <a:t>getirerek</a:t>
            </a:r>
            <a:r>
              <a:rPr lang="en-US" sz="1600" dirty="0"/>
              <a:t> </a:t>
            </a:r>
            <a:r>
              <a:rPr lang="en-US" sz="1600" dirty="0" err="1"/>
              <a:t>olası</a:t>
            </a:r>
            <a:r>
              <a:rPr lang="en-US" sz="1600" dirty="0"/>
              <a:t> </a:t>
            </a:r>
            <a:r>
              <a:rPr lang="en-US" sz="1600" dirty="0" err="1"/>
              <a:t>zararlanmaları</a:t>
            </a:r>
            <a:r>
              <a:rPr lang="en-US" sz="1600" dirty="0"/>
              <a:t> </a:t>
            </a:r>
            <a:r>
              <a:rPr lang="en-US" sz="1600" dirty="0" err="1"/>
              <a:t>en</a:t>
            </a:r>
            <a:r>
              <a:rPr lang="en-US" sz="1600" dirty="0"/>
              <a:t> </a:t>
            </a:r>
            <a:r>
              <a:rPr lang="en-US" sz="1600" dirty="0" err="1"/>
              <a:t>aza</a:t>
            </a:r>
            <a:r>
              <a:rPr lang="en-US" sz="1600" dirty="0"/>
              <a:t> </a:t>
            </a:r>
            <a:r>
              <a:rPr lang="en-US" sz="1600" dirty="0" err="1"/>
              <a:t>indirirler</a:t>
            </a:r>
            <a:r>
              <a:rPr lang="en-US" sz="1600" dirty="0"/>
              <a:t> </a:t>
            </a:r>
            <a:r>
              <a:rPr lang="en-US" sz="1600" dirty="0" err="1"/>
              <a:t>ve</a:t>
            </a:r>
            <a:r>
              <a:rPr lang="en-US" sz="1600" dirty="0"/>
              <a:t> </a:t>
            </a:r>
            <a:r>
              <a:rPr lang="en-US" sz="1600" dirty="0" err="1"/>
              <a:t>böylelikle</a:t>
            </a:r>
            <a:r>
              <a:rPr lang="en-US" sz="1600" dirty="0"/>
              <a:t> </a:t>
            </a:r>
            <a:r>
              <a:rPr lang="en-US" sz="1600" dirty="0" err="1"/>
              <a:t>yaşlanmayı</a:t>
            </a:r>
            <a:r>
              <a:rPr lang="en-US" sz="1600" dirty="0"/>
              <a:t> </a:t>
            </a:r>
            <a:r>
              <a:rPr lang="en-US" sz="1600" dirty="0" err="1" smtClean="0"/>
              <a:t>geciktirirler</a:t>
            </a:r>
            <a:r>
              <a:rPr lang="tr-TR" sz="1600" dirty="0" smtClean="0"/>
              <a:t>.</a:t>
            </a:r>
          </a:p>
          <a:p>
            <a:pPr algn="just"/>
            <a:r>
              <a:rPr lang="tr-TR" sz="1600" b="1" dirty="0" smtClean="0"/>
              <a:t>B</a:t>
            </a:r>
            <a:r>
              <a:rPr lang="en-US" sz="1600" b="1" dirty="0" err="1" smtClean="0"/>
              <a:t>iberiye</a:t>
            </a:r>
            <a:r>
              <a:rPr lang="en-US" sz="1600" b="1" dirty="0" smtClean="0"/>
              <a:t> </a:t>
            </a:r>
            <a:r>
              <a:rPr lang="en-US" sz="1600" dirty="0"/>
              <a:t>(</a:t>
            </a:r>
            <a:r>
              <a:rPr lang="en-US" sz="1600" dirty="0" smtClean="0"/>
              <a:t>Rosmarinus</a:t>
            </a:r>
            <a:r>
              <a:rPr lang="tr-TR" sz="1600" dirty="0" smtClean="0"/>
              <a:t> </a:t>
            </a:r>
            <a:r>
              <a:rPr lang="en-US" sz="1600" dirty="0" smtClean="0"/>
              <a:t>officinalis</a:t>
            </a:r>
            <a:r>
              <a:rPr lang="en-US" sz="1600" dirty="0"/>
              <a:t>), </a:t>
            </a:r>
            <a:r>
              <a:rPr lang="en-US" sz="1600" b="1" dirty="0" err="1" smtClean="0"/>
              <a:t>adaçayı</a:t>
            </a:r>
            <a:r>
              <a:rPr lang="tr-TR" sz="1600" b="1" dirty="0" smtClean="0"/>
              <a:t> </a:t>
            </a:r>
            <a:r>
              <a:rPr lang="en-US" sz="1600" dirty="0" smtClean="0"/>
              <a:t>(Salvia</a:t>
            </a:r>
            <a:r>
              <a:rPr lang="tr-TR" sz="1600" dirty="0" smtClean="0"/>
              <a:t> </a:t>
            </a:r>
            <a:r>
              <a:rPr lang="en-US" sz="1600" dirty="0" smtClean="0"/>
              <a:t>officinalis</a:t>
            </a:r>
            <a:r>
              <a:rPr lang="en-US" sz="1600" dirty="0"/>
              <a:t>), </a:t>
            </a:r>
            <a:r>
              <a:rPr lang="en-US" sz="1600" b="1" dirty="0" err="1"/>
              <a:t>oğulotu</a:t>
            </a:r>
            <a:r>
              <a:rPr lang="en-US" sz="1600" b="1" dirty="0"/>
              <a:t> </a:t>
            </a:r>
            <a:r>
              <a:rPr lang="en-US" sz="1600" dirty="0"/>
              <a:t>(</a:t>
            </a:r>
            <a:r>
              <a:rPr lang="en-US" sz="1600" dirty="0" smtClean="0"/>
              <a:t>Melissa</a:t>
            </a:r>
            <a:r>
              <a:rPr lang="tr-TR" sz="1600" dirty="0" smtClean="0"/>
              <a:t> </a:t>
            </a:r>
            <a:r>
              <a:rPr lang="en-US" sz="1600" dirty="0" smtClean="0"/>
              <a:t>officinalis</a:t>
            </a:r>
            <a:r>
              <a:rPr lang="en-US" sz="1600" dirty="0"/>
              <a:t>), </a:t>
            </a:r>
            <a:r>
              <a:rPr lang="en-US" sz="1600" b="1" dirty="0" err="1"/>
              <a:t>kekik</a:t>
            </a:r>
            <a:r>
              <a:rPr lang="en-US" sz="1600" b="1" dirty="0"/>
              <a:t> </a:t>
            </a:r>
            <a:r>
              <a:rPr lang="en-US" sz="1600" dirty="0" err="1"/>
              <a:t>türlerinin</a:t>
            </a:r>
            <a:r>
              <a:rPr lang="en-US" sz="1600" dirty="0"/>
              <a:t> (</a:t>
            </a:r>
            <a:r>
              <a:rPr lang="en-US" sz="1600" dirty="0" err="1"/>
              <a:t>Origanum</a:t>
            </a:r>
            <a:r>
              <a:rPr lang="en-US" sz="1600" dirty="0"/>
              <a:t> sp., </a:t>
            </a:r>
            <a:r>
              <a:rPr lang="en-US" sz="1600" dirty="0" err="1"/>
              <a:t>Satureja</a:t>
            </a:r>
            <a:r>
              <a:rPr lang="en-US" sz="1600" dirty="0"/>
              <a:t> sp., </a:t>
            </a:r>
            <a:r>
              <a:rPr lang="en-US" sz="1600" dirty="0" err="1" smtClean="0"/>
              <a:t>Thymbra</a:t>
            </a:r>
            <a:r>
              <a:rPr lang="tr-TR" sz="1600" dirty="0" smtClean="0"/>
              <a:t> </a:t>
            </a:r>
            <a:r>
              <a:rPr lang="en-US" sz="1600" dirty="0" smtClean="0"/>
              <a:t>sp</a:t>
            </a:r>
            <a:r>
              <a:rPr lang="en-US" sz="1600" dirty="0"/>
              <a:t>. </a:t>
            </a:r>
            <a:r>
              <a:rPr lang="en-US" sz="1600" dirty="0" err="1"/>
              <a:t>Ve</a:t>
            </a:r>
            <a:r>
              <a:rPr lang="en-US" sz="1600" dirty="0"/>
              <a:t> </a:t>
            </a:r>
            <a:r>
              <a:rPr lang="en-US" sz="1600" dirty="0" smtClean="0"/>
              <a:t>Thymus</a:t>
            </a:r>
            <a:r>
              <a:rPr lang="tr-TR" sz="1600" dirty="0" smtClean="0"/>
              <a:t> </a:t>
            </a:r>
            <a:r>
              <a:rPr lang="en-US" sz="1600" dirty="0" smtClean="0"/>
              <a:t>sp</a:t>
            </a:r>
            <a:r>
              <a:rPr lang="en-US" sz="1600" dirty="0"/>
              <a:t>.) </a:t>
            </a:r>
            <a:r>
              <a:rPr lang="en-US" sz="1600" dirty="0" err="1"/>
              <a:t>ve</a:t>
            </a:r>
            <a:r>
              <a:rPr lang="en-US" sz="1600" dirty="0"/>
              <a:t> </a:t>
            </a:r>
            <a:r>
              <a:rPr lang="en-US" sz="1600" b="1" dirty="0" err="1"/>
              <a:t>fesleğen</a:t>
            </a:r>
            <a:r>
              <a:rPr lang="en-US" sz="1600" b="1" dirty="0"/>
              <a:t> </a:t>
            </a:r>
            <a:r>
              <a:rPr lang="en-US" sz="1600" dirty="0"/>
              <a:t>(</a:t>
            </a:r>
            <a:r>
              <a:rPr lang="en-US" sz="1600" dirty="0" err="1" smtClean="0"/>
              <a:t>Ocimum</a:t>
            </a:r>
            <a:r>
              <a:rPr lang="tr-TR" sz="1600" dirty="0" smtClean="0"/>
              <a:t> </a:t>
            </a:r>
            <a:r>
              <a:rPr lang="en-US" sz="1600" dirty="0" err="1" smtClean="0"/>
              <a:t>basilicum</a:t>
            </a:r>
            <a:r>
              <a:rPr lang="en-US" sz="1600" dirty="0"/>
              <a:t>) </a:t>
            </a:r>
            <a:r>
              <a:rPr lang="en-US" sz="1600" dirty="0" err="1"/>
              <a:t>yüksek</a:t>
            </a:r>
            <a:r>
              <a:rPr lang="en-US" sz="1600" dirty="0"/>
              <a:t> </a:t>
            </a:r>
            <a:r>
              <a:rPr lang="en-US" sz="1600" dirty="0" err="1"/>
              <a:t>antioksidan</a:t>
            </a:r>
            <a:r>
              <a:rPr lang="en-US" sz="1600" dirty="0"/>
              <a:t> </a:t>
            </a:r>
            <a:r>
              <a:rPr lang="en-US" sz="1600" dirty="0" err="1"/>
              <a:t>özellikleri</a:t>
            </a:r>
            <a:r>
              <a:rPr lang="en-US" sz="1600" dirty="0"/>
              <a:t> </a:t>
            </a:r>
            <a:r>
              <a:rPr lang="en-US" sz="1600" dirty="0" err="1"/>
              <a:t>vardır</a:t>
            </a:r>
            <a:r>
              <a:rPr lang="en-US" sz="1600" dirty="0" smtClean="0"/>
              <a:t>.</a:t>
            </a:r>
            <a:r>
              <a:rPr lang="tr-TR" sz="1600" dirty="0" smtClean="0"/>
              <a:t> </a:t>
            </a:r>
          </a:p>
          <a:p>
            <a:pPr algn="just"/>
            <a:r>
              <a:rPr lang="en-US" sz="1600" dirty="0" smtClean="0"/>
              <a:t>Bu </a:t>
            </a:r>
            <a:r>
              <a:rPr lang="en-US" sz="1600" dirty="0" err="1"/>
              <a:t>tür</a:t>
            </a:r>
            <a:r>
              <a:rPr lang="en-US" sz="1600" dirty="0"/>
              <a:t> </a:t>
            </a:r>
            <a:r>
              <a:rPr lang="en-US" sz="1600" dirty="0" err="1"/>
              <a:t>bitkilerde</a:t>
            </a:r>
            <a:r>
              <a:rPr lang="en-US" sz="1600" dirty="0"/>
              <a:t> </a:t>
            </a:r>
            <a:r>
              <a:rPr lang="en-US" sz="1600" dirty="0" err="1"/>
              <a:t>antioksidan</a:t>
            </a:r>
            <a:r>
              <a:rPr lang="en-US" sz="1600" dirty="0"/>
              <a:t> </a:t>
            </a:r>
            <a:r>
              <a:rPr lang="en-US" sz="1600" dirty="0" err="1"/>
              <a:t>etki</a:t>
            </a:r>
            <a:r>
              <a:rPr lang="en-US" sz="1600" dirty="0"/>
              <a:t> </a:t>
            </a:r>
            <a:r>
              <a:rPr lang="en-US" sz="1600" dirty="0" err="1"/>
              <a:t>genellikle</a:t>
            </a:r>
            <a:r>
              <a:rPr lang="en-US" sz="1600" dirty="0"/>
              <a:t> </a:t>
            </a:r>
            <a:r>
              <a:rPr lang="en-US" sz="1600" b="1" dirty="0" err="1"/>
              <a:t>fenoller</a:t>
            </a:r>
            <a:r>
              <a:rPr lang="en-US" sz="1600" b="1" dirty="0"/>
              <a:t> </a:t>
            </a:r>
            <a:r>
              <a:rPr lang="en-US" sz="1600" dirty="0" err="1"/>
              <a:t>ve</a:t>
            </a:r>
            <a:r>
              <a:rPr lang="en-US" sz="1600" dirty="0"/>
              <a:t> </a:t>
            </a:r>
            <a:r>
              <a:rPr lang="en-US" sz="1600" b="1" dirty="0" err="1"/>
              <a:t>flavanoitlerin</a:t>
            </a:r>
            <a:r>
              <a:rPr lang="en-US" sz="1600" b="1" dirty="0"/>
              <a:t> </a:t>
            </a:r>
            <a:r>
              <a:rPr lang="en-US" sz="1600" dirty="0" err="1"/>
              <a:t>varlığı</a:t>
            </a:r>
            <a:r>
              <a:rPr lang="en-US" sz="1600" dirty="0"/>
              <a:t> </a:t>
            </a:r>
            <a:r>
              <a:rPr lang="en-US" sz="1600" dirty="0" err="1"/>
              <a:t>ve</a:t>
            </a:r>
            <a:r>
              <a:rPr lang="en-US" sz="1600" dirty="0"/>
              <a:t> </a:t>
            </a:r>
            <a:r>
              <a:rPr lang="en-US" sz="1600" dirty="0" err="1"/>
              <a:t>onların</a:t>
            </a:r>
            <a:r>
              <a:rPr lang="en-US" sz="1600" dirty="0"/>
              <a:t> </a:t>
            </a:r>
            <a:r>
              <a:rPr lang="en-US" sz="1600" dirty="0" err="1"/>
              <a:t>serbest</a:t>
            </a:r>
            <a:r>
              <a:rPr lang="en-US" sz="1600" dirty="0"/>
              <a:t> </a:t>
            </a:r>
            <a:r>
              <a:rPr lang="en-US" sz="1600" dirty="0" err="1"/>
              <a:t>radikal</a:t>
            </a:r>
            <a:r>
              <a:rPr lang="en-US" sz="1600" dirty="0"/>
              <a:t> </a:t>
            </a:r>
            <a:r>
              <a:rPr lang="en-US" sz="1600" dirty="0" err="1"/>
              <a:t>tutma</a:t>
            </a:r>
            <a:r>
              <a:rPr lang="en-US" sz="1600" dirty="0"/>
              <a:t> </a:t>
            </a:r>
            <a:r>
              <a:rPr lang="en-US" sz="1600" dirty="0" err="1"/>
              <a:t>aktivitesiyle</a:t>
            </a:r>
            <a:r>
              <a:rPr lang="en-US" sz="1600" dirty="0"/>
              <a:t> </a:t>
            </a:r>
            <a:r>
              <a:rPr lang="en-US" sz="1600" dirty="0" err="1"/>
              <a:t>ilgilidir</a:t>
            </a:r>
            <a:r>
              <a:rPr lang="en-US" sz="1600" dirty="0"/>
              <a:t>. </a:t>
            </a:r>
            <a:r>
              <a:rPr lang="en-US" sz="1600" dirty="0" err="1"/>
              <a:t>Biberiye</a:t>
            </a:r>
            <a:r>
              <a:rPr lang="en-US" sz="1600" dirty="0"/>
              <a:t> </a:t>
            </a:r>
            <a:r>
              <a:rPr lang="en-US" sz="1600" dirty="0" err="1"/>
              <a:t>yapraklarında</a:t>
            </a:r>
            <a:r>
              <a:rPr lang="en-US" sz="1600" dirty="0"/>
              <a:t> </a:t>
            </a:r>
            <a:r>
              <a:rPr lang="en-US" sz="1600" dirty="0" err="1"/>
              <a:t>bulunan</a:t>
            </a:r>
            <a:r>
              <a:rPr lang="en-US" sz="1600" dirty="0"/>
              <a:t> </a:t>
            </a:r>
            <a:r>
              <a:rPr lang="en-US" sz="1600" b="1" dirty="0" err="1"/>
              <a:t>rosmarinikasit</a:t>
            </a:r>
            <a:r>
              <a:rPr lang="en-US" sz="1600" dirty="0"/>
              <a:t>, </a:t>
            </a:r>
            <a:r>
              <a:rPr lang="en-US" sz="1600" dirty="0" err="1"/>
              <a:t>yeşil</a:t>
            </a:r>
            <a:r>
              <a:rPr lang="en-US" sz="1600" dirty="0"/>
              <a:t> </a:t>
            </a:r>
            <a:r>
              <a:rPr lang="en-US" sz="1600" dirty="0" err="1"/>
              <a:t>çayın</a:t>
            </a:r>
            <a:r>
              <a:rPr lang="en-US" sz="1600" dirty="0"/>
              <a:t> </a:t>
            </a:r>
            <a:r>
              <a:rPr lang="en-US" sz="1600" dirty="0" err="1"/>
              <a:t>yapısında</a:t>
            </a:r>
            <a:r>
              <a:rPr lang="en-US" sz="1600" dirty="0"/>
              <a:t> </a:t>
            </a:r>
            <a:r>
              <a:rPr lang="en-US" sz="1600" dirty="0" err="1"/>
              <a:t>bulunan</a:t>
            </a:r>
            <a:r>
              <a:rPr lang="en-US" sz="1600" dirty="0"/>
              <a:t> </a:t>
            </a:r>
            <a:r>
              <a:rPr lang="en-US" sz="1600" b="1" dirty="0" err="1"/>
              <a:t>quersetin</a:t>
            </a:r>
            <a:r>
              <a:rPr lang="en-US" sz="1600" dirty="0"/>
              <a:t>, </a:t>
            </a:r>
            <a:r>
              <a:rPr lang="en-US" sz="1600" dirty="0" err="1"/>
              <a:t>üzüm</a:t>
            </a:r>
            <a:r>
              <a:rPr lang="en-US" sz="1600" dirty="0"/>
              <a:t> </a:t>
            </a:r>
            <a:r>
              <a:rPr lang="en-US" sz="1600" dirty="0" err="1"/>
              <a:t>çekirdeği</a:t>
            </a:r>
            <a:r>
              <a:rPr lang="en-US" sz="1600" dirty="0"/>
              <a:t> </a:t>
            </a:r>
            <a:r>
              <a:rPr lang="en-US" sz="1600" dirty="0" err="1"/>
              <a:t>ekstresinde</a:t>
            </a:r>
            <a:r>
              <a:rPr lang="en-US" sz="1600" dirty="0"/>
              <a:t> </a:t>
            </a:r>
            <a:r>
              <a:rPr lang="en-US" sz="1600" dirty="0" err="1"/>
              <a:t>bulunan</a:t>
            </a:r>
            <a:r>
              <a:rPr lang="en-US" sz="1600" dirty="0"/>
              <a:t> </a:t>
            </a:r>
            <a:r>
              <a:rPr lang="en-US" sz="1600" b="1" dirty="0" err="1"/>
              <a:t>kateşin</a:t>
            </a:r>
            <a:r>
              <a:rPr lang="en-US" sz="1600" b="1" dirty="0"/>
              <a:t> </a:t>
            </a:r>
            <a:r>
              <a:rPr lang="en-US" sz="1600" dirty="0" err="1"/>
              <a:t>ve</a:t>
            </a:r>
            <a:r>
              <a:rPr lang="en-US" sz="1600" dirty="0"/>
              <a:t> </a:t>
            </a:r>
            <a:r>
              <a:rPr lang="en-US" sz="1600" b="1" dirty="0" err="1"/>
              <a:t>epikateşin</a:t>
            </a:r>
            <a:r>
              <a:rPr lang="en-US" sz="1600" dirty="0" err="1"/>
              <a:t>ler</a:t>
            </a:r>
            <a:r>
              <a:rPr lang="en-US" sz="1600" dirty="0"/>
              <a:t> </a:t>
            </a:r>
            <a:r>
              <a:rPr lang="en-US" sz="1600" dirty="0" err="1"/>
              <a:t>çok</a:t>
            </a:r>
            <a:r>
              <a:rPr lang="en-US" sz="1600" dirty="0"/>
              <a:t> </a:t>
            </a:r>
            <a:r>
              <a:rPr lang="en-US" sz="1600" dirty="0" err="1"/>
              <a:t>güçlü</a:t>
            </a:r>
            <a:r>
              <a:rPr lang="en-US" sz="1600" dirty="0"/>
              <a:t> </a:t>
            </a:r>
            <a:r>
              <a:rPr lang="en-US" sz="1600" dirty="0" err="1"/>
              <a:t>antioksidanlardır</a:t>
            </a:r>
            <a:r>
              <a:rPr lang="en-US" sz="1600" dirty="0"/>
              <a:t>. </a:t>
            </a:r>
          </a:p>
          <a:p>
            <a:r>
              <a:rPr lang="en-US" dirty="0"/>
              <a:t> </a:t>
            </a:r>
          </a:p>
          <a:p>
            <a:pPr algn="just"/>
            <a:endParaRPr lang="en-US" dirty="0"/>
          </a:p>
        </p:txBody>
      </p:sp>
      <p:sp>
        <p:nvSpPr>
          <p:cNvPr id="7" name="Dikdörtgen 6"/>
          <p:cNvSpPr/>
          <p:nvPr/>
        </p:nvSpPr>
        <p:spPr>
          <a:xfrm>
            <a:off x="7054967" y="3082247"/>
            <a:ext cx="94968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 smtClean="0"/>
              <a:t>Biberiye</a:t>
            </a:r>
            <a:endParaRPr lang="en-US" dirty="0"/>
          </a:p>
        </p:txBody>
      </p:sp>
      <p:sp>
        <p:nvSpPr>
          <p:cNvPr id="9" name="Dikdörtgen 8"/>
          <p:cNvSpPr/>
          <p:nvPr/>
        </p:nvSpPr>
        <p:spPr>
          <a:xfrm>
            <a:off x="7088029" y="6092037"/>
            <a:ext cx="190488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 smtClean="0"/>
              <a:t>Adaçayı (</a:t>
            </a:r>
            <a:r>
              <a:rPr lang="tr-TR" dirty="0" err="1"/>
              <a:t>S</a:t>
            </a:r>
            <a:r>
              <a:rPr lang="tr-TR" dirty="0" err="1" smtClean="0"/>
              <a:t>alvia</a:t>
            </a:r>
            <a:r>
              <a:rPr lang="tr-TR" dirty="0" smtClean="0"/>
              <a:t> </a:t>
            </a:r>
            <a:r>
              <a:rPr lang="tr-TR" dirty="0" err="1" smtClean="0"/>
              <a:t>sp</a:t>
            </a:r>
            <a:r>
              <a:rPr lang="tr-TR" dirty="0" smtClean="0"/>
              <a:t>)</a:t>
            </a:r>
            <a:endParaRPr lang="en-US" dirty="0"/>
          </a:p>
        </p:txBody>
      </p:sp>
      <p:sp>
        <p:nvSpPr>
          <p:cNvPr id="2" name="Dikdörtgen 1"/>
          <p:cNvSpPr/>
          <p:nvPr/>
        </p:nvSpPr>
        <p:spPr>
          <a:xfrm>
            <a:off x="1115616" y="6168981"/>
            <a:ext cx="4572000" cy="215444"/>
          </a:xfrm>
          <a:prstGeom prst="rect">
            <a:avLst/>
          </a:prstGeom>
        </p:spPr>
        <p:txBody>
          <a:bodyPr>
            <a:spAutoFit/>
          </a:bodyPr>
          <a:lstStyle/>
          <a:p>
            <a:pPr lvl="0"/>
            <a:r>
              <a:rPr lang="en-US" sz="800" u="sng" dirty="0">
                <a:hlinkClick r:id="rId2"/>
              </a:rPr>
              <a:t>http://ziraat.sdu.edu.tr/assets/uploads/sites/138/files/tarla-bitkilerine-giris-27092016.pdf</a:t>
            </a:r>
            <a:endParaRPr lang="tr-TR" sz="800" dirty="0"/>
          </a:p>
        </p:txBody>
      </p:sp>
    </p:spTree>
    <p:extLst>
      <p:ext uri="{BB962C8B-B14F-4D97-AF65-F5344CB8AC3E}">
        <p14:creationId xmlns:p14="http://schemas.microsoft.com/office/powerpoint/2010/main" val="2497333480"/>
      </p:ext>
    </p:extLst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</TotalTime>
  <Words>257</Words>
  <Application>Microsoft Office PowerPoint</Application>
  <PresentationFormat>Ekran Gösterisi (4:3)</PresentationFormat>
  <Paragraphs>20</Paragraphs>
  <Slides>2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2</vt:i4>
      </vt:variant>
    </vt:vector>
  </HeadingPairs>
  <TitlesOfParts>
    <vt:vector size="3" baseType="lpstr">
      <vt:lpstr>Ofis Teması</vt:lpstr>
      <vt:lpstr>FARMASOTİK ÜRÜNLER OLARAK TIBBİ VE AROMATİK BİTKİLER</vt:lpstr>
      <vt:lpstr>ANTİOKSİDAN OLARAK TIBBİ VE AROMATİK BİTKİLER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FARMASOTİK ÜRÜNLER OLARAK TIBBİ VE AROMATİK BİTKİLER</dc:title>
  <dc:creator>user</dc:creator>
  <cp:lastModifiedBy>user</cp:lastModifiedBy>
  <cp:revision>4</cp:revision>
  <dcterms:created xsi:type="dcterms:W3CDTF">2017-01-30T16:27:31Z</dcterms:created>
  <dcterms:modified xsi:type="dcterms:W3CDTF">2017-01-31T10:53:13Z</dcterms:modified>
</cp:coreProperties>
</file>