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9" d="100"/>
          <a:sy n="79" d="100"/>
        </p:scale>
        <p:origin x="16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F0A875A-3BA4-42FE-8A41-2BA2393CF31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532656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F0A875A-3BA4-42FE-8A41-2BA2393CF31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2179801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F0A875A-3BA4-42FE-8A41-2BA2393CF31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3859531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F0A875A-3BA4-42FE-8A41-2BA2393CF31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766303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F0A875A-3BA4-42FE-8A41-2BA2393CF31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316681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F0A875A-3BA4-42FE-8A41-2BA2393CF31B}"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5626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F0A875A-3BA4-42FE-8A41-2BA2393CF31B}"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3015527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F0A875A-3BA4-42FE-8A41-2BA2393CF31B}"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1777427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F0A875A-3BA4-42FE-8A41-2BA2393CF31B}"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1094967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F0A875A-3BA4-42FE-8A41-2BA2393CF31B}"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3484777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F0A875A-3BA4-42FE-8A41-2BA2393CF31B}"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09ABF7-3DF5-4B46-8B0F-B6C46191EF93}" type="slidenum">
              <a:rPr lang="tr-TR" smtClean="0"/>
              <a:t>‹#›</a:t>
            </a:fld>
            <a:endParaRPr lang="tr-TR"/>
          </a:p>
        </p:txBody>
      </p:sp>
    </p:spTree>
    <p:extLst>
      <p:ext uri="{BB962C8B-B14F-4D97-AF65-F5344CB8AC3E}">
        <p14:creationId xmlns:p14="http://schemas.microsoft.com/office/powerpoint/2010/main" val="3914652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0A875A-3BA4-42FE-8A41-2BA2393CF31B}"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09ABF7-3DF5-4B46-8B0F-B6C46191EF93}" type="slidenum">
              <a:rPr lang="tr-TR" smtClean="0"/>
              <a:t>‹#›</a:t>
            </a:fld>
            <a:endParaRPr lang="tr-TR"/>
          </a:p>
        </p:txBody>
      </p:sp>
    </p:spTree>
    <p:extLst>
      <p:ext uri="{BB962C8B-B14F-4D97-AF65-F5344CB8AC3E}">
        <p14:creationId xmlns:p14="http://schemas.microsoft.com/office/powerpoint/2010/main" val="2663716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766218"/>
            <a:ext cx="10515600" cy="1325563"/>
          </a:xfrm>
        </p:spPr>
        <p:txBody>
          <a:bodyPr>
            <a:normAutofit/>
          </a:bodyPr>
          <a:lstStyle/>
          <a:p>
            <a:pPr algn="ctr"/>
            <a:r>
              <a:rPr lang="tr-TR" sz="7200" b="1" dirty="0" smtClean="0"/>
              <a:t>MESLEKİ</a:t>
            </a:r>
            <a:r>
              <a:rPr lang="tr-TR" sz="7200" b="1" i="1" dirty="0" smtClean="0"/>
              <a:t>  ETİK </a:t>
            </a:r>
            <a:endParaRPr lang="tr-TR" sz="7200" b="1" i="1" dirty="0"/>
          </a:p>
        </p:txBody>
      </p:sp>
    </p:spTree>
    <p:extLst>
      <p:ext uri="{BB962C8B-B14F-4D97-AF65-F5344CB8AC3E}">
        <p14:creationId xmlns:p14="http://schemas.microsoft.com/office/powerpoint/2010/main" val="1867025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35367" y="5865614"/>
            <a:ext cx="3921266" cy="584775"/>
          </a:xfrm>
          <a:prstGeom prst="rect">
            <a:avLst/>
          </a:prstGeom>
        </p:spPr>
        <p:txBody>
          <a:bodyPr wrap="none">
            <a:spAutoFit/>
          </a:bodyPr>
          <a:lstStyle/>
          <a:p>
            <a:r>
              <a:rPr lang="tr-TR" sz="3200" b="1" dirty="0" smtClean="0"/>
              <a:t>Meslek - Ahlak İlişkisi </a:t>
            </a:r>
            <a:endParaRPr lang="tr-TR" sz="3200" b="1" dirty="0"/>
          </a:p>
        </p:txBody>
      </p:sp>
      <p:pic>
        <p:nvPicPr>
          <p:cNvPr id="3" name="Resim 2"/>
          <p:cNvPicPr>
            <a:picLocks noChangeAspect="1"/>
          </p:cNvPicPr>
          <p:nvPr/>
        </p:nvPicPr>
        <p:blipFill>
          <a:blip r:embed="rId2"/>
          <a:stretch>
            <a:fillRect/>
          </a:stretch>
        </p:blipFill>
        <p:spPr>
          <a:xfrm>
            <a:off x="1524000" y="280416"/>
            <a:ext cx="9144000" cy="5449823"/>
          </a:xfrm>
          <a:prstGeom prst="rect">
            <a:avLst/>
          </a:prstGeom>
        </p:spPr>
      </p:pic>
    </p:spTree>
    <p:extLst>
      <p:ext uri="{BB962C8B-B14F-4D97-AF65-F5344CB8AC3E}">
        <p14:creationId xmlns:p14="http://schemas.microsoft.com/office/powerpoint/2010/main" val="3723670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smtClean="0"/>
              <a:t>Kaynakça </a:t>
            </a:r>
            <a:endParaRPr lang="tr-TR" b="1" dirty="0"/>
          </a:p>
        </p:txBody>
      </p:sp>
      <p:sp>
        <p:nvSpPr>
          <p:cNvPr id="3" name="İçerik Yer Tutucusu 2"/>
          <p:cNvSpPr>
            <a:spLocks noGrp="1"/>
          </p:cNvSpPr>
          <p:nvPr>
            <p:ph idx="1"/>
          </p:nvPr>
        </p:nvSpPr>
        <p:spPr/>
        <p:txBody>
          <a:bodyPr/>
          <a:lstStyle/>
          <a:p>
            <a:pPr marL="0" indent="0">
              <a:buNone/>
            </a:pPr>
            <a:r>
              <a:rPr lang="sv-SE" dirty="0"/>
              <a:t>MEGEP, “Meslek Etiği”, Ankara, (2006)</a:t>
            </a:r>
            <a:endParaRPr lang="tr-TR" dirty="0"/>
          </a:p>
        </p:txBody>
      </p:sp>
    </p:spTree>
    <p:extLst>
      <p:ext uri="{BB962C8B-B14F-4D97-AF65-F5344CB8AC3E}">
        <p14:creationId xmlns:p14="http://schemas.microsoft.com/office/powerpoint/2010/main" val="792684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Mesleki Etik Kavramı </a:t>
            </a:r>
            <a:endParaRPr lang="tr-TR" b="1" dirty="0"/>
          </a:p>
        </p:txBody>
      </p:sp>
      <p:sp>
        <p:nvSpPr>
          <p:cNvPr id="3" name="İçerik Yer Tutucusu 2"/>
          <p:cNvSpPr>
            <a:spLocks noGrp="1"/>
          </p:cNvSpPr>
          <p:nvPr>
            <p:ph idx="1"/>
          </p:nvPr>
        </p:nvSpPr>
        <p:spPr/>
        <p:txBody>
          <a:bodyPr/>
          <a:lstStyle/>
          <a:p>
            <a:pPr marL="0" indent="0" algn="just">
              <a:buNone/>
            </a:pPr>
            <a:r>
              <a:rPr lang="tr-TR" dirty="0" smtClean="0"/>
              <a:t>     </a:t>
            </a:r>
          </a:p>
          <a:p>
            <a:pPr marL="0" indent="0" algn="just">
              <a:buNone/>
            </a:pPr>
            <a:r>
              <a:rPr lang="tr-TR" dirty="0"/>
              <a:t> </a:t>
            </a:r>
            <a:r>
              <a:rPr lang="tr-TR" dirty="0" smtClean="0"/>
              <a:t>       İş hayatındaki davranışları yönlendiren, onlara rehberlik eden etik prensipler ve standartların toplamına </a:t>
            </a:r>
            <a:r>
              <a:rPr lang="tr-TR" b="1" i="1" dirty="0" smtClean="0"/>
              <a:t>“mesleki etik” </a:t>
            </a:r>
            <a:r>
              <a:rPr lang="tr-TR" dirty="0" smtClean="0"/>
              <a:t>denilmektedir. Belirli bir meslek grubunun, meslek üyelerine emreden, onları belli kurallarla davranmaya zorlayan kişisel eğilimlerini sınırlayan, yetersiz ve ilkesiz üyeleri meslekten dışlayan, mesleki rekabeti düzenleyen ve hizmet ideallerini korumayı amaçlayan mesleki ilkelerdir.</a:t>
            </a:r>
            <a:endParaRPr lang="tr-TR" dirty="0"/>
          </a:p>
        </p:txBody>
      </p:sp>
    </p:spTree>
    <p:extLst>
      <p:ext uri="{BB962C8B-B14F-4D97-AF65-F5344CB8AC3E}">
        <p14:creationId xmlns:p14="http://schemas.microsoft.com/office/powerpoint/2010/main" val="3676463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01040" y="1228397"/>
            <a:ext cx="10789920" cy="4401205"/>
          </a:xfrm>
          <a:prstGeom prst="rect">
            <a:avLst/>
          </a:prstGeom>
        </p:spPr>
        <p:txBody>
          <a:bodyPr wrap="square">
            <a:spAutoFit/>
          </a:bodyPr>
          <a:lstStyle/>
          <a:p>
            <a:pPr algn="just"/>
            <a:r>
              <a:rPr lang="tr-TR" sz="2800" dirty="0" smtClean="0"/>
              <a:t>       Tarihsel süreç içerisinde, insanoğlunun ihtiyaç duyduğu her türden mal ya da hizmet üretimi çeşitli meslek gruplarının doğmasına neden olmuştur. Bu meslek grupları zamanla örgütlenip bir takım ilkeler belirlemiştir.      </a:t>
            </a:r>
          </a:p>
          <a:p>
            <a:pPr algn="just"/>
            <a:endParaRPr lang="tr-TR" sz="2800" dirty="0" smtClean="0"/>
          </a:p>
          <a:p>
            <a:pPr algn="just"/>
            <a:r>
              <a:rPr lang="tr-TR" sz="2800" dirty="0" smtClean="0"/>
              <a:t>        Bu ilkelerin arasında, etik-ahlaki değerler önemli bir yer tutmuştur. Osmanlı döneminde kurulan ahi birlikleri bu yönde oldukça katı kuralları olan bir örgütlenmedir. Bunlara örnek vermek gerekirse; bu birliklerden etik-ahlaki sebeplerle atılan bir esnaf, bir daha bu ülkenin hiçbir yerinde o mesleği icra edemezdi. </a:t>
            </a:r>
            <a:endParaRPr lang="tr-TR" sz="2800" dirty="0"/>
          </a:p>
        </p:txBody>
      </p:sp>
    </p:spTree>
    <p:extLst>
      <p:ext uri="{BB962C8B-B14F-4D97-AF65-F5344CB8AC3E}">
        <p14:creationId xmlns:p14="http://schemas.microsoft.com/office/powerpoint/2010/main" val="3160499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9600" y="1031760"/>
            <a:ext cx="10972800" cy="5262979"/>
          </a:xfrm>
          <a:prstGeom prst="rect">
            <a:avLst/>
          </a:prstGeom>
        </p:spPr>
        <p:txBody>
          <a:bodyPr wrap="square">
            <a:spAutoFit/>
          </a:bodyPr>
          <a:lstStyle/>
          <a:p>
            <a:pPr algn="just"/>
            <a:r>
              <a:rPr lang="tr-TR" sz="2800" dirty="0" smtClean="0"/>
              <a:t>        İş etiği alanı 1980’lerde akademik bir çalışma sahası haline gelmiştir. 1990’lardan sonra ise iş etiğinin, çalışma alanını etkileyen en önemli unsurlardan biri haline geldiğini görüyoruz.</a:t>
            </a:r>
          </a:p>
          <a:p>
            <a:pPr algn="just"/>
            <a:r>
              <a:rPr lang="tr-TR" sz="2800" dirty="0" smtClean="0"/>
              <a:t> </a:t>
            </a:r>
          </a:p>
          <a:p>
            <a:pPr algn="just"/>
            <a:r>
              <a:rPr lang="tr-TR" sz="2800" dirty="0" smtClean="0"/>
              <a:t>       Meslek grupları; çeşitli esnaf, zanaatkârlarca farklı biçimlerde kurulmuş, o mesleğin dayanışmasını, kurallarını yansıtan kendine özgü birtakım ilkeleri olan bir birliktir.</a:t>
            </a:r>
          </a:p>
          <a:p>
            <a:pPr algn="just"/>
            <a:endParaRPr lang="tr-TR" sz="2800" dirty="0" smtClean="0"/>
          </a:p>
          <a:p>
            <a:pPr algn="just"/>
            <a:r>
              <a:rPr lang="tr-TR" sz="2800" dirty="0" smtClean="0"/>
              <a:t>      Bir mesleki etkinliğin ya da hizmetin, tüketicilerin gereksinimlerini karşılayabilmesi için o meslek alanı içinde oluşturulmuş bir öz denetimden geçmesi gerekir. </a:t>
            </a:r>
          </a:p>
          <a:p>
            <a:pPr algn="just"/>
            <a:endParaRPr lang="tr-TR" sz="2800" dirty="0"/>
          </a:p>
        </p:txBody>
      </p:sp>
    </p:spTree>
    <p:extLst>
      <p:ext uri="{BB962C8B-B14F-4D97-AF65-F5344CB8AC3E}">
        <p14:creationId xmlns:p14="http://schemas.microsoft.com/office/powerpoint/2010/main" val="607257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0016" y="2039773"/>
            <a:ext cx="10521696" cy="2246769"/>
          </a:xfrm>
          <a:prstGeom prst="rect">
            <a:avLst/>
          </a:prstGeom>
        </p:spPr>
        <p:txBody>
          <a:bodyPr wrap="square">
            <a:spAutoFit/>
          </a:bodyPr>
          <a:lstStyle/>
          <a:p>
            <a:pPr algn="just"/>
            <a:r>
              <a:rPr lang="tr-TR" sz="2800" dirty="0" smtClean="0"/>
              <a:t>      Mesleki etik bir özdenetim düzeneği gibi çalışır fakat diğer denetim biçimlerinden farklı olarak içseldir ve manevi bir nitelik taşır. Meslek etiği; genel ahlaki ilkelerin söz konusu meslek özelinde yeniden yazılmasıdır. Mesleki ahlak ilkeleri, etik kurallar olarak ”mesleki davranış ilkeleri” adıyla yazılan bir belgedir. </a:t>
            </a:r>
            <a:endParaRPr lang="tr-TR" sz="2800" dirty="0"/>
          </a:p>
        </p:txBody>
      </p:sp>
    </p:spTree>
    <p:extLst>
      <p:ext uri="{BB962C8B-B14F-4D97-AF65-F5344CB8AC3E}">
        <p14:creationId xmlns:p14="http://schemas.microsoft.com/office/powerpoint/2010/main" val="4124196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89000" y="1293674"/>
            <a:ext cx="10303256" cy="3970318"/>
          </a:xfrm>
          <a:prstGeom prst="rect">
            <a:avLst/>
          </a:prstGeom>
        </p:spPr>
        <p:txBody>
          <a:bodyPr wrap="square">
            <a:spAutoFit/>
          </a:bodyPr>
          <a:lstStyle/>
          <a:p>
            <a:pPr algn="just"/>
            <a:r>
              <a:rPr lang="tr-TR" sz="2800" dirty="0" smtClean="0"/>
              <a:t>       Bir meslek üyesinin yaptıkları, bir noktadan sonra diğer meslektaşlarını da yakından ilgilendirir. Yanlış bir davranış yalnızca bir kişiyi küçük düşürmekle kalmaz, mesleğe duyulan bütün güveni yok edebilir. Oysa bir mesleğin saygınlığını yitirmesi tüm toplum için bir kayıptır. Çünkü bütün meslekler toplumsal yaşam için vazgeçilmezdir. Onların açıklanmış amaçları doğrultusunda çalışmaları, insanların maddi ve manevi gereksinimlerinin karşılanması için yaşamsal önemdedir. Meslek ahlakı, her meslek üyesinin olabildiğince iyi olması ilkesine dayanır. </a:t>
            </a:r>
            <a:endParaRPr lang="tr-TR" sz="2800" dirty="0"/>
          </a:p>
        </p:txBody>
      </p:sp>
    </p:spTree>
    <p:extLst>
      <p:ext uri="{BB962C8B-B14F-4D97-AF65-F5344CB8AC3E}">
        <p14:creationId xmlns:p14="http://schemas.microsoft.com/office/powerpoint/2010/main" val="4252130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81456" y="1877721"/>
            <a:ext cx="10229088" cy="2246769"/>
          </a:xfrm>
          <a:prstGeom prst="rect">
            <a:avLst/>
          </a:prstGeom>
        </p:spPr>
        <p:txBody>
          <a:bodyPr wrap="square">
            <a:spAutoFit/>
          </a:bodyPr>
          <a:lstStyle/>
          <a:p>
            <a:pPr algn="just"/>
            <a:r>
              <a:rPr lang="tr-TR" sz="2800" dirty="0" smtClean="0"/>
              <a:t>      Toplumun gözünden düşmüş bir meslek, gelişme potansiyelini de kaybederek meslek üyelerine yarar sağlayamaz hale gelir. Meslek etiğinin, genel ahlak kurallarından fazlası, mesleki bilgi ve uzmanlık nedeniyle meslek adamına yüklenen ek bir sorumluluktur. Verimliliğin artması, kalitenin yükselmesi için meslek etiği gereklidir. </a:t>
            </a:r>
            <a:endParaRPr lang="tr-TR" sz="2800" dirty="0"/>
          </a:p>
        </p:txBody>
      </p:sp>
    </p:spTree>
    <p:extLst>
      <p:ext uri="{BB962C8B-B14F-4D97-AF65-F5344CB8AC3E}">
        <p14:creationId xmlns:p14="http://schemas.microsoft.com/office/powerpoint/2010/main" val="1613313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72896" y="1666208"/>
            <a:ext cx="9875520" cy="3108543"/>
          </a:xfrm>
          <a:prstGeom prst="rect">
            <a:avLst/>
          </a:prstGeom>
        </p:spPr>
        <p:txBody>
          <a:bodyPr wrap="square">
            <a:spAutoFit/>
          </a:bodyPr>
          <a:lstStyle/>
          <a:p>
            <a:pPr algn="just"/>
            <a:r>
              <a:rPr lang="tr-TR" sz="2800" dirty="0" smtClean="0"/>
              <a:t>       Mesleki etik kuralların amacı, kapsamına giren personelin ve birimlerin performansı, hareket ve davranışları ile ilgili merkeze ve birime özgü standartları belirlemektir. Bu kurallar görevlerini yerine getirirken iç denetim biriminin bütün mensuplarından beklenen davranış standardını açıklığa kavuşturmayı hedeflemektedir. Bu kurallar, denetim standartlarına uyması gereken bütün personeli ve birimleri kapsamaktadır. </a:t>
            </a:r>
            <a:endParaRPr lang="tr-TR" sz="2800" dirty="0"/>
          </a:p>
        </p:txBody>
      </p:sp>
    </p:spTree>
    <p:extLst>
      <p:ext uri="{BB962C8B-B14F-4D97-AF65-F5344CB8AC3E}">
        <p14:creationId xmlns:p14="http://schemas.microsoft.com/office/powerpoint/2010/main" val="530913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99744" y="1254127"/>
            <a:ext cx="10265664" cy="4524315"/>
          </a:xfrm>
          <a:prstGeom prst="rect">
            <a:avLst/>
          </a:prstGeom>
        </p:spPr>
        <p:txBody>
          <a:bodyPr wrap="square">
            <a:spAutoFit/>
          </a:bodyPr>
          <a:lstStyle/>
          <a:p>
            <a:pPr algn="just"/>
            <a:r>
              <a:rPr lang="tr-TR" sz="2800" dirty="0" smtClean="0"/>
              <a:t>     Kamu kesimindeki çalışanlar için mesleki etik kuralların kabul edilmesi ve uygulanması, bireylerin yaptıkları işlere inanç ve güven duyulmasını sağlar. Ayrıca ülkemizde </a:t>
            </a:r>
            <a:r>
              <a:rPr lang="tr-TR" sz="3200" i="1" dirty="0" smtClean="0"/>
              <a:t>Kamu Görevlileri Etik Davranış İlkeleri</a:t>
            </a:r>
            <a:r>
              <a:rPr lang="tr-TR" sz="2800" dirty="0" smtClean="0"/>
              <a:t> 2005’te belirlenmiştir. Ülkemizde Osmanlı İmparatorluğu döneminde çok yüksek olan çalışma ahlakı, Kanuni Sultan Süleyman’dan sonra düşüşe geçmiş, ancak Atatürk ve Cumhuriyet reformlarıyla birlikte, bu konuda bir dönüşüm yaratılmak istenmiştir. Toplumsal kalkınma için toplumun çok çalışmanın önemine olan inancı, etik değerlere bağlılığı ve mili gururu ön planda tutulmalıdır. </a:t>
            </a:r>
            <a:endParaRPr lang="tr-TR" sz="2800" dirty="0"/>
          </a:p>
        </p:txBody>
      </p:sp>
    </p:spTree>
    <p:extLst>
      <p:ext uri="{BB962C8B-B14F-4D97-AF65-F5344CB8AC3E}">
        <p14:creationId xmlns:p14="http://schemas.microsoft.com/office/powerpoint/2010/main" val="3016108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555</Words>
  <Application>Microsoft Office PowerPoint</Application>
  <PresentationFormat>Geniş ekran</PresentationFormat>
  <Paragraphs>20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MESLEKİ  ETİK </vt:lpstr>
      <vt:lpstr>Mesleki Etik Kavramı </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6</cp:revision>
  <dcterms:created xsi:type="dcterms:W3CDTF">2019-08-23T18:36:45Z</dcterms:created>
  <dcterms:modified xsi:type="dcterms:W3CDTF">2019-08-27T15:42:23Z</dcterms:modified>
</cp:coreProperties>
</file>