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96" r:id="rId2"/>
    <p:sldId id="291" r:id="rId3"/>
    <p:sldId id="292" r:id="rId4"/>
    <p:sldId id="293" r:id="rId5"/>
    <p:sldId id="294" r:id="rId6"/>
    <p:sldId id="300" r:id="rId7"/>
    <p:sldId id="278" r:id="rId8"/>
    <p:sldId id="312" r:id="rId9"/>
    <p:sldId id="299" r:id="rId10"/>
    <p:sldId id="298" r:id="rId11"/>
    <p:sldId id="301" r:id="rId12"/>
    <p:sldId id="313" r:id="rId13"/>
    <p:sldId id="302" r:id="rId14"/>
    <p:sldId id="303" r:id="rId15"/>
    <p:sldId id="304" r:id="rId16"/>
    <p:sldId id="305" r:id="rId17"/>
    <p:sldId id="314" r:id="rId18"/>
    <p:sldId id="315" r:id="rId19"/>
    <p:sldId id="307" r:id="rId20"/>
    <p:sldId id="316" r:id="rId21"/>
    <p:sldId id="317" r:id="rId2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98AF7B-E7F5-4C89-9ABF-31D3DF08556C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C395A7-4559-4569-81A9-F3F7901A366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1887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7DB8-6AAC-4140-A0C3-BCF67784CEC7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3FCC-4FA5-47D7-874F-55B0EF582D2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7DB8-6AAC-4140-A0C3-BCF67784CEC7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3FCC-4FA5-47D7-874F-55B0EF582D2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7DB8-6AAC-4140-A0C3-BCF67784CEC7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3FCC-4FA5-47D7-874F-55B0EF582D2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7DB8-6AAC-4140-A0C3-BCF67784CEC7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3FCC-4FA5-47D7-874F-55B0EF582D2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7DB8-6AAC-4140-A0C3-BCF67784CEC7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3FCC-4FA5-47D7-874F-55B0EF582D2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7DB8-6AAC-4140-A0C3-BCF67784CEC7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3FCC-4FA5-47D7-874F-55B0EF582D2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7DB8-6AAC-4140-A0C3-BCF67784CEC7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3FCC-4FA5-47D7-874F-55B0EF582D2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7DB8-6AAC-4140-A0C3-BCF67784CEC7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3FCC-4FA5-47D7-874F-55B0EF582D2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7DB8-6AAC-4140-A0C3-BCF67784CEC7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3FCC-4FA5-47D7-874F-55B0EF582D2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7DB8-6AAC-4140-A0C3-BCF67784CEC7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3FCC-4FA5-47D7-874F-55B0EF582D2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7DB8-6AAC-4140-A0C3-BCF67784CEC7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4873FCC-4FA5-47D7-874F-55B0EF582D2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FF87DB8-6AAC-4140-A0C3-BCF67784CEC7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873FCC-4FA5-47D7-874F-55B0EF582D22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ctrTitle"/>
          </p:nvPr>
        </p:nvSpPr>
        <p:spPr>
          <a:xfrm>
            <a:off x="533400" y="908720"/>
            <a:ext cx="7851648" cy="2880320"/>
          </a:xfrm>
        </p:spPr>
        <p:txBody>
          <a:bodyPr>
            <a:normAutofit/>
          </a:bodyPr>
          <a:lstStyle/>
          <a:p>
            <a:pPr algn="ctr"/>
            <a:r>
              <a:rPr lang="tr-TR" dirty="0" smtClean="0"/>
              <a:t>BİLİMSEL YÖNTEM </a:t>
            </a:r>
            <a:br>
              <a:rPr lang="tr-TR" dirty="0" smtClean="0"/>
            </a:br>
            <a:r>
              <a:rPr lang="tr-TR" dirty="0" smtClean="0"/>
              <a:t>VE</a:t>
            </a:r>
            <a:br>
              <a:rPr lang="tr-TR" dirty="0" smtClean="0"/>
            </a:br>
            <a:r>
              <a:rPr lang="tr-TR" dirty="0" smtClean="0"/>
              <a:t>BİLİMSEL ARAŞTIRMALAR</a:t>
            </a:r>
            <a:endParaRPr lang="tr-TR" dirty="0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Doç. Dr. Ender DURUALP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6401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179512" y="1501486"/>
            <a:ext cx="3786188" cy="4894263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tr-TR" sz="2600" b="1" dirty="0">
                <a:latin typeface="Calibri" pitchFamily="34" charset="0"/>
              </a:rPr>
              <a:t>Özgür olmalıdır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tr-TR" sz="2600" b="1" dirty="0">
                <a:latin typeface="Calibri" pitchFamily="34" charset="0"/>
              </a:rPr>
              <a:t>Güzel ahlaklı olmalıdır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tr-TR" sz="2600" b="1" dirty="0">
                <a:latin typeface="Calibri" pitchFamily="34" charset="0"/>
              </a:rPr>
              <a:t>Dürüst olmalıdır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tr-TR" sz="2600" b="1" dirty="0">
                <a:latin typeface="Calibri" pitchFamily="34" charset="0"/>
              </a:rPr>
              <a:t>Pozitif olmalıdır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tr-TR" sz="2600" b="1" dirty="0">
                <a:latin typeface="Calibri" pitchFamily="34" charset="0"/>
              </a:rPr>
              <a:t>Gerçekçi olmalıdır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tr-TR" sz="2600" b="1" dirty="0">
                <a:latin typeface="Calibri" pitchFamily="34" charset="0"/>
              </a:rPr>
              <a:t>Başkalarını takdir etmesini bilmelidir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tr-TR" sz="2600" b="1" dirty="0">
                <a:latin typeface="Calibri" pitchFamily="34" charset="0"/>
              </a:rPr>
              <a:t>İnsaflı olmalıdır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tr-TR" sz="2600" b="1" dirty="0">
                <a:latin typeface="Calibri" pitchFamily="34" charset="0"/>
              </a:rPr>
              <a:t>Değişimci olmalıdır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tr-TR" sz="2600" b="1" dirty="0">
                <a:latin typeface="Calibri" pitchFamily="34" charset="0"/>
              </a:rPr>
              <a:t>Mantıklı olmalıdır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tr-TR" sz="2600" b="1" dirty="0">
                <a:latin typeface="Calibri" pitchFamily="34" charset="0"/>
              </a:rPr>
              <a:t> Önyargısız olmalıdır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tr-TR" sz="2600" b="1" dirty="0">
                <a:latin typeface="Calibri" pitchFamily="34" charset="0"/>
              </a:rPr>
              <a:t> Tarafsız olmalıdır</a:t>
            </a:r>
          </a:p>
        </p:txBody>
      </p:sp>
      <p:sp>
        <p:nvSpPr>
          <p:cNvPr id="5" name="4 Metin kutusu"/>
          <p:cNvSpPr txBox="1"/>
          <p:nvPr/>
        </p:nvSpPr>
        <p:spPr>
          <a:xfrm>
            <a:off x="4139952" y="1501775"/>
            <a:ext cx="3960813" cy="48942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600" b="1" dirty="0">
                <a:latin typeface="Calibri" pitchFamily="34" charset="0"/>
              </a:rPr>
              <a:t>12) Eleştirici olmalıdır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600" b="1" dirty="0">
                <a:latin typeface="Calibri" pitchFamily="34" charset="0"/>
              </a:rPr>
              <a:t>13) Seçici olmalıdır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600" b="1" dirty="0">
                <a:latin typeface="Calibri" pitchFamily="34" charset="0"/>
              </a:rPr>
              <a:t>14) Ölçme ve deneye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600" b="1" dirty="0">
                <a:latin typeface="Calibri" pitchFamily="34" charset="0"/>
              </a:rPr>
              <a:t>       dayanmalıdır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600" b="1" dirty="0">
                <a:latin typeface="Calibri" pitchFamily="34" charset="0"/>
              </a:rPr>
              <a:t>15) Geniş bir hayal ve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600" b="1" dirty="0">
                <a:latin typeface="Calibri" pitchFamily="34" charset="0"/>
              </a:rPr>
              <a:t>       yorumlama gücüne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600" b="1" dirty="0">
                <a:latin typeface="Calibri" pitchFamily="34" charset="0"/>
              </a:rPr>
              <a:t>       sahip olmalıdır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600" b="1" dirty="0">
                <a:latin typeface="Calibri" pitchFamily="34" charset="0"/>
              </a:rPr>
              <a:t>16) Hazmedilmiş bilgiler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600" b="1" dirty="0">
                <a:latin typeface="Calibri" pitchFamily="34" charset="0"/>
              </a:rPr>
              <a:t>       vermelidir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600" b="1" dirty="0">
                <a:latin typeface="Calibri" pitchFamily="34" charset="0"/>
              </a:rPr>
              <a:t>17) Taviz vermeden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600" b="1" dirty="0">
                <a:latin typeface="Calibri" pitchFamily="34" charset="0"/>
              </a:rPr>
              <a:t>       gerçekleri savunmalıdır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600" b="1" dirty="0">
                <a:latin typeface="Calibri" pitchFamily="34" charset="0"/>
              </a:rPr>
              <a:t>18) Evrensel olmalıdır</a:t>
            </a:r>
          </a:p>
        </p:txBody>
      </p:sp>
      <p:sp>
        <p:nvSpPr>
          <p:cNvPr id="60421" name="5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>
            <a:normAutofit fontScale="90000"/>
          </a:bodyPr>
          <a:lstStyle/>
          <a:p>
            <a:pPr algn="ctr"/>
            <a:r>
              <a:rPr lang="tr-TR" altLang="tr-TR" b="1" dirty="0" smtClean="0">
                <a:latin typeface="Calibri" pitchFamily="34" charset="0"/>
              </a:rPr>
              <a:t>Bilim İnsanının Özellikleri</a:t>
            </a: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217832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smtClean="0"/>
              <a:t>Bilimsel yöntemin aşamaları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Problemin fark edilmesi</a:t>
            </a:r>
          </a:p>
          <a:p>
            <a:r>
              <a:rPr lang="tr-TR" dirty="0" smtClean="0"/>
              <a:t>Problemin tanımlanması</a:t>
            </a:r>
          </a:p>
          <a:p>
            <a:r>
              <a:rPr lang="tr-TR" dirty="0" smtClean="0"/>
              <a:t>Çözüm önerilerinin tahmin edilmesi (neden-sonuç ilişkisinin ifade edildiği hipotezlerin kurulması)</a:t>
            </a:r>
          </a:p>
          <a:p>
            <a:r>
              <a:rPr lang="tr-TR" dirty="0" smtClean="0"/>
              <a:t>Araştırma yönteminin geliştirilmesi</a:t>
            </a:r>
          </a:p>
          <a:p>
            <a:r>
              <a:rPr lang="tr-TR" dirty="0" smtClean="0"/>
              <a:t>Verilerin toplanması ve analizi</a:t>
            </a:r>
          </a:p>
          <a:p>
            <a:r>
              <a:rPr lang="tr-TR" dirty="0" smtClean="0"/>
              <a:t>Karar verme ve yorumlama</a:t>
            </a:r>
          </a:p>
          <a:p>
            <a:r>
              <a:rPr lang="tr-TR" dirty="0" err="1" smtClean="0">
                <a:solidFill>
                  <a:srgbClr val="FF0000"/>
                </a:solidFill>
              </a:rPr>
              <a:t>Raporlaştırma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9521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Bilimsel yöntem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b="1" dirty="0" smtClean="0">
                <a:solidFill>
                  <a:srgbClr val="FF0000"/>
                </a:solidFill>
              </a:rPr>
              <a:t>Olgusal süreç (betimleme): gözlem, deney, ölçme gibi işlemler kullanılır.</a:t>
            </a:r>
          </a:p>
          <a:p>
            <a:endParaRPr lang="tr-TR" b="1" dirty="0" smtClean="0">
              <a:solidFill>
                <a:srgbClr val="FF0000"/>
              </a:solidFill>
            </a:endParaRPr>
          </a:p>
          <a:p>
            <a:r>
              <a:rPr lang="tr-TR" b="1" dirty="0" smtClean="0">
                <a:solidFill>
                  <a:srgbClr val="FF0000"/>
                </a:solidFill>
              </a:rPr>
              <a:t>Kuramsal süreç (açıklama): hipotez, kuram, yasa ve öngörüyü kullanır.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/>
              <a:t>o</a:t>
            </a:r>
            <a:r>
              <a:rPr lang="tr-TR" dirty="0" smtClean="0"/>
              <a:t>larak iki aşamada açıklanır.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831338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A</a:t>
            </a:r>
            <a:r>
              <a:rPr lang="tr-TR" b="1" dirty="0" smtClean="0"/>
              <a:t>raştırma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tr-TR" dirty="0" smtClean="0"/>
          </a:p>
          <a:p>
            <a:r>
              <a:rPr lang="tr-TR" dirty="0"/>
              <a:t>Sorunların çözülmesi sürecine bilimsel yöntemin sistematik olarak uygulanmasıdır. 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Problemlere güvenilir çözümler aramak amacı ile, planlı ve sistemli olarak, verilerin toplanması, analizi, yorumlanarak değerlendirilmesi ve rapor edilmesi sürecidir.</a:t>
            </a:r>
          </a:p>
          <a:p>
            <a:endParaRPr lang="tr-TR" dirty="0" smtClean="0"/>
          </a:p>
          <a:p>
            <a:r>
              <a:rPr lang="tr-TR" dirty="0" smtClean="0"/>
              <a:t>AYDINLANMA SÜRECİDİR.</a:t>
            </a:r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6025" y="332655"/>
            <a:ext cx="2847975" cy="160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939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Sınıflandırılması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Araştırmalar amaçlarına göre;</a:t>
            </a:r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TEMEL ARAŞTIRMALAR</a:t>
            </a:r>
          </a:p>
          <a:p>
            <a:r>
              <a:rPr lang="tr-TR" dirty="0" smtClean="0"/>
              <a:t>UYGULAMALI ARAŞTIRMALAR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936315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ARAŞTIRMALAR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Amacı </a:t>
            </a:r>
            <a:r>
              <a:rPr lang="tr-TR" dirty="0" err="1" smtClean="0"/>
              <a:t>varolan</a:t>
            </a:r>
            <a:r>
              <a:rPr lang="tr-TR" dirty="0" smtClean="0"/>
              <a:t> bilgiye yenilerini katmaktır.</a:t>
            </a:r>
          </a:p>
          <a:p>
            <a:endParaRPr lang="tr-TR" i="1" dirty="0" smtClean="0"/>
          </a:p>
          <a:p>
            <a:r>
              <a:rPr lang="tr-TR" i="1" dirty="0" err="1" smtClean="0"/>
              <a:t>Örn</a:t>
            </a:r>
            <a:r>
              <a:rPr lang="tr-TR" i="1" dirty="0" smtClean="0"/>
              <a:t>: Belli bir bölgedeki meydana gelen benzer nitelikte hastalıkların nedenlerini araştırmak, ölüm nedenlerini araştırmak,</a:t>
            </a:r>
          </a:p>
          <a:p>
            <a:r>
              <a:rPr lang="tr-TR" i="1" dirty="0" smtClean="0"/>
              <a:t>Bireylerdeki boy uzunluğu ile ayak büyüklüğü ölçümlerinin yapılarak ilişkilendirilmesi, öğrencilerin zeka düzeyleri ile akademik başarı düzeylerinin ilişkilendirilmesi,</a:t>
            </a:r>
          </a:p>
          <a:p>
            <a:r>
              <a:rPr lang="tr-TR" i="1" dirty="0" smtClean="0"/>
              <a:t>Öğretim yöntemlerindeki farklılaşmanın öğrenmeyi neden etkilediği (deney-kontrol)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30444970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UYGULAMALI ARAŞTIRMALAR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Üretilen bilgilerin değerlendirilmesi, problemlerin çözümünü gerçekleştirmeyi amaçlar.</a:t>
            </a:r>
          </a:p>
          <a:p>
            <a:r>
              <a:rPr lang="tr-TR" dirty="0" err="1" smtClean="0"/>
              <a:t>Örn</a:t>
            </a:r>
            <a:r>
              <a:rPr lang="tr-TR" dirty="0" smtClean="0"/>
              <a:t>: AR-GE araştırmaları, teknolojinin gelişmesini sağlayan araştırmalar vb.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203131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Temel aldıkları bakış açısına göre,</a:t>
            </a:r>
          </a:p>
          <a:p>
            <a:endParaRPr lang="tr-TR" dirty="0"/>
          </a:p>
          <a:p>
            <a:r>
              <a:rPr lang="tr-TR" dirty="0" smtClean="0"/>
              <a:t>NİCEL ARAŞTIRMALAR (Tarama, </a:t>
            </a:r>
            <a:r>
              <a:rPr lang="tr-TR" dirty="0" err="1" smtClean="0"/>
              <a:t>korelasyonel</a:t>
            </a:r>
            <a:r>
              <a:rPr lang="tr-TR" dirty="0" smtClean="0"/>
              <a:t>, </a:t>
            </a:r>
            <a:r>
              <a:rPr lang="tr-TR" dirty="0" err="1" smtClean="0"/>
              <a:t>nedensel</a:t>
            </a:r>
            <a:r>
              <a:rPr lang="tr-TR" dirty="0" smtClean="0"/>
              <a:t> karşılaştırma, deneysel, tek </a:t>
            </a:r>
            <a:r>
              <a:rPr lang="tr-TR" dirty="0" err="1" smtClean="0"/>
              <a:t>denekli</a:t>
            </a:r>
            <a:r>
              <a:rPr lang="tr-TR" dirty="0" smtClean="0"/>
              <a:t>, meta-analiz)</a:t>
            </a:r>
          </a:p>
          <a:p>
            <a:r>
              <a:rPr lang="tr-TR" dirty="0" smtClean="0"/>
              <a:t>NİTEL ARAŞTIRMALAR (</a:t>
            </a:r>
            <a:r>
              <a:rPr lang="tr-TR" dirty="0" err="1"/>
              <a:t>E</a:t>
            </a:r>
            <a:r>
              <a:rPr lang="tr-TR" dirty="0" err="1" smtClean="0"/>
              <a:t>tnografik</a:t>
            </a:r>
            <a:r>
              <a:rPr lang="tr-TR" dirty="0" smtClean="0"/>
              <a:t>, tarihi, eylem, </a:t>
            </a:r>
            <a:r>
              <a:rPr lang="tr-TR" dirty="0" err="1" smtClean="0"/>
              <a:t>olgubilim</a:t>
            </a:r>
            <a:r>
              <a:rPr lang="tr-TR" dirty="0" smtClean="0"/>
              <a:t>, kuram oluşturma, durum, anlatı)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167681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Bilimsel araştırmalar düzeylerine göre;</a:t>
            </a:r>
          </a:p>
          <a:p>
            <a:endParaRPr lang="tr-TR" dirty="0"/>
          </a:p>
          <a:p>
            <a:r>
              <a:rPr lang="tr-TR" dirty="0" smtClean="0"/>
              <a:t>BETİMSEL (Tarama, </a:t>
            </a:r>
            <a:r>
              <a:rPr lang="tr-TR" dirty="0" err="1" smtClean="0"/>
              <a:t>etnografik</a:t>
            </a:r>
            <a:r>
              <a:rPr lang="tr-TR" dirty="0" smtClean="0"/>
              <a:t>, tarihi)</a:t>
            </a:r>
          </a:p>
          <a:p>
            <a:r>
              <a:rPr lang="tr-TR" dirty="0" smtClean="0"/>
              <a:t>İLİŞKİSEL (</a:t>
            </a:r>
            <a:r>
              <a:rPr lang="tr-TR" dirty="0" err="1" smtClean="0"/>
              <a:t>Korelasyonel</a:t>
            </a:r>
            <a:r>
              <a:rPr lang="tr-TR" dirty="0" smtClean="0"/>
              <a:t>, </a:t>
            </a:r>
            <a:r>
              <a:rPr lang="tr-TR" dirty="0" err="1" smtClean="0"/>
              <a:t>nedensel</a:t>
            </a:r>
            <a:r>
              <a:rPr lang="tr-TR" dirty="0" smtClean="0"/>
              <a:t> karşılaştırma)</a:t>
            </a:r>
          </a:p>
          <a:p>
            <a:r>
              <a:rPr lang="tr-TR" dirty="0" smtClean="0"/>
              <a:t>MÜDAHELELİ (Deneysel, tek </a:t>
            </a:r>
            <a:r>
              <a:rPr lang="tr-TR" dirty="0" err="1" smtClean="0"/>
              <a:t>denekli</a:t>
            </a:r>
            <a:r>
              <a:rPr lang="tr-TR" dirty="0" smtClean="0"/>
              <a:t>, eylem)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09860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Araştırmanın Temel nitelikleri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Literatürde olmayan yeni bilgi toplar.</a:t>
            </a:r>
          </a:p>
          <a:p>
            <a:r>
              <a:rPr lang="tr-TR" dirty="0" smtClean="0"/>
              <a:t>Problem çözmeye yönelik yansız ve sistemli bilgi toplar.</a:t>
            </a:r>
          </a:p>
          <a:p>
            <a:r>
              <a:rPr lang="tr-TR" dirty="0" smtClean="0"/>
              <a:t>Uzmanlık işidir.</a:t>
            </a:r>
          </a:p>
          <a:p>
            <a:r>
              <a:rPr lang="tr-TR" dirty="0" smtClean="0"/>
              <a:t>Olabildiğince sayısal ifadeler içerir. </a:t>
            </a:r>
          </a:p>
          <a:p>
            <a:r>
              <a:rPr lang="tr-TR" dirty="0" smtClean="0"/>
              <a:t>Herkesçe gözlenebilir, sınanabilir verilerdir.</a:t>
            </a:r>
          </a:p>
          <a:p>
            <a:r>
              <a:rPr lang="tr-TR" dirty="0" smtClean="0"/>
              <a:t>Yorumsuz olmaz.</a:t>
            </a:r>
          </a:p>
          <a:p>
            <a:r>
              <a:rPr lang="tr-TR" dirty="0" smtClean="0"/>
              <a:t>Başkalarınca tekrarlanabilir. </a:t>
            </a:r>
          </a:p>
          <a:p>
            <a:r>
              <a:rPr lang="tr-TR" dirty="0" smtClean="0"/>
              <a:t>Diğer araştırmacılar için başka anlamlar taşır.</a:t>
            </a:r>
          </a:p>
          <a:p>
            <a:r>
              <a:rPr lang="tr-TR" dirty="0" smtClean="0"/>
              <a:t>Rapor edilen bir çalışma türüdür.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79029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endParaRPr lang="tr-T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1205" name="2 İçerik Yer Tutucusu"/>
          <p:cNvSpPr txBox="1">
            <a:spLocks/>
          </p:cNvSpPr>
          <p:nvPr/>
        </p:nvSpPr>
        <p:spPr bwMode="auto">
          <a:xfrm>
            <a:off x="539750" y="404665"/>
            <a:ext cx="7488634" cy="5761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 typeface="Wingdings" pitchFamily="2" charset="2"/>
              <a:buNone/>
            </a:pPr>
            <a:endParaRPr lang="tr-TR" altLang="tr-TR" dirty="0" smtClean="0">
              <a:latin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tr-TR" altLang="tr-TR" dirty="0" smtClean="0">
                <a:latin typeface="Arial" pitchFamily="34" charset="0"/>
              </a:rPr>
              <a:t>Evrenin </a:t>
            </a:r>
            <a:r>
              <a:rPr lang="tr-TR" altLang="tr-TR" dirty="0">
                <a:latin typeface="Arial" pitchFamily="34" charset="0"/>
              </a:rPr>
              <a:t>veya olayların bir bölümünü konu olarak seçen, deneye dayanan yöntemler ve gerçeklikten yararlanarak sonuç çıkarmaya çalışan düzenli bilgi, ilim</a:t>
            </a:r>
            <a:r>
              <a:rPr lang="tr-TR" altLang="tr-TR" dirty="0" smtClean="0">
                <a:latin typeface="Arial" pitchFamily="34" charset="0"/>
              </a:rPr>
              <a:t>. </a:t>
            </a:r>
            <a:r>
              <a:rPr lang="tr-TR" altLang="tr-TR" sz="2800" baseline="30000" dirty="0" smtClean="0">
                <a:solidFill>
                  <a:srgbClr val="F6143F"/>
                </a:solidFill>
                <a:latin typeface="Arial" pitchFamily="34" charset="0"/>
              </a:rPr>
              <a:t>TDK</a:t>
            </a:r>
            <a:endParaRPr lang="tr-TR" altLang="tr-TR" sz="2800" baseline="30000" dirty="0">
              <a:solidFill>
                <a:srgbClr val="F6143F"/>
              </a:solidFill>
              <a:latin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tr-TR" altLang="tr-TR" dirty="0" smtClean="0">
                <a:latin typeface="Arial" pitchFamily="34" charset="0"/>
              </a:rPr>
              <a:t> 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tr-TR" altLang="tr-TR" dirty="0" smtClean="0">
                <a:latin typeface="Arial" pitchFamily="34" charset="0"/>
              </a:rPr>
              <a:t>Evreni tanımak, gerçeği bulmaktır.</a:t>
            </a:r>
            <a:endParaRPr lang="tr-TR" altLang="tr-TR" dirty="0">
              <a:latin typeface="Arial" pitchFamily="34" charset="0"/>
            </a:endParaRPr>
          </a:p>
          <a:p>
            <a:pPr>
              <a:spcBef>
                <a:spcPts val="3725"/>
              </a:spcBef>
              <a:buFontTx/>
              <a:buNone/>
            </a:pP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24607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Araştırmanın aşamaları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Literatür taranması</a:t>
            </a:r>
          </a:p>
          <a:p>
            <a:r>
              <a:rPr lang="tr-TR" dirty="0" smtClean="0"/>
              <a:t>Problemi tanımlama</a:t>
            </a:r>
          </a:p>
          <a:p>
            <a:r>
              <a:rPr lang="tr-TR" dirty="0" smtClean="0"/>
              <a:t>Soruları/hipotezleri belirleme</a:t>
            </a:r>
          </a:p>
          <a:p>
            <a:r>
              <a:rPr lang="tr-TR" dirty="0" smtClean="0"/>
              <a:t>Araştırma desenini oluşturma</a:t>
            </a:r>
          </a:p>
          <a:p>
            <a:r>
              <a:rPr lang="tr-TR" dirty="0" smtClean="0"/>
              <a:t>Örneklemi seçme</a:t>
            </a:r>
          </a:p>
          <a:p>
            <a:r>
              <a:rPr lang="tr-TR" dirty="0" smtClean="0"/>
              <a:t>Araçları belirleme</a:t>
            </a:r>
          </a:p>
          <a:p>
            <a:r>
              <a:rPr lang="tr-TR" dirty="0" smtClean="0"/>
              <a:t>Analiz yöntemini belirleme</a:t>
            </a:r>
          </a:p>
          <a:p>
            <a:r>
              <a:rPr lang="tr-TR" dirty="0" smtClean="0"/>
              <a:t>Veri toplama/uygulama</a:t>
            </a:r>
          </a:p>
          <a:p>
            <a:r>
              <a:rPr lang="tr-TR" dirty="0" smtClean="0"/>
              <a:t>Verileri analiz etme</a:t>
            </a:r>
          </a:p>
          <a:p>
            <a:r>
              <a:rPr lang="tr-TR" dirty="0" err="1" smtClean="0"/>
              <a:t>Raporlaştırma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44242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Büyüköztürk, Ş., Kılıç-Çakmak, E., Akgün, Ö.E., Karadeniz, Ş. ve Demirel, F. (2014). Bilimsel Araştırma Yöntemleri. 16 baskı. Ankara: </a:t>
            </a:r>
            <a:r>
              <a:rPr lang="tr-TR" dirty="0" err="1"/>
              <a:t>Pegem</a:t>
            </a:r>
            <a:r>
              <a:rPr lang="tr-TR" dirty="0"/>
              <a:t> Akademi.</a:t>
            </a:r>
          </a:p>
          <a:p>
            <a:r>
              <a:rPr lang="tr-TR" dirty="0" err="1"/>
              <a:t>Karasar</a:t>
            </a:r>
            <a:r>
              <a:rPr lang="tr-TR" dirty="0"/>
              <a:t>, N. (2011). Bilimsel Araştırma Yöntemi. Ankara: Nobel Akademik.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7879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0"/>
            <a:ext cx="7993062" cy="908050"/>
          </a:xfrm>
        </p:spPr>
        <p:txBody>
          <a:bodyPr anchor="t"/>
          <a:lstStyle/>
          <a:p>
            <a:r>
              <a:rPr lang="tr-TR" altLang="tr-TR" b="1" dirty="0" smtClean="0"/>
              <a:t>   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 bIns="45720"/>
          <a:lstStyle/>
          <a:p>
            <a:pPr>
              <a:defRPr/>
            </a:pPr>
            <a:r>
              <a:rPr lang="tr-TR" dirty="0" smtClean="0"/>
              <a:t>“Evrenin ya da olayların bir bölümünü konu olarak seçen, deneysel yöntemlere ve gerçekliğe dayanarak yasalar çıkarmaya çalışan düzenli bilgi, ilim.”</a:t>
            </a:r>
          </a:p>
          <a:p>
            <a:pPr>
              <a:defRPr/>
            </a:pPr>
            <a:endParaRPr lang="tr-TR" dirty="0" smtClean="0"/>
          </a:p>
          <a:p>
            <a:pPr marL="448056" indent="-384048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>“ Kanıtlanmış ve sistemli hale getirilmiş</a:t>
            </a:r>
          </a:p>
          <a:p>
            <a:pPr marL="448056" indent="-384048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>    bilgiler...”</a:t>
            </a:r>
          </a:p>
          <a:p>
            <a:pPr marL="448056" indent="-384048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>«Gerçekler hakkında bilimsel yöntemlerle elde edilmiş bilgiler»</a:t>
            </a:r>
            <a:endParaRPr lang="tr-TR" dirty="0" smtClean="0"/>
          </a:p>
          <a:p>
            <a:pPr>
              <a:defRPr/>
            </a:pPr>
            <a:endParaRPr lang="tr-TR" dirty="0" smtClean="0"/>
          </a:p>
          <a:p>
            <a:pPr>
              <a:buFontTx/>
              <a:buNone/>
              <a:defRPr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000527405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tr-T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tr-T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ilimin özellikleri</a:t>
            </a:r>
            <a:endParaRPr lang="tr-T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25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Clr>
                <a:srgbClr val="EB1116"/>
              </a:buClr>
            </a:pPr>
            <a:endParaRPr lang="tr-TR" altLang="tr-TR" b="1" dirty="0" smtClean="0"/>
          </a:p>
          <a:p>
            <a:pPr eaLnBrk="1" hangingPunct="1">
              <a:lnSpc>
                <a:spcPct val="80000"/>
              </a:lnSpc>
              <a:buClr>
                <a:srgbClr val="EB1116"/>
              </a:buClr>
            </a:pPr>
            <a:r>
              <a:rPr lang="tr-TR" altLang="tr-TR" b="1" dirty="0" smtClean="0"/>
              <a:t>Bilim </a:t>
            </a:r>
            <a:r>
              <a:rPr lang="tr-TR" altLang="tr-TR" b="1" dirty="0" smtClean="0">
                <a:solidFill>
                  <a:srgbClr val="3366FF"/>
                </a:solidFill>
              </a:rPr>
              <a:t>mutlak hakikate götürmez.</a:t>
            </a:r>
            <a:endParaRPr lang="tr-TR" altLang="tr-TR" b="1" dirty="0" smtClean="0"/>
          </a:p>
          <a:p>
            <a:pPr eaLnBrk="1" hangingPunct="1">
              <a:lnSpc>
                <a:spcPct val="80000"/>
              </a:lnSpc>
              <a:buClr>
                <a:srgbClr val="EB1116"/>
              </a:buClr>
            </a:pPr>
            <a:r>
              <a:rPr lang="tr-TR" altLang="tr-TR" b="1" dirty="0" smtClean="0"/>
              <a:t>Herkese </a:t>
            </a:r>
            <a:r>
              <a:rPr lang="tr-TR" altLang="tr-TR" b="1" dirty="0" smtClean="0">
                <a:solidFill>
                  <a:srgbClr val="3366FF"/>
                </a:solidFill>
              </a:rPr>
              <a:t>açık ve yoklanabilirdir.</a:t>
            </a:r>
          </a:p>
          <a:p>
            <a:pPr eaLnBrk="1" hangingPunct="1">
              <a:lnSpc>
                <a:spcPct val="80000"/>
              </a:lnSpc>
              <a:buClr>
                <a:srgbClr val="EB1116"/>
              </a:buClr>
            </a:pPr>
            <a:r>
              <a:rPr lang="tr-TR" altLang="tr-TR" b="1" dirty="0" smtClean="0"/>
              <a:t>Kültürün içinde </a:t>
            </a:r>
            <a:r>
              <a:rPr lang="tr-TR" altLang="tr-TR" b="1" dirty="0" smtClean="0">
                <a:solidFill>
                  <a:srgbClr val="3366FF"/>
                </a:solidFill>
              </a:rPr>
              <a:t>belli bir yer</a:t>
            </a:r>
            <a:r>
              <a:rPr lang="tr-TR" altLang="tr-TR" b="1" dirty="0" smtClean="0"/>
              <a:t> tutar.</a:t>
            </a:r>
          </a:p>
          <a:p>
            <a:pPr eaLnBrk="1" hangingPunct="1">
              <a:lnSpc>
                <a:spcPct val="80000"/>
              </a:lnSpc>
              <a:buClr>
                <a:srgbClr val="EB1116"/>
              </a:buClr>
            </a:pPr>
            <a:r>
              <a:rPr lang="tr-TR" altLang="tr-TR" b="1" dirty="0" smtClean="0">
                <a:solidFill>
                  <a:srgbClr val="3366FF"/>
                </a:solidFill>
              </a:rPr>
              <a:t>İzafidir (</a:t>
            </a:r>
            <a:r>
              <a:rPr lang="tr-TR" altLang="tr-TR" b="1" dirty="0" smtClean="0"/>
              <a:t>görecelidir). </a:t>
            </a:r>
          </a:p>
          <a:p>
            <a:pPr eaLnBrk="1" hangingPunct="1">
              <a:lnSpc>
                <a:spcPct val="80000"/>
              </a:lnSpc>
              <a:buClr>
                <a:srgbClr val="EB1116"/>
              </a:buClr>
            </a:pPr>
            <a:r>
              <a:rPr lang="tr-TR" altLang="tr-TR" b="1" dirty="0" smtClean="0">
                <a:solidFill>
                  <a:srgbClr val="3366FF"/>
                </a:solidFill>
              </a:rPr>
              <a:t>Akla ve deneye</a:t>
            </a:r>
            <a:r>
              <a:rPr lang="tr-TR" altLang="tr-TR" b="1" dirty="0" smtClean="0"/>
              <a:t> dayanır.</a:t>
            </a:r>
          </a:p>
          <a:p>
            <a:pPr eaLnBrk="1" hangingPunct="1">
              <a:lnSpc>
                <a:spcPct val="80000"/>
              </a:lnSpc>
              <a:buClr>
                <a:srgbClr val="EB1116"/>
              </a:buClr>
            </a:pPr>
            <a:r>
              <a:rPr lang="tr-TR" altLang="tr-TR" b="1" dirty="0" smtClean="0"/>
              <a:t>Olmuşu veya olanı tasvir etme, </a:t>
            </a:r>
            <a:r>
              <a:rPr lang="tr-TR" altLang="tr-TR" b="1" dirty="0" smtClean="0">
                <a:solidFill>
                  <a:srgbClr val="3366FF"/>
                </a:solidFill>
              </a:rPr>
              <a:t>ilişkileri açıklama</a:t>
            </a:r>
            <a:r>
              <a:rPr lang="tr-TR" altLang="tr-TR" b="1" dirty="0" smtClean="0"/>
              <a:t> ve bunlardan yararlanma imkanı verir.</a:t>
            </a:r>
          </a:p>
        </p:txBody>
      </p:sp>
    </p:spTree>
    <p:extLst>
      <p:ext uri="{BB962C8B-B14F-4D97-AF65-F5344CB8AC3E}">
        <p14:creationId xmlns:p14="http://schemas.microsoft.com/office/powerpoint/2010/main" val="302362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0"/>
            <a:ext cx="6626225" cy="908050"/>
          </a:xfrm>
        </p:spPr>
        <p:txBody>
          <a:bodyPr anchor="t">
            <a:normAutofit fontScale="90000"/>
          </a:bodyPr>
          <a:lstStyle/>
          <a:p>
            <a:r>
              <a:rPr lang="tr-TR" altLang="tr-TR" b="1" dirty="0" smtClean="0"/>
              <a:t/>
            </a:r>
            <a:br>
              <a:rPr lang="tr-TR" altLang="tr-TR" b="1" dirty="0" smtClean="0"/>
            </a:br>
            <a:r>
              <a:rPr lang="tr-TR" altLang="tr-TR" b="1" dirty="0" smtClean="0"/>
              <a:t/>
            </a:r>
            <a:br>
              <a:rPr lang="tr-TR" altLang="tr-TR" b="1" dirty="0" smtClean="0"/>
            </a:br>
            <a:r>
              <a:rPr lang="tr-TR" altLang="tr-TR" b="1" dirty="0" smtClean="0">
                <a:solidFill>
                  <a:srgbClr val="FF0000"/>
                </a:solidFill>
              </a:rPr>
              <a:t>Bilimin özellikleri 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916831"/>
            <a:ext cx="7056784" cy="4607793"/>
          </a:xfrm>
        </p:spPr>
        <p:txBody>
          <a:bodyPr bIns="45720"/>
          <a:lstStyle/>
          <a:p>
            <a:pPr eaLnBrk="1" hangingPunct="1">
              <a:lnSpc>
                <a:spcPct val="80000"/>
              </a:lnSpc>
              <a:buClr>
                <a:srgbClr val="EB1116"/>
              </a:buClr>
            </a:pPr>
            <a:endParaRPr lang="tr-TR" altLang="tr-TR" b="1" dirty="0" smtClean="0"/>
          </a:p>
          <a:p>
            <a:pPr eaLnBrk="1" hangingPunct="1">
              <a:lnSpc>
                <a:spcPct val="80000"/>
              </a:lnSpc>
              <a:buClr>
                <a:srgbClr val="EB1116"/>
              </a:buClr>
            </a:pPr>
            <a:r>
              <a:rPr lang="tr-TR" altLang="tr-TR" b="1" dirty="0" smtClean="0"/>
              <a:t>Bilimsel bilgi </a:t>
            </a:r>
            <a:r>
              <a:rPr lang="tr-TR" altLang="tr-TR" b="1" dirty="0" smtClean="0">
                <a:solidFill>
                  <a:srgbClr val="3366FF"/>
                </a:solidFill>
              </a:rPr>
              <a:t>güvenilirdir</a:t>
            </a:r>
            <a:r>
              <a:rPr lang="tr-TR" altLang="tr-TR" b="1" dirty="0" smtClean="0"/>
              <a:t>; ancak </a:t>
            </a:r>
            <a:r>
              <a:rPr lang="tr-TR" altLang="tr-TR" b="1" dirty="0" smtClean="0">
                <a:solidFill>
                  <a:srgbClr val="3366FF"/>
                </a:solidFill>
              </a:rPr>
              <a:t>değişmez değildir.</a:t>
            </a:r>
          </a:p>
          <a:p>
            <a:pPr eaLnBrk="1" hangingPunct="1">
              <a:lnSpc>
                <a:spcPct val="80000"/>
              </a:lnSpc>
              <a:buClr>
                <a:srgbClr val="EB1116"/>
              </a:buClr>
            </a:pPr>
            <a:r>
              <a:rPr lang="tr-TR" altLang="tr-TR" b="1" dirty="0" smtClean="0"/>
              <a:t>Elde ettiği bilgiler </a:t>
            </a:r>
            <a:r>
              <a:rPr lang="tr-TR" altLang="tr-TR" b="1" dirty="0" smtClean="0">
                <a:solidFill>
                  <a:srgbClr val="3366FF"/>
                </a:solidFill>
              </a:rPr>
              <a:t>sistemlidir</a:t>
            </a:r>
            <a:r>
              <a:rPr lang="tr-TR" altLang="tr-TR" b="1" dirty="0" smtClean="0"/>
              <a:t>.</a:t>
            </a:r>
          </a:p>
          <a:p>
            <a:pPr eaLnBrk="1" hangingPunct="1">
              <a:lnSpc>
                <a:spcPct val="80000"/>
              </a:lnSpc>
              <a:buClr>
                <a:srgbClr val="EB1116"/>
              </a:buClr>
            </a:pPr>
            <a:r>
              <a:rPr lang="tr-TR" altLang="tr-TR" b="1" dirty="0" smtClean="0"/>
              <a:t>Varsayımlara dayanır.</a:t>
            </a:r>
          </a:p>
          <a:p>
            <a:pPr eaLnBrk="1" hangingPunct="1">
              <a:lnSpc>
                <a:spcPct val="80000"/>
              </a:lnSpc>
              <a:buClr>
                <a:srgbClr val="EB1116"/>
              </a:buClr>
            </a:pPr>
            <a:r>
              <a:rPr lang="tr-TR" altLang="tr-TR" b="1" dirty="0" smtClean="0"/>
              <a:t>Bilimsel bilgi </a:t>
            </a:r>
            <a:r>
              <a:rPr lang="tr-TR" altLang="tr-TR" b="1" dirty="0" smtClean="0">
                <a:solidFill>
                  <a:srgbClr val="3366FF"/>
                </a:solidFill>
              </a:rPr>
              <a:t>denetlenebilir</a:t>
            </a:r>
            <a:r>
              <a:rPr lang="tr-TR" altLang="tr-TR" b="1" dirty="0" smtClean="0"/>
              <a:t>.</a:t>
            </a:r>
          </a:p>
          <a:p>
            <a:pPr eaLnBrk="1" hangingPunct="1">
              <a:lnSpc>
                <a:spcPct val="80000"/>
              </a:lnSpc>
              <a:buClr>
                <a:srgbClr val="EB1116"/>
              </a:buClr>
            </a:pPr>
            <a:r>
              <a:rPr lang="tr-TR" altLang="tr-TR" b="1" dirty="0" smtClean="0">
                <a:solidFill>
                  <a:srgbClr val="3366FF"/>
                </a:solidFill>
              </a:rPr>
              <a:t>Tarafsızdır.</a:t>
            </a:r>
          </a:p>
          <a:p>
            <a:pPr eaLnBrk="1" hangingPunct="1">
              <a:lnSpc>
                <a:spcPct val="80000"/>
              </a:lnSpc>
              <a:buClr>
                <a:srgbClr val="EB1116"/>
              </a:buClr>
            </a:pPr>
            <a:r>
              <a:rPr lang="tr-TR" altLang="tr-TR" b="1" dirty="0" smtClean="0"/>
              <a:t>Bilim, gelişigüzel </a:t>
            </a:r>
            <a:r>
              <a:rPr lang="tr-TR" altLang="tr-TR" b="1" dirty="0" smtClean="0">
                <a:solidFill>
                  <a:srgbClr val="3366FF"/>
                </a:solidFill>
              </a:rPr>
              <a:t>veri toplamaz</a:t>
            </a:r>
            <a:r>
              <a:rPr lang="tr-TR" altLang="tr-TR" b="1" dirty="0" smtClean="0"/>
              <a:t>.</a:t>
            </a:r>
          </a:p>
          <a:p>
            <a:endParaRPr lang="tr-TR" alt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2076091477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Türleri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Toplum (sosyal) bilimler (görelidir)</a:t>
            </a:r>
          </a:p>
          <a:p>
            <a:r>
              <a:rPr lang="tr-TR" dirty="0" smtClean="0"/>
              <a:t>Doğa bilimleri (fizik, tabiat) (görelidir)</a:t>
            </a:r>
          </a:p>
          <a:p>
            <a:r>
              <a:rPr lang="tr-TR" dirty="0" smtClean="0"/>
              <a:t>Matematik (mutlaktır)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8472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Bilimsel yöntem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altLang="tr-TR" b="1" dirty="0" smtClean="0">
              <a:solidFill>
                <a:srgbClr val="FF0000"/>
              </a:solidFill>
            </a:endParaRPr>
          </a:p>
          <a:p>
            <a:r>
              <a:rPr lang="tr-TR" altLang="tr-TR" b="1" dirty="0" smtClean="0">
                <a:solidFill>
                  <a:srgbClr val="FF0000"/>
                </a:solidFill>
              </a:rPr>
              <a:t>Açık </a:t>
            </a:r>
            <a:r>
              <a:rPr lang="tr-TR" altLang="tr-TR" b="1" dirty="0">
                <a:solidFill>
                  <a:srgbClr val="FF0000"/>
                </a:solidFill>
              </a:rPr>
              <a:t>seçik, denetlenebilir, yansız, eleştirici, düzeltici, deneyici, seçici, akla uygun, duyarlığı yüksek, olgusal düzeyde, bilinen </a:t>
            </a:r>
            <a:r>
              <a:rPr lang="tr-TR" altLang="tr-TR" b="1" dirty="0">
                <a:solidFill>
                  <a:schemeClr val="accent2"/>
                </a:solidFill>
              </a:rPr>
              <a:t>en güvenli sorun çözme yöntemi.</a:t>
            </a:r>
            <a:endParaRPr lang="tr-TR" altLang="tr-TR" i="1" dirty="0">
              <a:sym typeface="Wingdings" pitchFamily="2" charset="2"/>
            </a:endParaRPr>
          </a:p>
          <a:p>
            <a:endParaRPr lang="tr-TR" altLang="tr-TR" i="1" dirty="0">
              <a:sym typeface="Wingdings" pitchFamily="2" charset="2"/>
            </a:endParaRPr>
          </a:p>
          <a:p>
            <a:r>
              <a:rPr lang="tr-TR" altLang="tr-TR" i="1" dirty="0">
                <a:sym typeface="Wingdings" pitchFamily="2" charset="2"/>
              </a:rPr>
              <a:t>Problem çözmek için izlenen düzenli yol</a:t>
            </a:r>
            <a:r>
              <a:rPr lang="tr-TR" altLang="tr-TR" i="1" dirty="0" smtClean="0">
                <a:sym typeface="Wingdings" pitchFamily="2" charset="2"/>
              </a:rPr>
              <a:t>.</a:t>
            </a: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31087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Bilimsel yöntem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7030A0"/>
                </a:solidFill>
              </a:rPr>
              <a:t>Bir bilim adamının araştırdığı ve karşı karşıya olduğu bir problemdeki bilgi türüne bağlı olarak tanımlayabileceği bir gelişim sürecidir.</a:t>
            </a:r>
          </a:p>
          <a:p>
            <a:endParaRPr lang="tr-TR" b="1" dirty="0">
              <a:solidFill>
                <a:srgbClr val="7030A0"/>
              </a:solidFill>
            </a:endParaRPr>
          </a:p>
          <a:p>
            <a:r>
              <a:rPr lang="tr-TR" b="1" dirty="0" smtClean="0">
                <a:solidFill>
                  <a:srgbClr val="7030A0"/>
                </a:solidFill>
              </a:rPr>
              <a:t>Bilimlerin ortaklaşa kullandıkları betimleme ve açıklama yollarını kapsayan bir yanı ile EYLEMSEL diğer yanı ile DÜŞÜNSEL bir süreçtir.</a:t>
            </a:r>
            <a:endParaRPr lang="tr-TR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889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539750" y="2997200"/>
            <a:ext cx="12239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1" lang="tr-TR" altLang="tr-TR" sz="2000" b="1" dirty="0">
                <a:latin typeface="Arial" pitchFamily="34" charset="0"/>
              </a:rPr>
              <a:t>Bilimsel Yöntem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916238" y="1790700"/>
            <a:ext cx="24479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FF0000"/>
              </a:buClr>
              <a:buSzPct val="120000"/>
              <a:buFont typeface="Wingdings" pitchFamily="2" charset="2"/>
              <a:buChar char="§"/>
            </a:pPr>
            <a:r>
              <a:rPr kumimoji="1" lang="tr-TR" altLang="tr-TR" sz="2000" b="1" dirty="0">
                <a:latin typeface="Arial" pitchFamily="34" charset="0"/>
              </a:rPr>
              <a:t>Bilimsel Düşünme Yöntemi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987675" y="4383088"/>
            <a:ext cx="24479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FF0000"/>
              </a:buClr>
              <a:buSzPct val="120000"/>
              <a:buFont typeface="Wingdings" pitchFamily="2" charset="2"/>
              <a:buChar char="§"/>
            </a:pPr>
            <a:r>
              <a:rPr kumimoji="1" lang="tr-TR" altLang="tr-TR" sz="2000" b="1" dirty="0">
                <a:latin typeface="Arial" pitchFamily="34" charset="0"/>
              </a:rPr>
              <a:t>Bilimsel Araştırma Yöntemi</a:t>
            </a:r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>
            <a:off x="1692275" y="3789363"/>
            <a:ext cx="1295400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 flipV="1">
            <a:off x="1692275" y="2205038"/>
            <a:ext cx="1223963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2916238" y="5084763"/>
            <a:ext cx="25923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1" lang="tr-TR" altLang="tr-TR" sz="2400" b="1">
                <a:latin typeface="Arial" pitchFamily="34" charset="0"/>
              </a:rPr>
              <a:t>(Araştırmaya dayanır)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3419475" y="2420938"/>
            <a:ext cx="18002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1" lang="tr-TR" altLang="tr-TR" sz="2400" b="1" dirty="0">
                <a:latin typeface="Arial" pitchFamily="34" charset="0"/>
              </a:rPr>
              <a:t>(Akla dayanır)</a:t>
            </a: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179388" y="706388"/>
            <a:ext cx="8964612" cy="706388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tr-TR" sz="4000" b="1" kern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Bilimsel yöntem</a:t>
            </a:r>
            <a:endParaRPr lang="tr-TR" sz="4000" b="1" kern="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21769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3" grpId="0" animBg="1"/>
      <p:bldP spid="14" grpId="0" animBg="1"/>
      <p:bldP spid="15" grpId="0"/>
      <p:bldP spid="1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383</TotalTime>
  <Words>735</Words>
  <Application>Microsoft Office PowerPoint</Application>
  <PresentationFormat>Ekran Gösterisi (4:3)</PresentationFormat>
  <Paragraphs>147</Paragraphs>
  <Slides>21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2" baseType="lpstr">
      <vt:lpstr>Akış</vt:lpstr>
      <vt:lpstr>BİLİMSEL YÖNTEM  VE BİLİMSEL ARAŞTIRMALAR</vt:lpstr>
      <vt:lpstr>  </vt:lpstr>
      <vt:lpstr>   </vt:lpstr>
      <vt:lpstr>      Bilimin özellikleri</vt:lpstr>
      <vt:lpstr>  Bilimin özellikleri </vt:lpstr>
      <vt:lpstr>Türleri</vt:lpstr>
      <vt:lpstr>Bilimsel yöntem</vt:lpstr>
      <vt:lpstr>Bilimsel yöntem </vt:lpstr>
      <vt:lpstr>PowerPoint Sunusu</vt:lpstr>
      <vt:lpstr>Bilim İnsanının Özellikleri</vt:lpstr>
      <vt:lpstr>Bilimsel yöntemin aşamaları</vt:lpstr>
      <vt:lpstr>Bilimsel yöntem</vt:lpstr>
      <vt:lpstr>Araştırma</vt:lpstr>
      <vt:lpstr>Sınıflandırılması</vt:lpstr>
      <vt:lpstr>TEMEL ARAŞTIRMALAR</vt:lpstr>
      <vt:lpstr>UYGULAMALI ARAŞTIRMALAR</vt:lpstr>
      <vt:lpstr>PowerPoint Sunusu</vt:lpstr>
      <vt:lpstr>PowerPoint Sunusu</vt:lpstr>
      <vt:lpstr>Araştırmanın Temel nitelikleri</vt:lpstr>
      <vt:lpstr>Araştırmanın aşamaları</vt:lpstr>
      <vt:lpstr>Kaynaklar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ÇOCUK GELİŞİMİNDE ARAŞTIRMA</dc:title>
  <dc:creator>sony</dc:creator>
  <cp:lastModifiedBy>EDurualp</cp:lastModifiedBy>
  <cp:revision>38</cp:revision>
  <dcterms:created xsi:type="dcterms:W3CDTF">2013-09-29T10:28:43Z</dcterms:created>
  <dcterms:modified xsi:type="dcterms:W3CDTF">2017-01-30T08:10:11Z</dcterms:modified>
</cp:coreProperties>
</file>