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29"/>
  </p:notesMasterIdLst>
  <p:handoutMasterIdLst>
    <p:handoutMasterId r:id="rId30"/>
  </p:handoutMasterIdLst>
  <p:sldIdLst>
    <p:sldId id="668" r:id="rId4"/>
    <p:sldId id="672" r:id="rId5"/>
    <p:sldId id="673" r:id="rId6"/>
    <p:sldId id="674" r:id="rId7"/>
    <p:sldId id="675" r:id="rId8"/>
    <p:sldId id="676" r:id="rId9"/>
    <p:sldId id="677" r:id="rId10"/>
    <p:sldId id="678" r:id="rId11"/>
    <p:sldId id="679" r:id="rId12"/>
    <p:sldId id="680" r:id="rId13"/>
    <p:sldId id="681" r:id="rId14"/>
    <p:sldId id="682" r:id="rId15"/>
    <p:sldId id="683" r:id="rId16"/>
    <p:sldId id="684" r:id="rId17"/>
    <p:sldId id="685" r:id="rId18"/>
    <p:sldId id="686" r:id="rId19"/>
    <p:sldId id="687" r:id="rId20"/>
    <p:sldId id="688" r:id="rId21"/>
    <p:sldId id="689" r:id="rId22"/>
    <p:sldId id="690" r:id="rId23"/>
    <p:sldId id="691" r:id="rId24"/>
    <p:sldId id="692" r:id="rId25"/>
    <p:sldId id="693" r:id="rId26"/>
    <p:sldId id="694" r:id="rId27"/>
    <p:sldId id="695" r:id="rId2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3" d="100"/>
          <a:sy n="83" d="100"/>
        </p:scale>
        <p:origin x="-1668" y="-84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03.03.2020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11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05845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12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01470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13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06955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14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8550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15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60246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16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07365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17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2515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18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9514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19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72494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20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7274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57124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21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42837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22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64827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23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15446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24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88072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25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7097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30781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67180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0423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58314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72351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25790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10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79833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3/3/2020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3/3/2020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3/3/2020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3/3/2020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3/3/2020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3/3/2020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3/3/2020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3/3/2020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3/3/2020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3/3/2020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3/3/2020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3/3/2020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3/3/2020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3/3/2020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3/3/2020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3/3/2020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3/3/2020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3/3/2020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17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GGY464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MENKUL KIYMETLEŞTİRME</a:t>
            </a: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Dr. Hüseyin YURDAKUL</a:t>
            </a:r>
            <a:endParaRPr lang="tr-TR" sz="16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87793-B5E5-450F-89B7-40199BE38DBA}" type="slidenum">
              <a:rPr lang="tr-TR" smtClean="0"/>
              <a:t>10</a:t>
            </a:fld>
            <a:endParaRPr lang="tr-TR" dirty="0"/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406967" y="1114460"/>
            <a:ext cx="8449434" cy="2664296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Talep Tarafı: Kredi Kullananlar İçin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Kredi kullanma olanaklarının artması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Kredi faiz oranlarının düşmesi</a:t>
            </a: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Temel Ekonomik Unsurlar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83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87793-B5E5-450F-89B7-40199BE38DBA}" type="slidenum">
              <a:rPr lang="tr-TR" smtClean="0"/>
              <a:t>11</a:t>
            </a:fld>
            <a:endParaRPr lang="tr-TR" dirty="0"/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95537" y="1057310"/>
            <a:ext cx="8449434" cy="3456384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Talep Tarafı: Yatırımcılar İçin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Alternatif yatırım aracı (Çeşitlendirme sağlamakta)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Arkasında dayanak bulunan yatırım aracı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Karşı taraf riskini düşürmekte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Ödeme konusunda güvenceyi artırmakta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Sigorta ve diğer mekanizmalarla güvence altına alınmış nakit akışları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Yüksek getirili yatırım aracı</a:t>
            </a: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Temel Ekonomik Unsurlar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39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95537" y="1091600"/>
            <a:ext cx="8449434" cy="2664296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Finansal Sistemin Yenilikçiliği: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Finansal sistemde faaliyet gösteren kurum ve kuruluşların yeni araçlar üreterek faaliyetlerini artırarak gelirlerini artırma çabası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Yatırımcılara yeni ürünler sunma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tr-TR" alt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Temel Ekonomik Unsurlar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09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95537" y="908720"/>
            <a:ext cx="8449434" cy="3888432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Hukuki Altyapı: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Menkul kıymetleştirmenin yapılacağı ortamın düzenlenmesi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Dayanak varlıkların niteliklerinin belirlenmesi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Menkul kıymetleştirme sürecinin belirlenmesi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Menkul kıymetleştirme sürecinde görev alacak kuruluşların belirlenmesi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Dayanak varlıkların icra, iflas gibi durumlara karşı korunması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Yatırımcıların </a:t>
            </a: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korunması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Dayanak varlıkların kaynak kuruluş mal varlığından ayrılması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Garanti ve sigorta mekanizmaları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tr-TR" alt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Temel Ekonomik Unsurlar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60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95537" y="908720"/>
            <a:ext cx="8449434" cy="4104456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Piyasa Altyapısı: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Dayanak varlıkların ortaya çıkmasını sağlayan ekonomik ortam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Dayanak varlıkların ekonomik özellikleri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Nakit akışlarının türü ve zamanlaması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Getiri oranları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Menkul kıymetleştirme ile oluşturulan finansal araçlara talep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İhraç edilen finansal araçların birincil piyasaları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İhraç edilen finansal araçların ikincil piyasaları</a:t>
            </a: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Temel Ekonomik Unsurlar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55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Temel Ekonomik Unsurlar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539552" y="966676"/>
            <a:ext cx="1996374" cy="337844"/>
          </a:xfrm>
          <a:prstGeom prst="rect">
            <a:avLst/>
          </a:prstGeom>
          <a:solidFill>
            <a:srgbClr val="FFC000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800" b="1" dirty="0" smtClean="0">
                <a:latin typeface="Times New Roman" panose="02020603050405020304" pitchFamily="18" charset="0"/>
                <a:sym typeface="Wingdings" panose="05000000000000000000" pitchFamily="2" charset="2"/>
              </a:rPr>
              <a:t>Yatırımcı</a:t>
            </a:r>
            <a:endParaRPr lang="tr-TR" altLang="tr-TR" sz="1800" b="1" dirty="0"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16" name="Rectangle 20"/>
          <p:cNvSpPr>
            <a:spLocks noChangeArrowheads="1"/>
          </p:cNvSpPr>
          <p:nvPr/>
        </p:nvSpPr>
        <p:spPr bwMode="auto">
          <a:xfrm>
            <a:off x="5990926" y="898552"/>
            <a:ext cx="1944216" cy="385215"/>
          </a:xfrm>
          <a:prstGeom prst="rect">
            <a:avLst/>
          </a:prstGeom>
          <a:solidFill>
            <a:srgbClr val="FFC000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800" b="1" dirty="0" err="1" smtClean="0">
                <a:latin typeface="Times New Roman" panose="02020603050405020304" pitchFamily="18" charset="0"/>
                <a:sym typeface="Wingdings" panose="05000000000000000000" pitchFamily="2" charset="2"/>
              </a:rPr>
              <a:t>İhraçcı</a:t>
            </a:r>
            <a:endParaRPr lang="tr-TR" altLang="tr-TR" sz="1800" b="1" dirty="0"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pic>
        <p:nvPicPr>
          <p:cNvPr id="1026" name="Picture 2" descr="yatırımcı resmi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20" y="2019574"/>
            <a:ext cx="2657475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Hint finansal sistem kodu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154" y="2137815"/>
            <a:ext cx="2875772" cy="1419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20"/>
          <p:cNvSpPr>
            <a:spLocks noChangeArrowheads="1"/>
          </p:cNvSpPr>
          <p:nvPr/>
        </p:nvSpPr>
        <p:spPr bwMode="auto">
          <a:xfrm>
            <a:off x="3115154" y="3609860"/>
            <a:ext cx="2875772" cy="57169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800" b="1" dirty="0" smtClean="0">
                <a:latin typeface="Times New Roman" panose="02020603050405020304" pitchFamily="18" charset="0"/>
                <a:sym typeface="Wingdings" panose="05000000000000000000" pitchFamily="2" charset="2"/>
              </a:rPr>
              <a:t>Finansal Sistem</a:t>
            </a:r>
            <a:endParaRPr lang="tr-TR" altLang="tr-TR" sz="2800" b="1" dirty="0"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13" name="Rectangle 20"/>
          <p:cNvSpPr>
            <a:spLocks noChangeArrowheads="1"/>
          </p:cNvSpPr>
          <p:nvPr/>
        </p:nvSpPr>
        <p:spPr bwMode="auto">
          <a:xfrm>
            <a:off x="395535" y="3932044"/>
            <a:ext cx="2657475" cy="637692"/>
          </a:xfrm>
          <a:prstGeom prst="rect">
            <a:avLst/>
          </a:prstGeom>
          <a:solidFill>
            <a:srgbClr val="FFC000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800" b="1" dirty="0" smtClean="0">
                <a:latin typeface="Times New Roman" panose="02020603050405020304" pitchFamily="18" charset="0"/>
                <a:sym typeface="Wingdings" panose="05000000000000000000" pitchFamily="2" charset="2"/>
              </a:rPr>
              <a:t>Kaynak Fazlası Olanlar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800" b="1" dirty="0" smtClean="0">
                <a:latin typeface="Times New Roman" panose="02020603050405020304" pitchFamily="18" charset="0"/>
                <a:sym typeface="Wingdings" panose="05000000000000000000" pitchFamily="2" charset="2"/>
              </a:rPr>
              <a:t>(Tasarruf Sahipleri)</a:t>
            </a:r>
            <a:endParaRPr lang="tr-TR" altLang="tr-TR" sz="1800" b="1" dirty="0"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14" name="Rectangle 20"/>
          <p:cNvSpPr>
            <a:spLocks noChangeArrowheads="1"/>
          </p:cNvSpPr>
          <p:nvPr/>
        </p:nvSpPr>
        <p:spPr bwMode="auto">
          <a:xfrm>
            <a:off x="382506" y="4785272"/>
            <a:ext cx="2657476" cy="1478312"/>
          </a:xfrm>
          <a:prstGeom prst="rect">
            <a:avLst/>
          </a:prstGeom>
          <a:solidFill>
            <a:srgbClr val="FFC000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 dirty="0" smtClean="0">
                <a:latin typeface="Times New Roman" panose="02020603050405020304" pitchFamily="18" charset="0"/>
                <a:sym typeface="Wingdings" panose="05000000000000000000" pitchFamily="2" charset="2"/>
              </a:rPr>
              <a:t>Bireyler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 dirty="0" smtClean="0">
                <a:latin typeface="Times New Roman" panose="02020603050405020304" pitchFamily="18" charset="0"/>
                <a:sym typeface="Wingdings" panose="05000000000000000000" pitchFamily="2" charset="2"/>
              </a:rPr>
              <a:t>Bankalar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 dirty="0" smtClean="0">
                <a:latin typeface="Times New Roman" panose="02020603050405020304" pitchFamily="18" charset="0"/>
                <a:sym typeface="Wingdings" panose="05000000000000000000" pitchFamily="2" charset="2"/>
              </a:rPr>
              <a:t>Şirketler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 dirty="0" smtClean="0">
                <a:latin typeface="Times New Roman" panose="02020603050405020304" pitchFamily="18" charset="0"/>
                <a:sym typeface="Wingdings" panose="05000000000000000000" pitchFamily="2" charset="2"/>
              </a:rPr>
              <a:t>Kamu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 dirty="0" smtClean="0">
                <a:latin typeface="Times New Roman" panose="02020603050405020304" pitchFamily="18" charset="0"/>
                <a:sym typeface="Wingdings" panose="05000000000000000000" pitchFamily="2" charset="2"/>
              </a:rPr>
              <a:t>Yurtdışı</a:t>
            </a:r>
            <a:endParaRPr lang="tr-TR" altLang="tr-TR" sz="1800" b="1" dirty="0"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17" name="Rectangle 20"/>
          <p:cNvSpPr>
            <a:spLocks noChangeArrowheads="1"/>
          </p:cNvSpPr>
          <p:nvPr/>
        </p:nvSpPr>
        <p:spPr bwMode="auto">
          <a:xfrm>
            <a:off x="6053071" y="3961939"/>
            <a:ext cx="2657475" cy="642022"/>
          </a:xfrm>
          <a:prstGeom prst="rect">
            <a:avLst/>
          </a:prstGeom>
          <a:solidFill>
            <a:srgbClr val="FFC000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800" b="1" dirty="0" smtClean="0">
                <a:latin typeface="Times New Roman" panose="02020603050405020304" pitchFamily="18" charset="0"/>
                <a:sym typeface="Wingdings" panose="05000000000000000000" pitchFamily="2" charset="2"/>
              </a:rPr>
              <a:t>Kaynak Eksiği Olanlar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800" b="1" dirty="0" smtClean="0">
                <a:latin typeface="Times New Roman" panose="02020603050405020304" pitchFamily="18" charset="0"/>
                <a:sym typeface="Wingdings" panose="05000000000000000000" pitchFamily="2" charset="2"/>
              </a:rPr>
              <a:t>(Fon İhtiyacı Olanlar)</a:t>
            </a:r>
            <a:endParaRPr lang="tr-TR" altLang="tr-TR" sz="1800" b="1" dirty="0"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6053070" y="4785272"/>
            <a:ext cx="2657476" cy="1478312"/>
          </a:xfrm>
          <a:prstGeom prst="rect">
            <a:avLst/>
          </a:prstGeom>
          <a:solidFill>
            <a:srgbClr val="FFC000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 dirty="0" smtClean="0">
                <a:latin typeface="Times New Roman" panose="02020603050405020304" pitchFamily="18" charset="0"/>
                <a:sym typeface="Wingdings" panose="05000000000000000000" pitchFamily="2" charset="2"/>
              </a:rPr>
              <a:t>Bireyler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 dirty="0" smtClean="0">
                <a:latin typeface="Times New Roman" panose="02020603050405020304" pitchFamily="18" charset="0"/>
                <a:sym typeface="Wingdings" panose="05000000000000000000" pitchFamily="2" charset="2"/>
              </a:rPr>
              <a:t>Bankalar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 dirty="0" smtClean="0">
                <a:latin typeface="Times New Roman" panose="02020603050405020304" pitchFamily="18" charset="0"/>
                <a:sym typeface="Wingdings" panose="05000000000000000000" pitchFamily="2" charset="2"/>
              </a:rPr>
              <a:t>Şirketler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 dirty="0" smtClean="0">
                <a:latin typeface="Times New Roman" panose="02020603050405020304" pitchFamily="18" charset="0"/>
                <a:sym typeface="Wingdings" panose="05000000000000000000" pitchFamily="2" charset="2"/>
              </a:rPr>
              <a:t>Kamu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 dirty="0" smtClean="0">
                <a:latin typeface="Times New Roman" panose="02020603050405020304" pitchFamily="18" charset="0"/>
                <a:sym typeface="Wingdings" panose="05000000000000000000" pitchFamily="2" charset="2"/>
              </a:rPr>
              <a:t>Yurtdışı</a:t>
            </a:r>
            <a:endParaRPr lang="tr-TR" altLang="tr-TR" sz="1800" b="1" dirty="0"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977371" y="1304520"/>
            <a:ext cx="2803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Finansal Araçlara Yatırım Yapar ve Gelir Elde Eder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4780511" y="1255753"/>
            <a:ext cx="2803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Kaynakları Kullanır ve Ödeme Yapar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yatırımcı resmi ile ilgili g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330" y="1904624"/>
            <a:ext cx="2386608" cy="1710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378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406967" y="1103030"/>
            <a:ext cx="8449434" cy="3960440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Çıkarılan menkul kıymetlerden kaynaklanan yükümlülükler ile dayanak varlıklardan sağlanan nakit akışları eşleştirilmektedir.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Yatırım, ihraççının tamamına değil varlık havuzuna yapılmaktadır. Bu nedenle, varlık havuzunun nakit akışı önemlidir.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Menkul kıymetleştirmede, bir varlık diğer varlığın yerine geçmemekte, ihraç edilen menkul kıymetlere dayanak oluşturur.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Dayanak varlık da mevcuttur, menkul kıymetleştirme ile oluşturulan varlık da</a:t>
            </a:r>
            <a:endParaRPr lang="tr-TR" alt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tr-TR" alt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Temel Ekonomik Unsurlar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50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95537" y="908720"/>
            <a:ext cx="8449434" cy="5040560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Güçlü Yönleri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Yatırımcılar için yüksek getirili bir araç sunma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Banka kredisi gibi geleneksel borçlanma yöntemlerine alternatif olma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İhraçcıların</a:t>
            </a: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finansman maliyetlerini azaltma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Düşük sermaye ihtiyacı oluşturarak, sermaye yapısını güçlendirme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Kendi kendini finanse etme imkanı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Likidite sağlama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Risklerin dağıtılması ve azaltılması (Kredi, likidite, piyasa)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Aktif-pasif dengesizliklerini giderme</a:t>
            </a: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Temel Ekonomik Unsurlar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90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95537" y="908720"/>
            <a:ext cx="8449434" cy="2664296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Zayıf Yönleri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Portföy kalitesini düşürebilme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Kredi politikalarında esneklik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Kredi kriterlerinin düşürülmesi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Yönteme bağlı olarak yüksek işlem maliyetleri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Sık ve büyük ölçekli yapılandırma gerektirmesi nedeniyle küçük ve orta ölçekli işlemleri için etkili olmama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Sağlıklı finansal raporlamayı önleyebilme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Kredi piyasaların denetim ve gözetim etkinliğini azaltma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tr-TR" alt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Temel Ekonomik Unsurlar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45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95537" y="908720"/>
            <a:ext cx="8449434" cy="3816424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Zayıf Yönleri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Merkez bankalarının para ve kredi politikalarını </a:t>
            </a: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zorlaştırma</a:t>
            </a:r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Kredi stoklarını aşırı yükseltebilme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Ahlaki tehlike ve ters seçim sorununa neden olma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Menkul kıymetleştirme ile risk transfer edileceğinden kötü varlıklar oluşturma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Menkul kıymetleştirme sonrası, varlığın akıbeti ile ilgilenmeme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Bilgi asimetrisi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Limon dilemması</a:t>
            </a: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Temel Ekonomik Unsurlar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935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95537" y="908720"/>
            <a:ext cx="8449434" cy="4248472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Niçin Menkul Kıymetleştirme?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Arz Tarafı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Talep Tarafı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Kredi kullanma bakımından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Yatırım yapma bakımından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Finansal Sistemin Yenilikçiliği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Hukuki Altyapı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Piyasa: Fiyat-Oran</a:t>
            </a:r>
            <a:endParaRPr lang="tr-TR" altLang="tr-TR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Temel Ekonomik Unsurlar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75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Temel Ekonomik Unsurlar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1854190"/>
              </p:ext>
            </p:extLst>
          </p:nvPr>
        </p:nvGraphicFramePr>
        <p:xfrm>
          <a:off x="539552" y="1159965"/>
          <a:ext cx="8147247" cy="44864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68152">
                  <a:extLst>
                    <a:ext uri="{9D8B030D-6E8A-4147-A177-3AD203B41FA5}">
                      <a16:colId xmlns="" xmlns:a16="http://schemas.microsoft.com/office/drawing/2014/main" val="2350063383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211935820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3385646165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2322657008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645955839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3492192027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76900758"/>
                    </a:ext>
                  </a:extLst>
                </a:gridCol>
                <a:gridCol w="1522511">
                  <a:extLst>
                    <a:ext uri="{9D8B030D-6E8A-4147-A177-3AD203B41FA5}">
                      <a16:colId xmlns="" xmlns:a16="http://schemas.microsoft.com/office/drawing/2014/main" val="98187325"/>
                    </a:ext>
                  </a:extLst>
                </a:gridCol>
              </a:tblGrid>
              <a:tr h="387718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(Milyar</a:t>
                      </a:r>
                      <a:r>
                        <a:rPr lang="tr-TR" sz="1600" b="1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Euro)</a:t>
                      </a:r>
                      <a:endParaRPr lang="tr-TR" sz="1600" b="1" i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tr-TR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AVRUPA</a:t>
                      </a:r>
                      <a:endParaRPr lang="tr-TR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tr-TR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ABD</a:t>
                      </a:r>
                      <a:endParaRPr lang="tr-TR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tr-TR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AVUSTURALYA</a:t>
                      </a:r>
                      <a:endParaRPr lang="tr-TR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90404569"/>
                  </a:ext>
                </a:extLst>
              </a:tr>
              <a:tr h="387718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YIL</a:t>
                      </a:r>
                      <a:endParaRPr lang="tr-TR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Q1</a:t>
                      </a:r>
                      <a:endParaRPr lang="tr-TR" sz="16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Q2</a:t>
                      </a:r>
                      <a:endParaRPr lang="tr-TR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Q3</a:t>
                      </a:r>
                      <a:endParaRPr lang="tr-TR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Q4</a:t>
                      </a:r>
                      <a:endParaRPr lang="tr-TR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TOPLAM</a:t>
                      </a:r>
                      <a:endParaRPr lang="tr-TR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55385587"/>
                  </a:ext>
                </a:extLst>
              </a:tr>
              <a:tr h="387718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2010</a:t>
                      </a:r>
                      <a:endParaRPr lang="tr-TR" sz="16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75,5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32,6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110,7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159,2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378,0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1.245,9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15,5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669925306"/>
                  </a:ext>
                </a:extLst>
              </a:tr>
              <a:tr h="369256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</a:t>
                      </a:r>
                      <a:endParaRPr lang="tr-TR" sz="16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115,2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67,3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57,1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137,2 </a:t>
                      </a:r>
                      <a:endParaRPr lang="tr-TR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376,8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1.068,9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20,4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454330611"/>
                  </a:ext>
                </a:extLst>
              </a:tr>
              <a:tr h="369256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</a:t>
                      </a:r>
                      <a:endParaRPr lang="tr-TR" sz="16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64,3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67,7 </a:t>
                      </a:r>
                      <a:endParaRPr lang="tr-TR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62,0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63,9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257,8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1.609,0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14,8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55720827"/>
                  </a:ext>
                </a:extLst>
              </a:tr>
              <a:tr h="369256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tr-TR" sz="16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32,8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53,2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38,4 </a:t>
                      </a:r>
                      <a:endParaRPr lang="tr-TR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56,4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180,8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1.565,1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22,4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683462920"/>
                  </a:ext>
                </a:extLst>
              </a:tr>
              <a:tr h="369256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tr-TR" sz="16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99,5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37,8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59,8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217,1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1.190,9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22,1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2563405761"/>
                  </a:ext>
                </a:extLst>
              </a:tr>
              <a:tr h="369256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tr-TR" sz="16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35,7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50,3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57,8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72,8 </a:t>
                      </a:r>
                      <a:endParaRPr lang="tr-TR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216,6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1.744,5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19,9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944387881"/>
                  </a:ext>
                </a:extLst>
              </a:tr>
              <a:tr h="369256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tr-TR" sz="16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57,0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75,8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46,6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60,1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239,6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1.860,4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16,4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477113888"/>
                  </a:ext>
                </a:extLst>
              </a:tr>
              <a:tr h="369256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tr-TR" sz="16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40,2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73,0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49,1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74,1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236,5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1.899,3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29,2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795853761"/>
                  </a:ext>
                </a:extLst>
              </a:tr>
              <a:tr h="369256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tr-TR" sz="16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58,5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68,1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54,5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88,6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269,7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1.670,3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19,5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589909665"/>
                  </a:ext>
                </a:extLst>
              </a:tr>
              <a:tr h="369256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tr-TR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32,4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60,7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40,4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133,5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1.333,9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16,8 </a:t>
                      </a:r>
                      <a:endParaRPr lang="tr-TR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4122110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30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Temel Ekonomik Unsurlar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300348"/>
              </p:ext>
            </p:extLst>
          </p:nvPr>
        </p:nvGraphicFramePr>
        <p:xfrm>
          <a:off x="539553" y="1102461"/>
          <a:ext cx="7920877" cy="4715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59228">
                  <a:extLst>
                    <a:ext uri="{9D8B030D-6E8A-4147-A177-3AD203B41FA5}">
                      <a16:colId xmlns="" xmlns:a16="http://schemas.microsoft.com/office/drawing/2014/main" val="185981830"/>
                    </a:ext>
                  </a:extLst>
                </a:gridCol>
                <a:gridCol w="1321091">
                  <a:extLst>
                    <a:ext uri="{9D8B030D-6E8A-4147-A177-3AD203B41FA5}">
                      <a16:colId xmlns="" xmlns:a16="http://schemas.microsoft.com/office/drawing/2014/main" val="3981171172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3242531971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246830851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3882327517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4106721763"/>
                    </a:ext>
                  </a:extLst>
                </a:gridCol>
                <a:gridCol w="720078">
                  <a:extLst>
                    <a:ext uri="{9D8B030D-6E8A-4147-A177-3AD203B41FA5}">
                      <a16:colId xmlns="" xmlns:a16="http://schemas.microsoft.com/office/drawing/2014/main" val="2205904618"/>
                    </a:ext>
                  </a:extLst>
                </a:gridCol>
              </a:tblGrid>
              <a:tr h="372075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(Milyar Avro)</a:t>
                      </a:r>
                      <a:endParaRPr lang="tr-TR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r-TR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AVRUPA</a:t>
                      </a:r>
                      <a:endParaRPr lang="tr-TR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r-TR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ABD</a:t>
                      </a:r>
                      <a:endParaRPr lang="tr-TR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r-TR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AVUSTURALYA</a:t>
                      </a:r>
                      <a:endParaRPr lang="tr-TR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78825195"/>
                  </a:ext>
                </a:extLst>
              </a:tr>
              <a:tr h="372075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(Q1-Q3)</a:t>
                      </a:r>
                      <a:endParaRPr lang="tr-TR" sz="16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tr-TR" sz="16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(Q1-Q3)</a:t>
                      </a:r>
                      <a:endParaRPr lang="tr-TR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tr-TR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(Q1-Q3)</a:t>
                      </a:r>
                      <a:endParaRPr lang="tr-TR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tr-TR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04522276"/>
                  </a:ext>
                </a:extLst>
              </a:tr>
              <a:tr h="372075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ABS</a:t>
                      </a:r>
                      <a:endParaRPr lang="tr-TR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31,0 </a:t>
                      </a:r>
                      <a:endParaRPr lang="tr-TR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68,7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160,5 </a:t>
                      </a:r>
                      <a:endParaRPr lang="tr-TR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191,7 </a:t>
                      </a:r>
                      <a:endParaRPr lang="tr-TR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16041935"/>
                  </a:ext>
                </a:extLst>
              </a:tr>
              <a:tr h="372075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CDO/CLO</a:t>
                      </a:r>
                      <a:endParaRPr lang="tr-TR" sz="16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28,8 </a:t>
                      </a:r>
                      <a:endParaRPr lang="tr-TR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51,6 </a:t>
                      </a:r>
                      <a:endParaRPr lang="tr-TR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63,0 </a:t>
                      </a:r>
                      <a:endParaRPr lang="tr-TR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130,6 </a:t>
                      </a:r>
                      <a:endParaRPr lang="tr-TR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46718177"/>
                  </a:ext>
                </a:extLst>
              </a:tr>
              <a:tr h="372075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Agency MBS</a:t>
                      </a:r>
                      <a:endParaRPr lang="tr-TR" sz="16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1.035,6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1.117,6 </a:t>
                      </a:r>
                      <a:endParaRPr lang="tr-TR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43494666"/>
                  </a:ext>
                </a:extLst>
              </a:tr>
              <a:tr h="372075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CMBS</a:t>
                      </a:r>
                      <a:endParaRPr lang="tr-TR" sz="16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5,8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 </a:t>
                      </a:r>
                      <a:endParaRPr lang="tr-TR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12087331"/>
                  </a:ext>
                </a:extLst>
              </a:tr>
              <a:tr h="372075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RMBS </a:t>
                      </a:r>
                      <a:endParaRPr lang="tr-TR" sz="16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67,1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113,3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14,7 </a:t>
                      </a:r>
                      <a:endParaRPr lang="tr-TR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16,8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54519122"/>
                  </a:ext>
                </a:extLst>
              </a:tr>
              <a:tr h="485899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Non-Agency CMBS</a:t>
                      </a:r>
                      <a:endParaRPr lang="tr-TR" sz="16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30,4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75,3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10267401"/>
                  </a:ext>
                </a:extLst>
              </a:tr>
              <a:tr h="485899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Non-Agency RMBS</a:t>
                      </a:r>
                      <a:endParaRPr lang="tr-TR" sz="16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44,4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155,1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18575229"/>
                  </a:ext>
                </a:extLst>
              </a:tr>
              <a:tr h="372075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SME</a:t>
                      </a:r>
                      <a:endParaRPr lang="tr-TR" sz="16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29,5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41077482"/>
                  </a:ext>
                </a:extLst>
              </a:tr>
              <a:tr h="372075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WBS/PFI</a:t>
                      </a:r>
                      <a:endParaRPr lang="tr-TR" sz="16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32765257"/>
                  </a:ext>
                </a:extLst>
              </a:tr>
              <a:tr h="372075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tr-TR" sz="16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133,5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269,7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1.333,9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1.670,3 </a:t>
                      </a:r>
                      <a:endParaRPr lang="tr-TR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16,8 </a:t>
                      </a:r>
                      <a:endParaRPr lang="tr-TR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19,5 </a:t>
                      </a:r>
                      <a:endParaRPr lang="tr-TR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36768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630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Temel Ekonomik Unsurlar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116841"/>
              </p:ext>
            </p:extLst>
          </p:nvPr>
        </p:nvGraphicFramePr>
        <p:xfrm>
          <a:off x="467544" y="1191303"/>
          <a:ext cx="8424936" cy="45521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57857">
                  <a:extLst>
                    <a:ext uri="{9D8B030D-6E8A-4147-A177-3AD203B41FA5}">
                      <a16:colId xmlns="" xmlns:a16="http://schemas.microsoft.com/office/drawing/2014/main" val="1083665612"/>
                    </a:ext>
                  </a:extLst>
                </a:gridCol>
                <a:gridCol w="1190644">
                  <a:extLst>
                    <a:ext uri="{9D8B030D-6E8A-4147-A177-3AD203B41FA5}">
                      <a16:colId xmlns="" xmlns:a16="http://schemas.microsoft.com/office/drawing/2014/main" val="2095953119"/>
                    </a:ext>
                  </a:extLst>
                </a:gridCol>
                <a:gridCol w="813858">
                  <a:extLst>
                    <a:ext uri="{9D8B030D-6E8A-4147-A177-3AD203B41FA5}">
                      <a16:colId xmlns="" xmlns:a16="http://schemas.microsoft.com/office/drawing/2014/main" val="2475844577"/>
                    </a:ext>
                  </a:extLst>
                </a:gridCol>
                <a:gridCol w="964573">
                  <a:extLst>
                    <a:ext uri="{9D8B030D-6E8A-4147-A177-3AD203B41FA5}">
                      <a16:colId xmlns="" xmlns:a16="http://schemas.microsoft.com/office/drawing/2014/main" val="2520022957"/>
                    </a:ext>
                  </a:extLst>
                </a:gridCol>
                <a:gridCol w="964573">
                  <a:extLst>
                    <a:ext uri="{9D8B030D-6E8A-4147-A177-3AD203B41FA5}">
                      <a16:colId xmlns="" xmlns:a16="http://schemas.microsoft.com/office/drawing/2014/main" val="1351857290"/>
                    </a:ext>
                  </a:extLst>
                </a:gridCol>
                <a:gridCol w="964573">
                  <a:extLst>
                    <a:ext uri="{9D8B030D-6E8A-4147-A177-3AD203B41FA5}">
                      <a16:colId xmlns="" xmlns:a16="http://schemas.microsoft.com/office/drawing/2014/main" val="3175389545"/>
                    </a:ext>
                  </a:extLst>
                </a:gridCol>
                <a:gridCol w="934429">
                  <a:extLst>
                    <a:ext uri="{9D8B030D-6E8A-4147-A177-3AD203B41FA5}">
                      <a16:colId xmlns="" xmlns:a16="http://schemas.microsoft.com/office/drawing/2014/main" val="2951552538"/>
                    </a:ext>
                  </a:extLst>
                </a:gridCol>
                <a:gridCol w="934429">
                  <a:extLst>
                    <a:ext uri="{9D8B030D-6E8A-4147-A177-3AD203B41FA5}">
                      <a16:colId xmlns="" xmlns:a16="http://schemas.microsoft.com/office/drawing/2014/main" val="3281349155"/>
                    </a:ext>
                  </a:extLst>
                </a:gridCol>
              </a:tblGrid>
              <a:tr h="155234">
                <a:tc gridSpan="8">
                  <a:txBody>
                    <a:bodyPr/>
                    <a:lstStyle/>
                    <a:p>
                      <a:pPr algn="ctr" fontAlgn="b"/>
                      <a:r>
                        <a:rPr lang="tr-TR" sz="10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European</a:t>
                      </a:r>
                      <a:r>
                        <a:rPr lang="tr-TR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0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Issuance</a:t>
                      </a:r>
                      <a:r>
                        <a:rPr lang="tr-TR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0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by</a:t>
                      </a:r>
                      <a:r>
                        <a:rPr lang="tr-TR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000" b="1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Rating</a:t>
                      </a:r>
                      <a:r>
                        <a:rPr lang="tr-TR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(Milyar Avro)</a:t>
                      </a:r>
                      <a:endParaRPr lang="tr-TR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82057848"/>
                  </a:ext>
                </a:extLst>
              </a:tr>
              <a:tr h="155234">
                <a:tc>
                  <a:txBody>
                    <a:bodyPr/>
                    <a:lstStyle/>
                    <a:p>
                      <a:pPr algn="l" fontAlgn="b"/>
                      <a:endParaRPr lang="tr-TR" sz="1000" b="1" i="0" u="sng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(Q1-Q2)</a:t>
                      </a:r>
                      <a:endParaRPr lang="tr-TR" sz="10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tr-TR" sz="10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tr-TR" sz="10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tr-TR" sz="10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tr-TR" sz="10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tr-TR" sz="10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tr-TR" sz="10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17465027"/>
                  </a:ext>
                </a:extLst>
              </a:tr>
              <a:tr h="205838"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AAA </a:t>
                      </a:r>
                      <a:endParaRPr lang="tr-TR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91,8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143,8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113,0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114,1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91,5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115,0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88,3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20312418"/>
                  </a:ext>
                </a:extLst>
              </a:tr>
              <a:tr h="205838"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AA </a:t>
                      </a:r>
                      <a:endParaRPr lang="tr-TR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16,5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38,5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52,2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26,7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52,8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13,6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9,9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18800809"/>
                  </a:ext>
                </a:extLst>
              </a:tr>
              <a:tr h="205838"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 </a:t>
                      </a:r>
                      <a:endParaRPr lang="tr-TR" sz="10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4,8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25,7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27,2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44,8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29,1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46,0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35,6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44448011"/>
                  </a:ext>
                </a:extLst>
              </a:tr>
              <a:tr h="205838"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BBB &amp; Below </a:t>
                      </a:r>
                      <a:endParaRPr lang="tr-TR" sz="10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7,6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18,0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12,3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14,7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12,6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13,4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22,2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13913807"/>
                  </a:ext>
                </a:extLst>
              </a:tr>
              <a:tr h="205838"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Not Rated </a:t>
                      </a:r>
                      <a:endParaRPr lang="tr-TR" sz="10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12,7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43,7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31,8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39,3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30,7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29,1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24,8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37585304"/>
                  </a:ext>
                </a:extLst>
              </a:tr>
              <a:tr h="205838"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Total </a:t>
                      </a:r>
                      <a:endParaRPr lang="tr-TR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133,5 </a:t>
                      </a:r>
                      <a:endParaRPr lang="tr-TR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269,7 </a:t>
                      </a:r>
                      <a:endParaRPr lang="tr-TR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236,5 </a:t>
                      </a:r>
                      <a:endParaRPr lang="tr-TR" sz="10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239,6 </a:t>
                      </a:r>
                      <a:endParaRPr lang="tr-TR" sz="10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216,6 </a:t>
                      </a:r>
                      <a:endParaRPr lang="tr-TR" sz="10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217,1 </a:t>
                      </a:r>
                      <a:endParaRPr lang="tr-TR" sz="10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180,8 </a:t>
                      </a:r>
                      <a:endParaRPr lang="tr-TR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30863292"/>
                  </a:ext>
                </a:extLst>
              </a:tr>
              <a:tr h="155234">
                <a:tc gridSpan="8">
                  <a:txBody>
                    <a:bodyPr/>
                    <a:lstStyle/>
                    <a:p>
                      <a:pPr algn="ctr" fontAlgn="b"/>
                      <a:r>
                        <a:rPr lang="tr-TR" sz="10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Australia</a:t>
                      </a:r>
                      <a:r>
                        <a:rPr lang="tr-TR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0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Issuance</a:t>
                      </a:r>
                      <a:r>
                        <a:rPr lang="tr-TR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0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by</a:t>
                      </a:r>
                      <a:r>
                        <a:rPr lang="tr-TR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0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Rating</a:t>
                      </a:r>
                      <a:endParaRPr lang="tr-TR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64030634"/>
                  </a:ext>
                </a:extLst>
              </a:tr>
              <a:tr h="205838"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AAA </a:t>
                      </a:r>
                      <a:endParaRPr lang="tr-TR" sz="10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14,7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17,3 </a:t>
                      </a:r>
                      <a:endParaRPr lang="tr-TR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26,3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14,2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17,5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20,0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19,0 </a:t>
                      </a:r>
                      <a:endParaRPr lang="tr-TR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20561566"/>
                  </a:ext>
                </a:extLst>
              </a:tr>
              <a:tr h="205838"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AA </a:t>
                      </a:r>
                      <a:endParaRPr lang="tr-TR" sz="10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0,8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1,1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1,4 </a:t>
                      </a:r>
                      <a:endParaRPr lang="tr-TR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1,2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1,2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0,9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1,3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99997747"/>
                  </a:ext>
                </a:extLst>
              </a:tr>
              <a:tr h="205838"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 </a:t>
                      </a:r>
                      <a:endParaRPr lang="tr-TR" sz="10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0,5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0,4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0,6 </a:t>
                      </a:r>
                      <a:endParaRPr lang="tr-TR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0,3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0,4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0,4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0,3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96727031"/>
                  </a:ext>
                </a:extLst>
              </a:tr>
              <a:tr h="205838"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BBB &amp; Below </a:t>
                      </a:r>
                      <a:endParaRPr lang="tr-TR" sz="10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0,4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0,4 </a:t>
                      </a:r>
                      <a:endParaRPr lang="tr-TR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0,6 </a:t>
                      </a:r>
                      <a:endParaRPr lang="tr-TR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0,3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0,2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0,2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0,2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60488942"/>
                  </a:ext>
                </a:extLst>
              </a:tr>
              <a:tr h="205838"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Not Rated </a:t>
                      </a:r>
                      <a:endParaRPr lang="tr-TR" sz="10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0,5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0,3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0,4 </a:t>
                      </a:r>
                      <a:endParaRPr lang="tr-TR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0,4 </a:t>
                      </a:r>
                      <a:endParaRPr lang="tr-TR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0,6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0,6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0,5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70342990"/>
                  </a:ext>
                </a:extLst>
              </a:tr>
              <a:tr h="205838"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Total </a:t>
                      </a:r>
                      <a:endParaRPr lang="tr-TR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16,8 </a:t>
                      </a:r>
                      <a:endParaRPr lang="tr-TR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19,5 </a:t>
                      </a:r>
                      <a:endParaRPr lang="tr-TR" sz="10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29,2 </a:t>
                      </a:r>
                      <a:endParaRPr lang="tr-TR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16,4 </a:t>
                      </a:r>
                      <a:endParaRPr lang="tr-TR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19,9 </a:t>
                      </a:r>
                      <a:endParaRPr lang="tr-TR" sz="10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22,1 </a:t>
                      </a:r>
                      <a:endParaRPr lang="tr-TR" sz="10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21,3 </a:t>
                      </a:r>
                      <a:endParaRPr lang="tr-TR" sz="10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89071222"/>
                  </a:ext>
                </a:extLst>
              </a:tr>
              <a:tr h="155234">
                <a:tc gridSpan="8">
                  <a:txBody>
                    <a:bodyPr/>
                    <a:lstStyle/>
                    <a:p>
                      <a:pPr algn="ctr" fontAlgn="b"/>
                      <a:r>
                        <a:rPr lang="tr-TR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U.S. </a:t>
                      </a:r>
                      <a:r>
                        <a:rPr lang="tr-TR" sz="10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Issuance</a:t>
                      </a:r>
                      <a:r>
                        <a:rPr lang="tr-TR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0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by</a:t>
                      </a:r>
                      <a:r>
                        <a:rPr lang="tr-TR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0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Rating</a:t>
                      </a:r>
                      <a:endParaRPr lang="tr-TR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01134982"/>
                  </a:ext>
                </a:extLst>
              </a:tr>
              <a:tr h="205838"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AAA </a:t>
                      </a:r>
                      <a:endParaRPr lang="tr-TR" sz="10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112,7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263,7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343,5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209,1 </a:t>
                      </a:r>
                      <a:endParaRPr lang="tr-TR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203,1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217,5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185,5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49266775"/>
                  </a:ext>
                </a:extLst>
              </a:tr>
              <a:tr h="205838"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AA </a:t>
                      </a:r>
                      <a:endParaRPr lang="tr-TR" sz="10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12,8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32,5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51,2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25,6 </a:t>
                      </a:r>
                      <a:endParaRPr lang="tr-TR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24,2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25,8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18,2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59518440"/>
                  </a:ext>
                </a:extLst>
              </a:tr>
              <a:tr h="205838"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 </a:t>
                      </a:r>
                      <a:endParaRPr lang="tr-TR" sz="10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15,0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32,4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42,9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30,4 </a:t>
                      </a:r>
                      <a:endParaRPr lang="tr-TR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27,5 </a:t>
                      </a:r>
                      <a:endParaRPr lang="tr-TR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25,9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20,4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37027040"/>
                  </a:ext>
                </a:extLst>
              </a:tr>
              <a:tr h="205838"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BBB &amp; Below </a:t>
                      </a:r>
                      <a:endParaRPr lang="tr-TR" sz="10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19,3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51,2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57,2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41,7 </a:t>
                      </a:r>
                      <a:endParaRPr lang="tr-TR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42,2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33,8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21,0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25187219"/>
                  </a:ext>
                </a:extLst>
              </a:tr>
              <a:tr h="205838"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Not Rated </a:t>
                      </a:r>
                      <a:endParaRPr lang="tr-TR" sz="10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34,8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172,9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181,3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136,7 </a:t>
                      </a:r>
                      <a:endParaRPr lang="tr-TR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184,4 </a:t>
                      </a:r>
                      <a:endParaRPr lang="tr-TR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104,6 </a:t>
                      </a:r>
                      <a:endParaRPr lang="tr-TR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88,7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28875328"/>
                  </a:ext>
                </a:extLst>
              </a:tr>
              <a:tr h="205838"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Agency MBS </a:t>
                      </a:r>
                      <a:endParaRPr lang="tr-TR" sz="10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609,3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1.117,6 </a:t>
                      </a:r>
                      <a:endParaRPr lang="tr-TR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1.223,3 </a:t>
                      </a:r>
                      <a:endParaRPr lang="tr-TR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1.416,6 </a:t>
                      </a:r>
                      <a:endParaRPr lang="tr-TR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1.210,5 </a:t>
                      </a:r>
                      <a:endParaRPr lang="tr-TR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765,0 </a:t>
                      </a:r>
                      <a:endParaRPr lang="tr-TR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1.231,4 </a:t>
                      </a:r>
                      <a:endParaRPr lang="tr-TR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91233888"/>
                  </a:ext>
                </a:extLst>
              </a:tr>
              <a:tr h="205838"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Total </a:t>
                      </a:r>
                      <a:endParaRPr lang="tr-TR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803,8 </a:t>
                      </a:r>
                      <a:endParaRPr lang="tr-TR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1.670,3 </a:t>
                      </a:r>
                      <a:endParaRPr lang="tr-TR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1.899,3 </a:t>
                      </a:r>
                      <a:endParaRPr lang="tr-TR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1.860,4 </a:t>
                      </a:r>
                      <a:endParaRPr lang="tr-TR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1.635,4 </a:t>
                      </a:r>
                      <a:endParaRPr lang="tr-TR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1.190,9 </a:t>
                      </a:r>
                      <a:endParaRPr lang="tr-TR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1.565,1 </a:t>
                      </a:r>
                      <a:endParaRPr lang="tr-TR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904" marR="7904" marT="7904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993206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842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Temel Ekonomik Unsurlar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8643619"/>
              </p:ext>
            </p:extLst>
          </p:nvPr>
        </p:nvGraphicFramePr>
        <p:xfrm>
          <a:off x="395539" y="1223009"/>
          <a:ext cx="8291260" cy="45034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07938">
                  <a:extLst>
                    <a:ext uri="{9D8B030D-6E8A-4147-A177-3AD203B41FA5}">
                      <a16:colId xmlns="" xmlns:a16="http://schemas.microsoft.com/office/drawing/2014/main" val="4192919799"/>
                    </a:ext>
                  </a:extLst>
                </a:gridCol>
                <a:gridCol w="838443">
                  <a:extLst>
                    <a:ext uri="{9D8B030D-6E8A-4147-A177-3AD203B41FA5}">
                      <a16:colId xmlns="" xmlns:a16="http://schemas.microsoft.com/office/drawing/2014/main" val="556908543"/>
                    </a:ext>
                  </a:extLst>
                </a:gridCol>
                <a:gridCol w="838443">
                  <a:extLst>
                    <a:ext uri="{9D8B030D-6E8A-4147-A177-3AD203B41FA5}">
                      <a16:colId xmlns="" xmlns:a16="http://schemas.microsoft.com/office/drawing/2014/main" val="3109809383"/>
                    </a:ext>
                  </a:extLst>
                </a:gridCol>
                <a:gridCol w="993708">
                  <a:extLst>
                    <a:ext uri="{9D8B030D-6E8A-4147-A177-3AD203B41FA5}">
                      <a16:colId xmlns="" xmlns:a16="http://schemas.microsoft.com/office/drawing/2014/main" val="436451027"/>
                    </a:ext>
                  </a:extLst>
                </a:gridCol>
                <a:gridCol w="993708">
                  <a:extLst>
                    <a:ext uri="{9D8B030D-6E8A-4147-A177-3AD203B41FA5}">
                      <a16:colId xmlns="" xmlns:a16="http://schemas.microsoft.com/office/drawing/2014/main" val="1041690496"/>
                    </a:ext>
                  </a:extLst>
                </a:gridCol>
                <a:gridCol w="993708">
                  <a:extLst>
                    <a:ext uri="{9D8B030D-6E8A-4147-A177-3AD203B41FA5}">
                      <a16:colId xmlns="" xmlns:a16="http://schemas.microsoft.com/office/drawing/2014/main" val="1547878778"/>
                    </a:ext>
                  </a:extLst>
                </a:gridCol>
                <a:gridCol w="962656">
                  <a:extLst>
                    <a:ext uri="{9D8B030D-6E8A-4147-A177-3AD203B41FA5}">
                      <a16:colId xmlns="" xmlns:a16="http://schemas.microsoft.com/office/drawing/2014/main" val="2663459862"/>
                    </a:ext>
                  </a:extLst>
                </a:gridCol>
                <a:gridCol w="962656">
                  <a:extLst>
                    <a:ext uri="{9D8B030D-6E8A-4147-A177-3AD203B41FA5}">
                      <a16:colId xmlns="" xmlns:a16="http://schemas.microsoft.com/office/drawing/2014/main" val="4006062186"/>
                    </a:ext>
                  </a:extLst>
                </a:gridCol>
              </a:tblGrid>
              <a:tr h="225171">
                <a:tc gridSpan="8"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European</a:t>
                      </a:r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Outstandings</a:t>
                      </a:r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by</a:t>
                      </a:r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Collateral</a:t>
                      </a:r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tr-TR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66734320"/>
                  </a:ext>
                </a:extLst>
              </a:tr>
              <a:tr h="225171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4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2019:Q3</a:t>
                      </a:r>
                      <a:endParaRPr lang="tr-TR" sz="14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tr-TR" sz="14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tr-TR" sz="14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tr-TR" sz="14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tr-TR" sz="14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tr-TR" sz="14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tr-TR" sz="14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72188316"/>
                  </a:ext>
                </a:extLst>
              </a:tr>
              <a:tr h="225171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ABS</a:t>
                      </a:r>
                      <a:endParaRPr lang="tr-TR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217,9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248,3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216,5</a:t>
                      </a:r>
                      <a:endParaRPr lang="tr-TR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216,9</a:t>
                      </a:r>
                      <a:endParaRPr lang="tr-TR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205,0</a:t>
                      </a:r>
                      <a:endParaRPr lang="tr-TR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203,3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212,0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4512861"/>
                  </a:ext>
                </a:extLst>
              </a:tr>
              <a:tr h="225171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CDO/CLO</a:t>
                      </a:r>
                      <a:endParaRPr lang="tr-TR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137,7</a:t>
                      </a:r>
                      <a:endParaRPr lang="tr-TR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129,6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107,3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105,6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116,8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143,5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03879312"/>
                  </a:ext>
                </a:extLst>
              </a:tr>
              <a:tr h="225171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CMBS</a:t>
                      </a:r>
                      <a:endParaRPr lang="tr-TR" sz="14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52,4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50,8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53,4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66,4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78,1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84,4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55267644"/>
                  </a:ext>
                </a:extLst>
              </a:tr>
              <a:tr h="225171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RMBS</a:t>
                      </a:r>
                      <a:endParaRPr lang="tr-TR" sz="14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646,5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667,2</a:t>
                      </a:r>
                      <a:endParaRPr lang="tr-TR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697,0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714,3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752,6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855,8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881,6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21553500"/>
                  </a:ext>
                </a:extLst>
              </a:tr>
              <a:tr h="225171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SME</a:t>
                      </a:r>
                      <a:endParaRPr lang="tr-TR" sz="14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74,2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82,5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78,8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89,1</a:t>
                      </a:r>
                      <a:endParaRPr lang="tr-TR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95,3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107,9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123,1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5989550"/>
                  </a:ext>
                </a:extLst>
              </a:tr>
              <a:tr h="225171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WBS/PFI</a:t>
                      </a:r>
                      <a:endParaRPr lang="tr-TR" sz="14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62,1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63,2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64,1</a:t>
                      </a:r>
                      <a:endParaRPr lang="tr-TR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70,2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70,9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75,2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74,2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80829433"/>
                  </a:ext>
                </a:extLst>
              </a:tr>
              <a:tr h="225171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tr-TR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1.190,7</a:t>
                      </a:r>
                      <a:endParaRPr lang="tr-TR" sz="14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1.238,9</a:t>
                      </a:r>
                      <a:endParaRPr lang="tr-TR" sz="14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1.217,2</a:t>
                      </a:r>
                      <a:endParaRPr lang="tr-TR" sz="14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1.262,5</a:t>
                      </a:r>
                      <a:endParaRPr lang="tr-TR" sz="14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1.301,7</a:t>
                      </a:r>
                      <a:endParaRPr lang="tr-TR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1.443,4</a:t>
                      </a:r>
                      <a:endParaRPr lang="tr-TR" sz="14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1.534,3</a:t>
                      </a:r>
                      <a:endParaRPr lang="tr-TR" sz="14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02592376"/>
                  </a:ext>
                </a:extLst>
              </a:tr>
              <a:tr h="225171">
                <a:tc gridSpan="8"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Australia</a:t>
                      </a:r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Outstandings</a:t>
                      </a:r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by</a:t>
                      </a:r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Collateral</a:t>
                      </a:r>
                      <a:endParaRPr lang="tr-TR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48334270"/>
                  </a:ext>
                </a:extLst>
              </a:tr>
              <a:tr h="225171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ABS</a:t>
                      </a:r>
                      <a:endParaRPr lang="tr-TR" sz="14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5,1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6,0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7,3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6,8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7,1</a:t>
                      </a:r>
                      <a:endParaRPr lang="tr-TR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6,8</a:t>
                      </a:r>
                      <a:endParaRPr lang="tr-TR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6,6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51195032"/>
                  </a:ext>
                </a:extLst>
              </a:tr>
              <a:tr h="225171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CMBS</a:t>
                      </a:r>
                      <a:endParaRPr lang="tr-TR" sz="14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</a:t>
                      </a:r>
                      <a:endParaRPr lang="tr-TR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09845225"/>
                  </a:ext>
                </a:extLst>
              </a:tr>
              <a:tr h="225171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RMBS</a:t>
                      </a:r>
                      <a:endParaRPr lang="tr-TR" sz="14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56,6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51,4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54,6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47,7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50,4</a:t>
                      </a:r>
                      <a:endParaRPr lang="tr-TR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52,8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49,4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15789668"/>
                  </a:ext>
                </a:extLst>
              </a:tr>
              <a:tr h="225171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tr-TR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62,5</a:t>
                      </a:r>
                      <a:endParaRPr lang="tr-TR" sz="14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58,4</a:t>
                      </a:r>
                      <a:endParaRPr lang="tr-TR" sz="14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62,6</a:t>
                      </a:r>
                      <a:endParaRPr lang="tr-TR" sz="14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55,2</a:t>
                      </a:r>
                      <a:endParaRPr lang="tr-TR" sz="14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57,8</a:t>
                      </a:r>
                      <a:endParaRPr lang="tr-TR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59,9</a:t>
                      </a:r>
                      <a:endParaRPr lang="tr-TR" sz="14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56,4</a:t>
                      </a:r>
                      <a:endParaRPr lang="tr-TR" sz="14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30291443"/>
                  </a:ext>
                </a:extLst>
              </a:tr>
              <a:tr h="225171">
                <a:tc gridSpan="8"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 </a:t>
                      </a:r>
                      <a:r>
                        <a:rPr lang="tr-TR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Outstandings</a:t>
                      </a:r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by</a:t>
                      </a:r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Collateral</a:t>
                      </a:r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tr-TR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32319139"/>
                  </a:ext>
                </a:extLst>
              </a:tr>
              <a:tr h="225171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ABS</a:t>
                      </a:r>
                      <a:endParaRPr lang="tr-TR" sz="14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1.462,7</a:t>
                      </a:r>
                      <a:endParaRPr lang="tr-TR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1.226,5</a:t>
                      </a:r>
                      <a:endParaRPr lang="tr-TR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1.327,6</a:t>
                      </a:r>
                      <a:endParaRPr lang="tr-TR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1.273,8</a:t>
                      </a:r>
                      <a:endParaRPr lang="tr-TR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1.116,4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936,5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50051052"/>
                  </a:ext>
                </a:extLst>
              </a:tr>
              <a:tr h="225171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Agency MBS</a:t>
                      </a:r>
                      <a:endParaRPr lang="tr-TR" sz="14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6.339,8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5.768,0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6.207,3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5.725,9</a:t>
                      </a:r>
                      <a:endParaRPr lang="tr-TR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4.966,6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4.297,5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0774692"/>
                  </a:ext>
                </a:extLst>
              </a:tr>
              <a:tr h="225171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Non-Agency RMBS</a:t>
                      </a:r>
                      <a:endParaRPr lang="tr-TR" sz="14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711,0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659,1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811,2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851,6</a:t>
                      </a:r>
                      <a:endParaRPr lang="tr-TR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821,9</a:t>
                      </a:r>
                      <a:endParaRPr lang="tr-TR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782,9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4020632"/>
                  </a:ext>
                </a:extLst>
              </a:tr>
              <a:tr h="225171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Non-Agency CMBS</a:t>
                      </a:r>
                      <a:endParaRPr lang="tr-TR" sz="14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464,9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423,6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505,3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555,5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519,8</a:t>
                      </a:r>
                      <a:endParaRPr lang="tr-TR" sz="14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456,3</a:t>
                      </a:r>
                      <a:endParaRPr lang="tr-TR" sz="14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4491192"/>
                  </a:ext>
                </a:extLst>
              </a:tr>
              <a:tr h="225171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tr-TR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8.978,4</a:t>
                      </a:r>
                      <a:endParaRPr lang="tr-TR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8.077,2</a:t>
                      </a:r>
                      <a:endParaRPr lang="tr-TR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8.851,5</a:t>
                      </a:r>
                      <a:endParaRPr lang="tr-TR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8.406,9</a:t>
                      </a:r>
                      <a:endParaRPr lang="tr-TR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7.424,7</a:t>
                      </a:r>
                      <a:endParaRPr lang="tr-TR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6.473,3</a:t>
                      </a:r>
                      <a:endParaRPr lang="tr-TR" sz="14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925251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012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Temel Ekonomik Unsurlar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6689164"/>
              </p:ext>
            </p:extLst>
          </p:nvPr>
        </p:nvGraphicFramePr>
        <p:xfrm>
          <a:off x="467547" y="1245868"/>
          <a:ext cx="8219254" cy="44119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46935">
                  <a:extLst>
                    <a:ext uri="{9D8B030D-6E8A-4147-A177-3AD203B41FA5}">
                      <a16:colId xmlns="" xmlns:a16="http://schemas.microsoft.com/office/drawing/2014/main" val="4268693287"/>
                    </a:ext>
                  </a:extLst>
                </a:gridCol>
                <a:gridCol w="764148">
                  <a:extLst>
                    <a:ext uri="{9D8B030D-6E8A-4147-A177-3AD203B41FA5}">
                      <a16:colId xmlns="" xmlns:a16="http://schemas.microsoft.com/office/drawing/2014/main" val="1736334137"/>
                    </a:ext>
                  </a:extLst>
                </a:gridCol>
                <a:gridCol w="764148">
                  <a:extLst>
                    <a:ext uri="{9D8B030D-6E8A-4147-A177-3AD203B41FA5}">
                      <a16:colId xmlns="" xmlns:a16="http://schemas.microsoft.com/office/drawing/2014/main" val="3863065257"/>
                    </a:ext>
                  </a:extLst>
                </a:gridCol>
                <a:gridCol w="764148">
                  <a:extLst>
                    <a:ext uri="{9D8B030D-6E8A-4147-A177-3AD203B41FA5}">
                      <a16:colId xmlns="" xmlns:a16="http://schemas.microsoft.com/office/drawing/2014/main" val="3519848547"/>
                    </a:ext>
                  </a:extLst>
                </a:gridCol>
                <a:gridCol w="875975">
                  <a:extLst>
                    <a:ext uri="{9D8B030D-6E8A-4147-A177-3AD203B41FA5}">
                      <a16:colId xmlns="" xmlns:a16="http://schemas.microsoft.com/office/drawing/2014/main" val="216940513"/>
                    </a:ext>
                  </a:extLst>
                </a:gridCol>
                <a:gridCol w="875975">
                  <a:extLst>
                    <a:ext uri="{9D8B030D-6E8A-4147-A177-3AD203B41FA5}">
                      <a16:colId xmlns="" xmlns:a16="http://schemas.microsoft.com/office/drawing/2014/main" val="1731801341"/>
                    </a:ext>
                  </a:extLst>
                </a:gridCol>
                <a:gridCol w="875975">
                  <a:extLst>
                    <a:ext uri="{9D8B030D-6E8A-4147-A177-3AD203B41FA5}">
                      <a16:colId xmlns="" xmlns:a16="http://schemas.microsoft.com/office/drawing/2014/main" val="2887771844"/>
                    </a:ext>
                  </a:extLst>
                </a:gridCol>
                <a:gridCol w="875975">
                  <a:extLst>
                    <a:ext uri="{9D8B030D-6E8A-4147-A177-3AD203B41FA5}">
                      <a16:colId xmlns="" xmlns:a16="http://schemas.microsoft.com/office/drawing/2014/main" val="60766024"/>
                    </a:ext>
                  </a:extLst>
                </a:gridCol>
                <a:gridCol w="875975">
                  <a:extLst>
                    <a:ext uri="{9D8B030D-6E8A-4147-A177-3AD203B41FA5}">
                      <a16:colId xmlns="" xmlns:a16="http://schemas.microsoft.com/office/drawing/2014/main" val="4265816403"/>
                    </a:ext>
                  </a:extLst>
                </a:gridCol>
              </a:tblGrid>
              <a:tr h="21009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 b="0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2019:Q3</a:t>
                      </a:r>
                      <a:endParaRPr lang="tr-TR" sz="12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tr-TR" sz="12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tr-TR" sz="12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tr-TR" sz="12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tr-TR" sz="12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tr-TR" sz="12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tr-TR" sz="12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</a:t>
                      </a:r>
                      <a:endParaRPr lang="tr-TR" sz="12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83029209"/>
                  </a:ext>
                </a:extLst>
              </a:tr>
              <a:tr h="21009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Austria</a:t>
                      </a:r>
                      <a:endParaRPr lang="tr-TR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 </a:t>
                      </a:r>
                      <a:endParaRPr lang="tr-TR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 </a:t>
                      </a:r>
                      <a:endParaRPr lang="tr-TR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 </a:t>
                      </a:r>
                      <a:endParaRPr lang="tr-TR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 </a:t>
                      </a:r>
                      <a:endParaRPr lang="tr-TR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 </a:t>
                      </a:r>
                      <a:endParaRPr lang="tr-TR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 </a:t>
                      </a:r>
                      <a:endParaRPr lang="tr-TR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43046117"/>
                  </a:ext>
                </a:extLst>
              </a:tr>
              <a:tr h="21009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Belgium</a:t>
                      </a:r>
                      <a:endParaRPr lang="tr-TR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61,6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60,9 </a:t>
                      </a:r>
                      <a:endParaRPr lang="tr-TR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64,5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62,1 </a:t>
                      </a:r>
                      <a:endParaRPr lang="tr-TR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65,7 </a:t>
                      </a:r>
                      <a:endParaRPr lang="tr-TR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74,5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81,4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90,1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01742553"/>
                  </a:ext>
                </a:extLst>
              </a:tr>
              <a:tr h="21009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Finland</a:t>
                      </a:r>
                      <a:endParaRPr lang="tr-TR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 </a:t>
                      </a:r>
                      <a:endParaRPr lang="tr-TR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 </a:t>
                      </a:r>
                      <a:endParaRPr lang="tr-TR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 </a:t>
                      </a:r>
                      <a:endParaRPr lang="tr-TR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33087861"/>
                  </a:ext>
                </a:extLst>
              </a:tr>
              <a:tr h="21009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France</a:t>
                      </a:r>
                      <a:endParaRPr lang="tr-TR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115,8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106,1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100,9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85,4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78,6 </a:t>
                      </a:r>
                      <a:endParaRPr lang="tr-TR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72,0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38,2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44,3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83432016"/>
                  </a:ext>
                </a:extLst>
              </a:tr>
              <a:tr h="21009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Germany</a:t>
                      </a:r>
                      <a:endParaRPr lang="tr-TR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49,5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63,6 </a:t>
                      </a:r>
                      <a:endParaRPr lang="tr-TR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76,0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85,1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88,2 </a:t>
                      </a:r>
                      <a:endParaRPr lang="tr-TR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72,1 </a:t>
                      </a:r>
                      <a:endParaRPr lang="tr-TR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78,9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85,9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7314624"/>
                  </a:ext>
                </a:extLst>
              </a:tr>
              <a:tr h="21009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Greece</a:t>
                      </a:r>
                      <a:endParaRPr lang="tr-TR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17,3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18,5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18,6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19,6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20,6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25,1 </a:t>
                      </a:r>
                      <a:endParaRPr lang="tr-TR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27,6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34,2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38845421"/>
                  </a:ext>
                </a:extLst>
              </a:tr>
              <a:tr h="21009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Ireland</a:t>
                      </a:r>
                      <a:endParaRPr lang="tr-TR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25,8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28,6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28,6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30,8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32,0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36,6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38,5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54,2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37984108"/>
                  </a:ext>
                </a:extLst>
              </a:tr>
              <a:tr h="21009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Italy</a:t>
                      </a:r>
                      <a:endParaRPr lang="tr-TR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135,4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151,2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142,6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147,9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154,0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168,5 </a:t>
                      </a:r>
                      <a:endParaRPr lang="tr-TR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190,6 </a:t>
                      </a:r>
                      <a:endParaRPr lang="tr-TR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211,4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30883958"/>
                  </a:ext>
                </a:extLst>
              </a:tr>
              <a:tr h="21009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Netherlands</a:t>
                      </a:r>
                      <a:endParaRPr lang="tr-TR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162,4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170,0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173,1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202,3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222,0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254,8 </a:t>
                      </a:r>
                      <a:endParaRPr lang="tr-TR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264,0 </a:t>
                      </a:r>
                      <a:endParaRPr lang="tr-TR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289,7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31968600"/>
                  </a:ext>
                </a:extLst>
              </a:tr>
              <a:tr h="21009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Portugal</a:t>
                      </a:r>
                      <a:endParaRPr lang="tr-TR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20,8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27,4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25,8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28,8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32,1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35,2 </a:t>
                      </a:r>
                      <a:endParaRPr lang="tr-TR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38,7 </a:t>
                      </a:r>
                      <a:endParaRPr lang="tr-TR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42,5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63508304"/>
                  </a:ext>
                </a:extLst>
              </a:tr>
              <a:tr h="21009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Russia</a:t>
                      </a:r>
                      <a:endParaRPr lang="tr-TR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 </a:t>
                      </a:r>
                      <a:endParaRPr lang="tr-TR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65141986"/>
                  </a:ext>
                </a:extLst>
              </a:tr>
              <a:tr h="21009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Spain</a:t>
                      </a:r>
                      <a:endParaRPr lang="tr-TR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139,8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153,1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166,8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168,9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161,8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176,3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183,7 </a:t>
                      </a:r>
                      <a:endParaRPr lang="tr-TR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207,5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07698439"/>
                  </a:ext>
                </a:extLst>
              </a:tr>
              <a:tr h="21009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Turkey</a:t>
                      </a:r>
                      <a:endParaRPr lang="tr-TR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 </a:t>
                      </a:r>
                      <a:endParaRPr lang="tr-TR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 </a:t>
                      </a:r>
                      <a:endParaRPr lang="tr-TR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 </a:t>
                      </a:r>
                      <a:endParaRPr lang="tr-TR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 </a:t>
                      </a:r>
                      <a:endParaRPr lang="tr-TR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 </a:t>
                      </a:r>
                      <a:endParaRPr lang="tr-TR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 </a:t>
                      </a:r>
                      <a:endParaRPr lang="tr-TR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 </a:t>
                      </a:r>
                      <a:endParaRPr lang="tr-TR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 </a:t>
                      </a:r>
                      <a:endParaRPr lang="tr-TR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48480752"/>
                  </a:ext>
                </a:extLst>
              </a:tr>
              <a:tr h="21009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UK</a:t>
                      </a:r>
                      <a:endParaRPr lang="tr-TR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314,5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321,4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305,1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318,6 </a:t>
                      </a:r>
                      <a:endParaRPr lang="tr-TR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336,6 </a:t>
                      </a:r>
                      <a:endParaRPr lang="tr-TR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408,3 </a:t>
                      </a:r>
                      <a:endParaRPr lang="tr-TR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447,3 </a:t>
                      </a:r>
                      <a:endParaRPr lang="tr-TR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501,5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61140053"/>
                  </a:ext>
                </a:extLst>
              </a:tr>
              <a:tr h="21009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Other</a:t>
                      </a:r>
                      <a:endParaRPr lang="tr-TR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7,3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5,9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5,3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4,8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4,7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5,2 </a:t>
                      </a:r>
                      <a:endParaRPr lang="tr-TR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6,9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92628696"/>
                  </a:ext>
                </a:extLst>
              </a:tr>
              <a:tr h="21009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PanEurope</a:t>
                      </a:r>
                      <a:endParaRPr lang="tr-TR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122,1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114,6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85,2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71,1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57,6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51,3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52,9 </a:t>
                      </a:r>
                      <a:endParaRPr lang="tr-TR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60,0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44015528"/>
                  </a:ext>
                </a:extLst>
              </a:tr>
              <a:tr h="21009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Multinational</a:t>
                      </a:r>
                      <a:endParaRPr lang="tr-TR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10,9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12,3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18,3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31,6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41,5 </a:t>
                      </a:r>
                      <a:endParaRPr lang="tr-TR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58,8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80,6 </a:t>
                      </a:r>
                      <a:endParaRPr lang="tr-TR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109,9 </a:t>
                      </a:r>
                      <a:endParaRPr lang="tr-TR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0528129"/>
                  </a:ext>
                </a:extLst>
              </a:tr>
              <a:tr h="21009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European</a:t>
                      </a:r>
                      <a:r>
                        <a:rPr lang="tr-T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Total</a:t>
                      </a:r>
                      <a:endParaRPr lang="tr-TR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1.190,7 </a:t>
                      </a:r>
                      <a:endParaRPr lang="tr-TR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1.241,7 </a:t>
                      </a:r>
                      <a:endParaRPr lang="tr-TR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1.217,2 </a:t>
                      </a:r>
                      <a:endParaRPr lang="tr-TR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1.262,5 </a:t>
                      </a:r>
                      <a:endParaRPr lang="tr-TR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1.301,7 </a:t>
                      </a:r>
                      <a:endParaRPr lang="tr-TR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1.443,4 </a:t>
                      </a:r>
                      <a:endParaRPr lang="tr-TR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1.534,3 </a:t>
                      </a:r>
                      <a:endParaRPr lang="tr-TR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1.745,0 </a:t>
                      </a:r>
                      <a:endParaRPr lang="tr-TR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50527281"/>
                  </a:ext>
                </a:extLst>
              </a:tr>
              <a:tr h="21009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Australia</a:t>
                      </a:r>
                      <a:r>
                        <a:rPr lang="tr-T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Total</a:t>
                      </a:r>
                      <a:endParaRPr lang="tr-TR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62,5 </a:t>
                      </a:r>
                      <a:endParaRPr lang="tr-TR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58,4 </a:t>
                      </a:r>
                      <a:endParaRPr lang="tr-TR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62,6 </a:t>
                      </a:r>
                      <a:endParaRPr lang="tr-TR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55,2 </a:t>
                      </a:r>
                      <a:endParaRPr lang="tr-TR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57,8 </a:t>
                      </a:r>
                      <a:endParaRPr lang="tr-TR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59,9 </a:t>
                      </a:r>
                      <a:endParaRPr lang="tr-TR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56,4 </a:t>
                      </a:r>
                      <a:endParaRPr lang="tr-TR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tr-TR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1836749"/>
                  </a:ext>
                </a:extLst>
              </a:tr>
              <a:tr h="21009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 Total</a:t>
                      </a:r>
                      <a:endParaRPr lang="tr-TR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tr-TR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8.978,4 </a:t>
                      </a:r>
                      <a:endParaRPr lang="tr-TR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8.077,2 </a:t>
                      </a:r>
                      <a:endParaRPr lang="tr-TR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8.851,5 </a:t>
                      </a:r>
                      <a:endParaRPr lang="tr-TR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8.406,9 </a:t>
                      </a:r>
                      <a:endParaRPr lang="tr-TR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7.424,7 </a:t>
                      </a:r>
                      <a:endParaRPr lang="tr-TR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6.473,3 </a:t>
                      </a:r>
                      <a:endParaRPr lang="tr-TR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6.682,4 </a:t>
                      </a:r>
                      <a:endParaRPr lang="tr-TR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789938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371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734143" y="2420888"/>
            <a:ext cx="7801363" cy="1008112"/>
          </a:xfrm>
        </p:spPr>
        <p:txBody>
          <a:bodyPr>
            <a:noAutofit/>
          </a:bodyPr>
          <a:lstStyle/>
          <a:p>
            <a:pPr marL="0" indent="0" algn="ctr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sz="4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TEŞEKKÜRLER</a:t>
            </a:r>
            <a:endParaRPr lang="tr-TR" sz="4000" dirty="0"/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tr-TR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40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95537" y="908720"/>
            <a:ext cx="8449434" cy="5112568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Arz Tarafı: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Ticari faaliyetlerden doğmuş varlıklar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Varlıkların nakde dönüşmesinin zaman alması</a:t>
            </a:r>
            <a:endParaRPr lang="tr-TR" alt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 ihtiyacı: Likidite Sağlama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Donuk varlıkların likidite kazandırılması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Vade tarihini beklemeyi ortadan kaldırma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Önemli fon kaynağı olması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Düşük maliyetli fon sağlama imkanı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Mevduatın piyasa faizlerinden etkilenmesi ve TCMB karşılıkları</a:t>
            </a: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Temel Ekonomik Unsurlar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811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95537" y="908720"/>
            <a:ext cx="8449434" cy="3888432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Arz Tarafı: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Uzun vadeli 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fon sağlama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Uzun vadeli </a:t>
            </a: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varlıkları (kredilerin) </a:t>
            </a:r>
            <a:r>
              <a:rPr lang="tr-TR" alt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menkul kıymetleştirilmesi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Finansal yapı oranlarını iyileştirme (Özellikle bilanço dışı menkul kıymetleştirme)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Sermaye yeterlilik oranını sağlama (Basel </a:t>
            </a:r>
            <a:r>
              <a:rPr lang="tr-TR" alt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kriterleri en az %8 sermaye)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Likidite oranlarını iyileştirme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Karlılık oranlarını iyileştirme</a:t>
            </a: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Temel Ekonomik Unsurlar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08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95537" y="908720"/>
            <a:ext cx="8449434" cy="1512168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finansal kuruluş, aktifindeki 200 milyon TL’lik kredi kartı alacaklarını;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Senaryoya göre menkul kıymetleştirip, borçlarını kapatıyor.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Senaryoya göre menkul kıymetleştirip, yeniden aynı türde kredi kullandırıyor.</a:t>
            </a: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Temel Ekonomik Unsurlar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0979964"/>
              </p:ext>
            </p:extLst>
          </p:nvPr>
        </p:nvGraphicFramePr>
        <p:xfrm>
          <a:off x="711060" y="2462029"/>
          <a:ext cx="7988370" cy="32986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02207">
                  <a:extLst>
                    <a:ext uri="{9D8B030D-6E8A-4147-A177-3AD203B41FA5}">
                      <a16:colId xmlns="" xmlns:a16="http://schemas.microsoft.com/office/drawing/2014/main" val="3665835932"/>
                    </a:ext>
                  </a:extLst>
                </a:gridCol>
                <a:gridCol w="2586163">
                  <a:extLst>
                    <a:ext uri="{9D8B030D-6E8A-4147-A177-3AD203B41FA5}">
                      <a16:colId xmlns="" xmlns:a16="http://schemas.microsoft.com/office/drawing/2014/main" val="3084490111"/>
                    </a:ext>
                  </a:extLst>
                </a:gridCol>
              </a:tblGrid>
              <a:tr h="329869">
                <a:tc gridSpan="2">
                  <a:txBody>
                    <a:bodyPr/>
                    <a:lstStyle/>
                    <a:p>
                      <a:pPr algn="l" fontAlgn="b"/>
                      <a:r>
                        <a:rPr lang="tr-TR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Varsayımlar:</a:t>
                      </a:r>
                      <a:endParaRPr lang="tr-T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7784029"/>
                  </a:ext>
                </a:extLst>
              </a:tr>
              <a:tr h="329869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Kredi</a:t>
                      </a:r>
                      <a:r>
                        <a:rPr lang="tr-TR" sz="16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Kartı</a:t>
                      </a:r>
                      <a:r>
                        <a:rPr lang="tr-TR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Alacaklarının Satışı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 Milyon TL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38770524"/>
                  </a:ext>
                </a:extLst>
              </a:tr>
              <a:tr h="329869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K.V. Yatırımların Getirisi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8%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77757967"/>
                  </a:ext>
                </a:extLst>
              </a:tr>
              <a:tr h="329869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Kredi Kartı </a:t>
                      </a:r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Alacaklarının Getirisi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12%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82516727"/>
                  </a:ext>
                </a:extLst>
              </a:tr>
              <a:tr h="329869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Diğer Alacakların Getirisi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10%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62731252"/>
                  </a:ext>
                </a:extLst>
              </a:tr>
              <a:tr h="329869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Menkul </a:t>
                      </a:r>
                      <a:r>
                        <a:rPr lang="tr-TR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Kıymetleştirmenin</a:t>
                      </a:r>
                      <a:r>
                        <a:rPr lang="tr-TR" sz="16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Getiri </a:t>
                      </a:r>
                      <a:r>
                        <a:rPr lang="tr-TR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Oranı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8%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11299656"/>
                  </a:ext>
                </a:extLst>
              </a:tr>
              <a:tr h="329869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Mevduat Faizi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7%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76289126"/>
                  </a:ext>
                </a:extLst>
              </a:tr>
              <a:tr h="329869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Borçların Faizi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10%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85514593"/>
                  </a:ext>
                </a:extLst>
              </a:tr>
              <a:tr h="329869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İşlem Giderleri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1%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99744777"/>
                  </a:ext>
                </a:extLst>
              </a:tr>
              <a:tr h="329869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Vergi Oranı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093944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699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Temel Ekonomik Unsurlar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547245"/>
              </p:ext>
            </p:extLst>
          </p:nvPr>
        </p:nvGraphicFramePr>
        <p:xfrm>
          <a:off x="338386" y="1139465"/>
          <a:ext cx="8496944" cy="46661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52328">
                  <a:extLst>
                    <a:ext uri="{9D8B030D-6E8A-4147-A177-3AD203B41FA5}">
                      <a16:colId xmlns="" xmlns:a16="http://schemas.microsoft.com/office/drawing/2014/main" val="1395293362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3427378564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3647527148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3976602712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3137763356"/>
                    </a:ext>
                  </a:extLst>
                </a:gridCol>
                <a:gridCol w="1008112">
                  <a:extLst>
                    <a:ext uri="{9D8B030D-6E8A-4147-A177-3AD203B41FA5}">
                      <a16:colId xmlns="" xmlns:a16="http://schemas.microsoft.com/office/drawing/2014/main" val="1986630150"/>
                    </a:ext>
                  </a:extLst>
                </a:gridCol>
              </a:tblGrid>
              <a:tr h="46378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tr-TR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tr-TR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Mevcut Durum</a:t>
                      </a:r>
                      <a:endParaRPr lang="tr-T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r-TR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Bilanço Dışı Menkul Kıymetleştirme</a:t>
                      </a:r>
                      <a:endParaRPr lang="tr-T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tr-T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15769207"/>
                  </a:ext>
                </a:extLst>
              </a:tr>
              <a:tr h="29768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Senaryo </a:t>
                      </a:r>
                      <a:r>
                        <a:rPr lang="tr-TR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tr-T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Senaryo </a:t>
                      </a:r>
                      <a:r>
                        <a:rPr lang="tr-TR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tr-T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Senaryo </a:t>
                      </a:r>
                      <a:r>
                        <a:rPr lang="tr-TR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tr-T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87795480"/>
                  </a:ext>
                </a:extLst>
              </a:tr>
              <a:tr h="297685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Varlıklar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19613044"/>
                  </a:ext>
                </a:extLst>
              </a:tr>
              <a:tr h="297685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Nakit ve Benzerleri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99216071"/>
                  </a:ext>
                </a:extLst>
              </a:tr>
              <a:tr h="297685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Kısa Vadeli Yatırımlar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85840516"/>
                  </a:ext>
                </a:extLst>
              </a:tr>
              <a:tr h="297685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Kredi Kartı Alacakları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3078277"/>
                  </a:ext>
                </a:extLst>
              </a:tr>
              <a:tr h="297685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Krediler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1.580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1.580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1.580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1.580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55234867"/>
                  </a:ext>
                </a:extLst>
              </a:tr>
              <a:tr h="297685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Toplam</a:t>
                      </a:r>
                      <a:endParaRPr lang="tr-T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2.000</a:t>
                      </a:r>
                      <a:endParaRPr lang="tr-T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1.800</a:t>
                      </a:r>
                      <a:endParaRPr lang="tr-T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2.000</a:t>
                      </a:r>
                      <a:endParaRPr lang="tr-T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2.000</a:t>
                      </a:r>
                      <a:endParaRPr lang="tr-T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09380110"/>
                  </a:ext>
                </a:extLst>
              </a:tr>
              <a:tr h="297685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Yükümlülükler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63153075"/>
                  </a:ext>
                </a:extLst>
              </a:tr>
              <a:tr h="297685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Mevduat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1.000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1.000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1.000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1.000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17103429"/>
                  </a:ext>
                </a:extLst>
              </a:tr>
              <a:tr h="297685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Borçlar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76677144"/>
                  </a:ext>
                </a:extLst>
              </a:tr>
              <a:tr h="298990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6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tr-TR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Menkul </a:t>
                      </a:r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Kıymetleştirme Borçları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12877569"/>
                  </a:ext>
                </a:extLst>
              </a:tr>
              <a:tr h="297685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Diğer Yükümlülükler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79893557"/>
                  </a:ext>
                </a:extLst>
              </a:tr>
              <a:tr h="297685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Özkaynaklar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tr-T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337881"/>
                  </a:ext>
                </a:extLst>
              </a:tr>
              <a:tr h="297685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Toplam</a:t>
                      </a:r>
                      <a:endParaRPr lang="tr-T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2.000</a:t>
                      </a:r>
                      <a:endParaRPr lang="tr-T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1.800</a:t>
                      </a:r>
                      <a:endParaRPr lang="tr-T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2.000</a:t>
                      </a:r>
                      <a:endParaRPr lang="tr-T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2.000</a:t>
                      </a:r>
                      <a:endParaRPr lang="tr-T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r-T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612188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866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87793-B5E5-450F-89B7-40199BE38DBA}" type="slidenum">
              <a:rPr lang="tr-TR" smtClean="0"/>
              <a:t>7</a:t>
            </a:fld>
            <a:endParaRPr lang="tr-TR" dirty="0"/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Temel Ekonomik Unsurlar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180315"/>
              </p:ext>
            </p:extLst>
          </p:nvPr>
        </p:nvGraphicFramePr>
        <p:xfrm>
          <a:off x="460530" y="1234439"/>
          <a:ext cx="8257071" cy="44408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36274">
                  <a:extLst>
                    <a:ext uri="{9D8B030D-6E8A-4147-A177-3AD203B41FA5}">
                      <a16:colId xmlns="" xmlns:a16="http://schemas.microsoft.com/office/drawing/2014/main" val="2746024199"/>
                    </a:ext>
                  </a:extLst>
                </a:gridCol>
                <a:gridCol w="893161">
                  <a:extLst>
                    <a:ext uri="{9D8B030D-6E8A-4147-A177-3AD203B41FA5}">
                      <a16:colId xmlns="" xmlns:a16="http://schemas.microsoft.com/office/drawing/2014/main" val="4051674788"/>
                    </a:ext>
                  </a:extLst>
                </a:gridCol>
                <a:gridCol w="1265312">
                  <a:extLst>
                    <a:ext uri="{9D8B030D-6E8A-4147-A177-3AD203B41FA5}">
                      <a16:colId xmlns="" xmlns:a16="http://schemas.microsoft.com/office/drawing/2014/main" val="2182925382"/>
                    </a:ext>
                  </a:extLst>
                </a:gridCol>
                <a:gridCol w="1042021">
                  <a:extLst>
                    <a:ext uri="{9D8B030D-6E8A-4147-A177-3AD203B41FA5}">
                      <a16:colId xmlns="" xmlns:a16="http://schemas.microsoft.com/office/drawing/2014/main" val="2563865684"/>
                    </a:ext>
                  </a:extLst>
                </a:gridCol>
                <a:gridCol w="1042021">
                  <a:extLst>
                    <a:ext uri="{9D8B030D-6E8A-4147-A177-3AD203B41FA5}">
                      <a16:colId xmlns="" xmlns:a16="http://schemas.microsoft.com/office/drawing/2014/main" val="3803791860"/>
                    </a:ext>
                  </a:extLst>
                </a:gridCol>
                <a:gridCol w="978282">
                  <a:extLst>
                    <a:ext uri="{9D8B030D-6E8A-4147-A177-3AD203B41FA5}">
                      <a16:colId xmlns="" xmlns:a16="http://schemas.microsoft.com/office/drawing/2014/main" val="1679132001"/>
                    </a:ext>
                  </a:extLst>
                </a:gridCol>
              </a:tblGrid>
              <a:tr h="41142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Mevcut Durum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Bilanço Dışı Menkul Kıymetleştirme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Bilanço İçi Menkul Kıymetleştirme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44019780"/>
                  </a:ext>
                </a:extLst>
              </a:tr>
              <a:tr h="23556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Senorya A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Senorya</a:t>
                      </a:r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Senorya</a:t>
                      </a:r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Senorya</a:t>
                      </a:r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38636286"/>
                  </a:ext>
                </a:extLst>
              </a:tr>
              <a:tr h="235567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K. V. Yatırımların Getirisi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9,6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9,6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9,6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9,6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9,6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87410959"/>
                  </a:ext>
                </a:extLst>
              </a:tr>
              <a:tr h="235567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Kredi Kartı Alacaklarının Getirisi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45864803"/>
                  </a:ext>
                </a:extLst>
              </a:tr>
              <a:tr h="235567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Kredilerin Getirisi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158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158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158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158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158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3072554"/>
                  </a:ext>
                </a:extLst>
              </a:tr>
              <a:tr h="235567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Mevduat Faiz Giderleri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0509776"/>
                  </a:ext>
                </a:extLst>
              </a:tr>
              <a:tr h="235567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Borç Faiz Giderleri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10164125"/>
                  </a:ext>
                </a:extLst>
              </a:tr>
              <a:tr h="235567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Menkul Kıymetleştirme Faiz Gideri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24075701"/>
                  </a:ext>
                </a:extLst>
              </a:tr>
              <a:tr h="235567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Net Faiz Geliri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61,6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57,6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61,6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65,6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69,6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35547319"/>
                  </a:ext>
                </a:extLst>
              </a:tr>
              <a:tr h="235567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İşlem Gelirleri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11242862"/>
                  </a:ext>
                </a:extLst>
              </a:tr>
              <a:tr h="235567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İşlem Giderleri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34822145"/>
                  </a:ext>
                </a:extLst>
              </a:tr>
              <a:tr h="235567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Vergi Öncesi Gelir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61,6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59,6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63,6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67,6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71,6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53717338"/>
                  </a:ext>
                </a:extLst>
              </a:tr>
              <a:tr h="235567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Vergi (%20)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12,32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11,92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12,72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13,52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14,32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33824509"/>
                  </a:ext>
                </a:extLst>
              </a:tr>
              <a:tr h="235567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Dönem Net Karı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49,28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47,68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50,88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54,08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57,28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15247418"/>
                  </a:ext>
                </a:extLst>
              </a:tr>
              <a:tr h="235567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Cari Oran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26,25%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15,71%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26,25%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30,00%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38,75%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98644642"/>
                  </a:ext>
                </a:extLst>
              </a:tr>
              <a:tr h="235567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Özkaynak</a:t>
                      </a:r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/Aktif Toplamı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7,28%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7,99%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7,36%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7,50%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6,97%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79403019"/>
                  </a:ext>
                </a:extLst>
              </a:tr>
              <a:tr h="235567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ROA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2,46%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2,65%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2,54%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2,70%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2,60%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64963743"/>
                  </a:ext>
                </a:extLst>
              </a:tr>
              <a:tr h="235567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ROE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49,28%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47,68%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50,88%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54,08%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57,28%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666519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687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72676" y="1062134"/>
            <a:ext cx="8449434" cy="5921596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Arz Tarafı: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tr-TR" alt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İlgili varlığın finansmanının ve sürekliliğinin sağlanması</a:t>
            </a:r>
          </a:p>
          <a:p>
            <a:pPr lvl="2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tr-TR" alt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Alacaklar için daha fazla alacak yaratan faaliyetler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tr-TR" alt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Risk Yönetimi</a:t>
            </a:r>
          </a:p>
          <a:p>
            <a:pPr lvl="2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tr-TR" alt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Vade uyumsuzluğunu giderme</a:t>
            </a:r>
          </a:p>
          <a:p>
            <a:pPr lvl="3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tr-TR" alt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Aktif-pasif </a:t>
            </a:r>
            <a:r>
              <a:rPr lang="tr-TR" alt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 uyumunu sağlama (Bankalar için mevduat-kredi vade uyumluluğu)</a:t>
            </a:r>
          </a:p>
          <a:p>
            <a:pPr lvl="2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tr-TR" alt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Riski </a:t>
            </a:r>
            <a:r>
              <a:rPr lang="tr-TR" alt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transfer </a:t>
            </a:r>
            <a:r>
              <a:rPr lang="tr-TR" alt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etme (Kredi riski</a:t>
            </a:r>
            <a:r>
              <a:rPr lang="tr-TR" alt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Borçlunun yükümlülüklerini yerine </a:t>
            </a:r>
            <a:r>
              <a:rPr lang="tr-TR" alt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getirmemesi/getirememesi)</a:t>
            </a:r>
          </a:p>
          <a:p>
            <a:pPr lvl="3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tr-TR" alt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Geleneksel Yöntemler:</a:t>
            </a:r>
          </a:p>
          <a:p>
            <a:pPr lvl="4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tr-TR" alt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Teminatlandırma</a:t>
            </a:r>
          </a:p>
          <a:p>
            <a:pPr lvl="4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tr-TR" alt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Kredilerin satışı</a:t>
            </a:r>
          </a:p>
          <a:p>
            <a:pPr lvl="4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tr-TR" alt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Sigortalama</a:t>
            </a:r>
          </a:p>
          <a:p>
            <a:pPr lvl="4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tr-TR" alt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Menkul Kıymetleştirme</a:t>
            </a:r>
          </a:p>
          <a:p>
            <a:pPr lvl="3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tr-TR" alt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Kredi Türevleri:</a:t>
            </a:r>
          </a:p>
          <a:p>
            <a:pPr lvl="4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tr-TR" alt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Krediye Dayalı </a:t>
            </a:r>
            <a:r>
              <a:rPr lang="tr-TR" alt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alt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ahviller</a:t>
            </a:r>
          </a:p>
          <a:p>
            <a:pPr lvl="4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tr-TR" alt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Kredi Spread Opsiyonları</a:t>
            </a:r>
          </a:p>
          <a:p>
            <a:pPr lvl="4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tr-TR" alt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Toplam Getiri Swapları</a:t>
            </a:r>
          </a:p>
          <a:p>
            <a:pPr lvl="4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tr-TR" alt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Kredi Temerrüt Swapları (CDS)</a:t>
            </a: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Temel Ekonomik Unsurlar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33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95537" y="908720"/>
            <a:ext cx="8449434" cy="5393210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Arz Tarafı: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Yeterli hukuki ve kurumsal yapı ile kolay ihraç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Düşük maliyetli menkul kıymetleştirme ile maliyetlerin azaltılması</a:t>
            </a:r>
          </a:p>
          <a:p>
            <a:pPr lvl="2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Güçlü finansal kurum ve yapılar yoluyla hızlı menkul kıymetleştirme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İhraçcının</a:t>
            </a: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kendi varlıkları (doğrudan) veya başkasının varlıkları (dolaylı)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Rucu</a:t>
            </a: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olmaması durumunda risksiz faiz ve hizmet geliri sağlama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Borçlanma için </a:t>
            </a:r>
            <a:r>
              <a:rPr lang="tr-TR" alt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covenantların</a:t>
            </a: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olmaması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Faaliyet haline getirilmesi ile gelir elde etme</a:t>
            </a: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Temel Ekonomik Unsurlar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05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25666</TotalTime>
  <Words>1910</Words>
  <Application>Microsoft Office PowerPoint</Application>
  <PresentationFormat>Ekran Gösterisi (4:3)</PresentationFormat>
  <Paragraphs>1040</Paragraphs>
  <Slides>25</Slides>
  <Notes>24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Slayt Başlıkları</vt:lpstr>
      </vt:variant>
      <vt:variant>
        <vt:i4>25</vt:i4>
      </vt:variant>
    </vt:vector>
  </HeadingPairs>
  <TitlesOfParts>
    <vt:vector size="28" baseType="lpstr">
      <vt:lpstr>ekonomi</vt:lpstr>
      <vt:lpstr>1_Rics</vt:lpstr>
      <vt:lpstr>h.t.</vt:lpstr>
      <vt:lpstr>PowerPoint Sunusu</vt:lpstr>
      <vt:lpstr>Temel Ekonomik Unsurlar</vt:lpstr>
      <vt:lpstr>Temel Ekonomik Unsurlar</vt:lpstr>
      <vt:lpstr>Temel Ekonomik Unsurlar</vt:lpstr>
      <vt:lpstr>Temel Ekonomik Unsurlar</vt:lpstr>
      <vt:lpstr>Temel Ekonomik Unsurlar</vt:lpstr>
      <vt:lpstr>Temel Ekonomik Unsurlar</vt:lpstr>
      <vt:lpstr>Temel Ekonomik Unsurlar</vt:lpstr>
      <vt:lpstr>Temel Ekonomik Unsurlar</vt:lpstr>
      <vt:lpstr>Temel Ekonomik Unsurlar</vt:lpstr>
      <vt:lpstr>Temel Ekonomik Unsurlar</vt:lpstr>
      <vt:lpstr>Temel Ekonomik Unsurlar</vt:lpstr>
      <vt:lpstr>Temel Ekonomik Unsurlar</vt:lpstr>
      <vt:lpstr>Temel Ekonomik Unsurlar</vt:lpstr>
      <vt:lpstr>Temel Ekonomik Unsurlar</vt:lpstr>
      <vt:lpstr>Temel Ekonomik Unsurlar</vt:lpstr>
      <vt:lpstr>Temel Ekonomik Unsurlar</vt:lpstr>
      <vt:lpstr>Temel Ekonomik Unsurlar</vt:lpstr>
      <vt:lpstr>Temel Ekonomik Unsurlar</vt:lpstr>
      <vt:lpstr>Temel Ekonomik Unsurlar</vt:lpstr>
      <vt:lpstr>Temel Ekonomik Unsurlar</vt:lpstr>
      <vt:lpstr>Temel Ekonomik Unsurlar</vt:lpstr>
      <vt:lpstr>Temel Ekonomik Unsurlar</vt:lpstr>
      <vt:lpstr>Temel Ekonomik Unsurlar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asus</cp:lastModifiedBy>
  <cp:revision>939</cp:revision>
  <cp:lastPrinted>2016-10-24T07:53:35Z</cp:lastPrinted>
  <dcterms:created xsi:type="dcterms:W3CDTF">2016-09-18T09:35:24Z</dcterms:created>
  <dcterms:modified xsi:type="dcterms:W3CDTF">2020-03-03T08:13:08Z</dcterms:modified>
</cp:coreProperties>
</file>