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29"/>
  </p:notesMasterIdLst>
  <p:handoutMasterIdLst>
    <p:handoutMasterId r:id="rId30"/>
  </p:handoutMasterIdLst>
  <p:sldIdLst>
    <p:sldId id="668" r:id="rId4"/>
    <p:sldId id="672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686" r:id="rId19"/>
    <p:sldId id="687" r:id="rId20"/>
    <p:sldId id="688" r:id="rId21"/>
    <p:sldId id="689" r:id="rId22"/>
    <p:sldId id="690" r:id="rId23"/>
    <p:sldId id="691" r:id="rId24"/>
    <p:sldId id="692" r:id="rId25"/>
    <p:sldId id="693" r:id="rId26"/>
    <p:sldId id="694" r:id="rId27"/>
    <p:sldId id="695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03.03.2020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58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0584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0147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0695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855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6024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36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251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951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7249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727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5712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4283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6482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1544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8807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09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307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67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042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5831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723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2579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983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GGY464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MENKUL KIYMETLEŞTİRME</a:t>
            </a: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Hüseyin YURDAKUL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10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06967" y="1114460"/>
            <a:ext cx="8449434" cy="2664296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Talep Tarafı: Kredi Kullananlar İçin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kullanma olanaklarının artması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faiz oranlarının düşmesi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11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1057310"/>
            <a:ext cx="8449434" cy="3456384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Talep Tarafı: Yatırımcılar İçin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yatırım aracı (Çeşitlendirme sağlamakta)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Arkasında dayanak bulunan yatırım aracı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Karşı taraf riskini düşürmekte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Ödeme konusunda güvenceyi artırmakta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Sigorta ve diğer mekanizmalarla güvence altına alınmış nakit akışları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 getirili yatırım aracı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1091600"/>
            <a:ext cx="8449434" cy="2664296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Finansal Sistemin Yenilikçiliği: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Finansal sistemde faaliyet gösteren kurum ve kuruluşların yeni araçlar üreterek faaliyetlerini artırarak gelirlerini artırma çabası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Yatırımcılara yeni ürünler sunma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alt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908720"/>
            <a:ext cx="8449434" cy="3888432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Hukuki Altyapı: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kıymetleştirmenin yapılacağı ortamın düzenlenmesi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Dayanak varlıkların niteliklerinin belirlenmesi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kıymetleştirme sürecinin belirlenmesi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kıymetleştirme sürecinde görev alacak kuruluşların belirlenmesi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Dayanak varlıkların icra, iflas gibi durumlara karşı korunması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Yatırımcıların 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korunması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Dayanak varlıkların kaynak kuruluş mal varlığından ayrılması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 ve sigorta mekanizmaları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alt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908720"/>
            <a:ext cx="8449434" cy="4104456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Altyapısı: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Dayanak varlıkların ortaya çıkmasını sağlayan ekonomik ortam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Dayanak varlıkların ekonomik özellikleri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Nakit akışlarının türü ve zamanlaması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Getiri oranları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kıymetleştirme ile oluşturulan finansal araçlara talep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İhraç edilen finansal araçların birincil piyasaları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İhraç edilen finansal araçların ikincil piyasaları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39552" y="966676"/>
            <a:ext cx="1996374" cy="337844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Yatırımcı</a:t>
            </a:r>
            <a:endParaRPr lang="tr-TR" altLang="tr-TR" sz="1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990926" y="898552"/>
            <a:ext cx="1944216" cy="385215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İhraçcı</a:t>
            </a:r>
            <a:endParaRPr lang="tr-TR" altLang="tr-TR" sz="1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yatırımcı resm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0" y="2019574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int finansal sistem kodu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54" y="2137815"/>
            <a:ext cx="2875772" cy="141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115154" y="3609860"/>
            <a:ext cx="2875772" cy="5716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Finansal Sistem</a:t>
            </a:r>
            <a:endParaRPr lang="tr-TR" altLang="tr-TR" sz="2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95535" y="3932044"/>
            <a:ext cx="2657475" cy="637692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Kaynak Fazlası Olanlar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(Tasarruf Sahipleri)</a:t>
            </a:r>
            <a:endParaRPr lang="tr-TR" altLang="tr-TR" sz="1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82506" y="4785272"/>
            <a:ext cx="2657476" cy="1478312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Bireyler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Bankalar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Şirketler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Kamu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Yurtdışı</a:t>
            </a:r>
            <a:endParaRPr lang="tr-TR" altLang="tr-TR" sz="1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053071" y="3961939"/>
            <a:ext cx="2657475" cy="642022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Kaynak Eksiği Olanlar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(Fon İhtiyacı Olanlar)</a:t>
            </a:r>
            <a:endParaRPr lang="tr-TR" altLang="tr-TR" sz="1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053070" y="4785272"/>
            <a:ext cx="2657476" cy="1478312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Bireyler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Bankalar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Şirketler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Kamu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Yurtdışı</a:t>
            </a:r>
            <a:endParaRPr lang="tr-TR" altLang="tr-TR" sz="1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977371" y="1304520"/>
            <a:ext cx="280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Finansal Araçlara Yatırım Yapar ve Gelir Elde Eder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4780511" y="1255753"/>
            <a:ext cx="280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Kaynakları Kullanır ve Ödeme Yapar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yatırımcı resmi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30" y="1904624"/>
            <a:ext cx="2386608" cy="171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06967" y="1103030"/>
            <a:ext cx="8449434" cy="3960440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Çıkarılan menkul kıymetlerden kaynaklanan yükümlülükler ile dayanak varlıklardan sağlanan nakit akışları eşleştirilmektedir.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Yatırım, ihraççının tamamına değil varlık havuzuna yapılmaktadır. Bu nedenle, varlık havuzunun nakit akışı önemlidir.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kıymetleştirmede, bir varlık diğer varlığın yerine geçmemekte, ihraç edilen menkul kıymetlere dayanak oluşturur.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Dayanak varlık da mevcuttur, menkul kıymetleştirme ile oluşturulan varlık da</a:t>
            </a:r>
            <a:endParaRPr lang="tr-TR" alt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alt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908720"/>
            <a:ext cx="8449434" cy="5040560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Güçlü Yönleri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Yatırımcılar için yüksek getirili bir araç sunma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Banka kredisi gibi geleneksel borçlanma yöntemlerine alternatif olma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İhraçcıların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finansman maliyetlerini azaltma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Düşük sermaye ihtiyacı oluşturarak, sermaye yapısını güçlendirme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Kendi kendini finanse etme imkanı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Likidite sağlama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Risklerin dağıtılması ve azaltılması (Kredi, likidite, piyasa)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Aktif-pasif dengesizliklerini giderme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908720"/>
            <a:ext cx="8449434" cy="2664296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Zayıf Yönleri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Portföy kalitesini düşürebilme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politikalarında esneklik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kriterlerinin düşürülmesi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Yönteme bağlı olarak yüksek işlem maliyetleri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Sık ve büyük ölçekli yapılandırma gerektirmesi nedeniyle küçük ve orta ölçekli işlemleri için etkili olmama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Sağlıklı finansal raporlamayı önleyebilme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piyasaların denetim ve gözetim etkinliğini azaltma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alt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908720"/>
            <a:ext cx="8449434" cy="3816424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Zayıf Yönleri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Merkez bankalarının para ve kredi politikalarını 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zorlaştırma</a:t>
            </a: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Kredi stoklarını aşırı yükseltebilme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Ahlaki tehlike ve ters seçim sorununa neden olma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kıymetleştirme ile risk transfer edileceğinden kötü varlıklar oluşturma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kıymetleştirme sonrası, varlığın akıbeti ile ilgilenmeme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 asimetrisi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Limon dilemması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908720"/>
            <a:ext cx="8449434" cy="4248472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Niçin Menkul Kıymetleştirme?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Arz Tarafı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Talep Tarafı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kullanma bakımından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Yatırım yapma bakımından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Finansal Sistemin Yenilikçiliği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Hukuki Altyapı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Piyasa: Fiyat-Oran</a:t>
            </a:r>
            <a:endParaRPr lang="tr-TR" alt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54190"/>
              </p:ext>
            </p:extLst>
          </p:nvPr>
        </p:nvGraphicFramePr>
        <p:xfrm>
          <a:off x="539552" y="1159965"/>
          <a:ext cx="8147247" cy="4486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35006338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1193582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338564616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322657008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645955839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492192027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76900758"/>
                    </a:ext>
                  </a:extLst>
                </a:gridCol>
                <a:gridCol w="1522511">
                  <a:extLst>
                    <a:ext uri="{9D8B030D-6E8A-4147-A177-3AD203B41FA5}">
                      <a16:colId xmlns="" xmlns:a16="http://schemas.microsoft.com/office/drawing/2014/main" val="98187325"/>
                    </a:ext>
                  </a:extLst>
                </a:gridCol>
              </a:tblGrid>
              <a:tr h="38771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(Milyar</a:t>
                      </a:r>
                      <a:r>
                        <a:rPr lang="tr-TR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Euro)</a:t>
                      </a:r>
                      <a:endParaRPr lang="tr-TR" sz="16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AVRUPA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AVUSTURALYA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0404569"/>
                  </a:ext>
                </a:extLst>
              </a:tr>
              <a:tr h="38771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5385587"/>
                  </a:ext>
                </a:extLst>
              </a:tr>
              <a:tr h="38771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110,7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159,2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378,0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1.245,9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69925306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137,2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376,8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1.068,9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54330611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257,8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1.609,0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55720827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180,8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1.565,1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83462920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217,1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1.190,9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63405761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216,6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1.744,5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44387881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239,6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1.860,4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77113888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1.899,3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95853761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269,7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1.670,3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89909665"/>
                  </a:ext>
                </a:extLst>
              </a:tr>
              <a:tr h="36925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1.333,9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22110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00348"/>
              </p:ext>
            </p:extLst>
          </p:nvPr>
        </p:nvGraphicFramePr>
        <p:xfrm>
          <a:off x="539553" y="1102461"/>
          <a:ext cx="7920877" cy="4715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9228">
                  <a:extLst>
                    <a:ext uri="{9D8B030D-6E8A-4147-A177-3AD203B41FA5}">
                      <a16:colId xmlns="" xmlns:a16="http://schemas.microsoft.com/office/drawing/2014/main" val="185981830"/>
                    </a:ext>
                  </a:extLst>
                </a:gridCol>
                <a:gridCol w="1321091">
                  <a:extLst>
                    <a:ext uri="{9D8B030D-6E8A-4147-A177-3AD203B41FA5}">
                      <a16:colId xmlns="" xmlns:a16="http://schemas.microsoft.com/office/drawing/2014/main" val="398117117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24253197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4683085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882327517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4106721763"/>
                    </a:ext>
                  </a:extLst>
                </a:gridCol>
                <a:gridCol w="720078">
                  <a:extLst>
                    <a:ext uri="{9D8B030D-6E8A-4147-A177-3AD203B41FA5}">
                      <a16:colId xmlns="" xmlns:a16="http://schemas.microsoft.com/office/drawing/2014/main" val="2205904618"/>
                    </a:ext>
                  </a:extLst>
                </a:gridCol>
              </a:tblGrid>
              <a:tr h="3720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(Milyar Avro)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AVRUPA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ABD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AVUSTURALYA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8825195"/>
                  </a:ext>
                </a:extLst>
              </a:tr>
              <a:tr h="3720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(Q1-Q3)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(Q1-Q3)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(Q1-Q3)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4522276"/>
                  </a:ext>
                </a:extLst>
              </a:tr>
              <a:tr h="3720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</a:t>
                      </a:r>
                      <a:endParaRPr lang="tr-TR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160,5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191,7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6041935"/>
                  </a:ext>
                </a:extLst>
              </a:tr>
              <a:tr h="3720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CDO/CLO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130,6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718177"/>
                  </a:ext>
                </a:extLst>
              </a:tr>
              <a:tr h="3720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Agency MBS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1.035,6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1.117,6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3494666"/>
                  </a:ext>
                </a:extLst>
              </a:tr>
              <a:tr h="3720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CMBS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2087331"/>
                  </a:ext>
                </a:extLst>
              </a:tr>
              <a:tr h="3720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RMBS 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113,3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4519122"/>
                  </a:ext>
                </a:extLst>
              </a:tr>
              <a:tr h="48589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Non-Agency CMBS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0267401"/>
                  </a:ext>
                </a:extLst>
              </a:tr>
              <a:tr h="48589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Non-Agency RMBS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155,1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8575229"/>
                  </a:ext>
                </a:extLst>
              </a:tr>
              <a:tr h="3720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SME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1077482"/>
                  </a:ext>
                </a:extLst>
              </a:tr>
              <a:tr h="3720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WBS/PFI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2765257"/>
                  </a:ext>
                </a:extLst>
              </a:tr>
              <a:tr h="37207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tr-TR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133,5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269,7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1.333,9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1.670,3 </a:t>
                      </a:r>
                      <a:endParaRPr lang="tr-TR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 </a:t>
                      </a:r>
                      <a:endParaRPr lang="tr-TR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367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3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16841"/>
              </p:ext>
            </p:extLst>
          </p:nvPr>
        </p:nvGraphicFramePr>
        <p:xfrm>
          <a:off x="467544" y="1191303"/>
          <a:ext cx="8424936" cy="4552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7857">
                  <a:extLst>
                    <a:ext uri="{9D8B030D-6E8A-4147-A177-3AD203B41FA5}">
                      <a16:colId xmlns="" xmlns:a16="http://schemas.microsoft.com/office/drawing/2014/main" val="1083665612"/>
                    </a:ext>
                  </a:extLst>
                </a:gridCol>
                <a:gridCol w="1190644">
                  <a:extLst>
                    <a:ext uri="{9D8B030D-6E8A-4147-A177-3AD203B41FA5}">
                      <a16:colId xmlns="" xmlns:a16="http://schemas.microsoft.com/office/drawing/2014/main" val="2095953119"/>
                    </a:ext>
                  </a:extLst>
                </a:gridCol>
                <a:gridCol w="813858">
                  <a:extLst>
                    <a:ext uri="{9D8B030D-6E8A-4147-A177-3AD203B41FA5}">
                      <a16:colId xmlns="" xmlns:a16="http://schemas.microsoft.com/office/drawing/2014/main" val="2475844577"/>
                    </a:ext>
                  </a:extLst>
                </a:gridCol>
                <a:gridCol w="964573">
                  <a:extLst>
                    <a:ext uri="{9D8B030D-6E8A-4147-A177-3AD203B41FA5}">
                      <a16:colId xmlns="" xmlns:a16="http://schemas.microsoft.com/office/drawing/2014/main" val="2520022957"/>
                    </a:ext>
                  </a:extLst>
                </a:gridCol>
                <a:gridCol w="964573">
                  <a:extLst>
                    <a:ext uri="{9D8B030D-6E8A-4147-A177-3AD203B41FA5}">
                      <a16:colId xmlns="" xmlns:a16="http://schemas.microsoft.com/office/drawing/2014/main" val="1351857290"/>
                    </a:ext>
                  </a:extLst>
                </a:gridCol>
                <a:gridCol w="964573">
                  <a:extLst>
                    <a:ext uri="{9D8B030D-6E8A-4147-A177-3AD203B41FA5}">
                      <a16:colId xmlns="" xmlns:a16="http://schemas.microsoft.com/office/drawing/2014/main" val="3175389545"/>
                    </a:ext>
                  </a:extLst>
                </a:gridCol>
                <a:gridCol w="934429">
                  <a:extLst>
                    <a:ext uri="{9D8B030D-6E8A-4147-A177-3AD203B41FA5}">
                      <a16:colId xmlns="" xmlns:a16="http://schemas.microsoft.com/office/drawing/2014/main" val="2951552538"/>
                    </a:ext>
                  </a:extLst>
                </a:gridCol>
                <a:gridCol w="934429">
                  <a:extLst>
                    <a:ext uri="{9D8B030D-6E8A-4147-A177-3AD203B41FA5}">
                      <a16:colId xmlns="" xmlns:a16="http://schemas.microsoft.com/office/drawing/2014/main" val="3281349155"/>
                    </a:ext>
                  </a:extLst>
                </a:gridCol>
              </a:tblGrid>
              <a:tr h="15523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</a:t>
                      </a:r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Issuance</a:t>
                      </a:r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Rating</a:t>
                      </a:r>
                      <a:r>
                        <a:rPr lang="tr-TR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(Milyar Avro)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057848"/>
                  </a:ext>
                </a:extLst>
              </a:tr>
              <a:tr h="155234">
                <a:tc>
                  <a:txBody>
                    <a:bodyPr/>
                    <a:lstStyle/>
                    <a:p>
                      <a:pPr algn="l" fontAlgn="b"/>
                      <a:endParaRPr lang="tr-TR" sz="1000" b="1" i="0" u="sng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(Q1-Q2)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7465027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AAA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91,8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143,8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113,0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114,1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91,5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115,0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88,3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0312418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AA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16,5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38,5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52,2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26,7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52,8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13,6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9,9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8800809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4,8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25,7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27,2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44,8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29,1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46,0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35,6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448011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BBB &amp; Below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7,6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18,0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12,3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14,7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12,6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13,4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22,2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3913807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Not Rated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12,7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43,7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31,8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39,3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30,7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29,1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24,8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7585304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133,5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269,7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236,5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239,6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216,6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217,1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180,8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0863292"/>
                  </a:ext>
                </a:extLst>
              </a:tr>
              <a:tr h="15523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Issuance</a:t>
                      </a:r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Rating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4030634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AAA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14,7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17,3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26,3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14,2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17,5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20,0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19,0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0561566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AA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0,8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1,1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1,4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1,2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1,2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0,9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1,3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9997747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0,5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0,4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0,6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0,3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0,4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0,4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0,3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6727031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BBB &amp; Below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0,4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0,4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0,6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0,3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0,2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0,2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0,2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0488942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Not Rated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0,5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0,3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0,4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0,4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0,6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0,6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0,5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0342990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16,8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19,5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29,2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16,4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19,9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22,1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21,3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9071222"/>
                  </a:ext>
                </a:extLst>
              </a:tr>
              <a:tr h="15523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U.S. </a:t>
                      </a:r>
                      <a:r>
                        <a:rPr lang="tr-TR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Issuance</a:t>
                      </a:r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Rating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1134982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AAA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112,7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263,7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343,5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209,1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203,1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217,5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185,5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9266775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AA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12,8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32,5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51,2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25,6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24,2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25,8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18,2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9518440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15,0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32,4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42,9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30,4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27,5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25,9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20,4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7027040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BBB &amp; Below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19,3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51,2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57,2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41,7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42,2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33,8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21,0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5187219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Not Rated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34,8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172,9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181,3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136,7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184,4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104,6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88,7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8875328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Agency MBS 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609,3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1.117,6 </a:t>
                      </a:r>
                      <a:endParaRPr lang="tr-TR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1.223,3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1.416,6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1.210,5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765,0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1.231,4 </a:t>
                      </a:r>
                      <a:endParaRPr lang="tr-TR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1233888"/>
                  </a:ext>
                </a:extLst>
              </a:tr>
              <a:tr h="20583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803,8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1.670,3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1.899,3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1.860,4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1.635,4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1.190,9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1.565,1 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4" marR="7904" marT="790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932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4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43619"/>
              </p:ext>
            </p:extLst>
          </p:nvPr>
        </p:nvGraphicFramePr>
        <p:xfrm>
          <a:off x="395539" y="1223009"/>
          <a:ext cx="8291260" cy="4503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938">
                  <a:extLst>
                    <a:ext uri="{9D8B030D-6E8A-4147-A177-3AD203B41FA5}">
                      <a16:colId xmlns="" xmlns:a16="http://schemas.microsoft.com/office/drawing/2014/main" val="4192919799"/>
                    </a:ext>
                  </a:extLst>
                </a:gridCol>
                <a:gridCol w="838443">
                  <a:extLst>
                    <a:ext uri="{9D8B030D-6E8A-4147-A177-3AD203B41FA5}">
                      <a16:colId xmlns="" xmlns:a16="http://schemas.microsoft.com/office/drawing/2014/main" val="556908543"/>
                    </a:ext>
                  </a:extLst>
                </a:gridCol>
                <a:gridCol w="838443">
                  <a:extLst>
                    <a:ext uri="{9D8B030D-6E8A-4147-A177-3AD203B41FA5}">
                      <a16:colId xmlns="" xmlns:a16="http://schemas.microsoft.com/office/drawing/2014/main" val="3109809383"/>
                    </a:ext>
                  </a:extLst>
                </a:gridCol>
                <a:gridCol w="993708">
                  <a:extLst>
                    <a:ext uri="{9D8B030D-6E8A-4147-A177-3AD203B41FA5}">
                      <a16:colId xmlns="" xmlns:a16="http://schemas.microsoft.com/office/drawing/2014/main" val="436451027"/>
                    </a:ext>
                  </a:extLst>
                </a:gridCol>
                <a:gridCol w="993708">
                  <a:extLst>
                    <a:ext uri="{9D8B030D-6E8A-4147-A177-3AD203B41FA5}">
                      <a16:colId xmlns="" xmlns:a16="http://schemas.microsoft.com/office/drawing/2014/main" val="1041690496"/>
                    </a:ext>
                  </a:extLst>
                </a:gridCol>
                <a:gridCol w="993708">
                  <a:extLst>
                    <a:ext uri="{9D8B030D-6E8A-4147-A177-3AD203B41FA5}">
                      <a16:colId xmlns="" xmlns:a16="http://schemas.microsoft.com/office/drawing/2014/main" val="1547878778"/>
                    </a:ext>
                  </a:extLst>
                </a:gridCol>
                <a:gridCol w="962656">
                  <a:extLst>
                    <a:ext uri="{9D8B030D-6E8A-4147-A177-3AD203B41FA5}">
                      <a16:colId xmlns="" xmlns:a16="http://schemas.microsoft.com/office/drawing/2014/main" val="2663459862"/>
                    </a:ext>
                  </a:extLst>
                </a:gridCol>
                <a:gridCol w="962656">
                  <a:extLst>
                    <a:ext uri="{9D8B030D-6E8A-4147-A177-3AD203B41FA5}">
                      <a16:colId xmlns="" xmlns:a16="http://schemas.microsoft.com/office/drawing/2014/main" val="4006062186"/>
                    </a:ext>
                  </a:extLst>
                </a:gridCol>
              </a:tblGrid>
              <a:tr h="22517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Outstandings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Collateral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6734320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2019:Q3</a:t>
                      </a:r>
                      <a:endParaRPr lang="tr-TR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tr-TR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tr-TR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2188316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217,9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248,3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216,5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203,3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212,0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512861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CDO/CLO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137,7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129,6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143,5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3879312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CMBS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5267644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RMBS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646,5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667,2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697,0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714,3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752,6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855,8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881,6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1553500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SME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123,1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989550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WBS/PFI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75,2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0829433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1.190,7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1.238,9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1.217,2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1.262,5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1.301,7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1.443,4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1.534,3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2592376"/>
                  </a:ext>
                </a:extLst>
              </a:tr>
              <a:tr h="22517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Outstandings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Collateral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8334270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1195032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CMBS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9845225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RMBS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5789668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0291443"/>
                  </a:ext>
                </a:extLst>
              </a:tr>
              <a:tr h="22517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</a:t>
                      </a:r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Outstandings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Collateral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2319139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1.462,7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1.226,5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1.327,6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1.273,8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1.116,4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936,5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0051052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Agency MBS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6.339,8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5.768,0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6.207,3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5.725,9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4.966,6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4.297,5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0774692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Non-Agency RMBS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711,0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659,1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811,2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851,6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821,9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782,9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020632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Non-Agency CMBS</a:t>
                      </a:r>
                      <a:endParaRPr lang="tr-T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464,9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423,6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505,3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555,5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519,8</a:t>
                      </a:r>
                      <a:endParaRPr lang="tr-T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456,3</a:t>
                      </a:r>
                      <a:endParaRPr lang="tr-T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4491192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8.978,4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8.077,2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8.851,5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8.406,9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7.424,7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6.473,3</a:t>
                      </a:r>
                      <a:endParaRPr lang="tr-T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252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1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89164"/>
              </p:ext>
            </p:extLst>
          </p:nvPr>
        </p:nvGraphicFramePr>
        <p:xfrm>
          <a:off x="467547" y="1245868"/>
          <a:ext cx="8219254" cy="4411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935">
                  <a:extLst>
                    <a:ext uri="{9D8B030D-6E8A-4147-A177-3AD203B41FA5}">
                      <a16:colId xmlns="" xmlns:a16="http://schemas.microsoft.com/office/drawing/2014/main" val="4268693287"/>
                    </a:ext>
                  </a:extLst>
                </a:gridCol>
                <a:gridCol w="764148">
                  <a:extLst>
                    <a:ext uri="{9D8B030D-6E8A-4147-A177-3AD203B41FA5}">
                      <a16:colId xmlns="" xmlns:a16="http://schemas.microsoft.com/office/drawing/2014/main" val="1736334137"/>
                    </a:ext>
                  </a:extLst>
                </a:gridCol>
                <a:gridCol w="764148">
                  <a:extLst>
                    <a:ext uri="{9D8B030D-6E8A-4147-A177-3AD203B41FA5}">
                      <a16:colId xmlns="" xmlns:a16="http://schemas.microsoft.com/office/drawing/2014/main" val="3863065257"/>
                    </a:ext>
                  </a:extLst>
                </a:gridCol>
                <a:gridCol w="764148">
                  <a:extLst>
                    <a:ext uri="{9D8B030D-6E8A-4147-A177-3AD203B41FA5}">
                      <a16:colId xmlns="" xmlns:a16="http://schemas.microsoft.com/office/drawing/2014/main" val="3519848547"/>
                    </a:ext>
                  </a:extLst>
                </a:gridCol>
                <a:gridCol w="875975">
                  <a:extLst>
                    <a:ext uri="{9D8B030D-6E8A-4147-A177-3AD203B41FA5}">
                      <a16:colId xmlns="" xmlns:a16="http://schemas.microsoft.com/office/drawing/2014/main" val="216940513"/>
                    </a:ext>
                  </a:extLst>
                </a:gridCol>
                <a:gridCol w="875975">
                  <a:extLst>
                    <a:ext uri="{9D8B030D-6E8A-4147-A177-3AD203B41FA5}">
                      <a16:colId xmlns="" xmlns:a16="http://schemas.microsoft.com/office/drawing/2014/main" val="1731801341"/>
                    </a:ext>
                  </a:extLst>
                </a:gridCol>
                <a:gridCol w="875975">
                  <a:extLst>
                    <a:ext uri="{9D8B030D-6E8A-4147-A177-3AD203B41FA5}">
                      <a16:colId xmlns="" xmlns:a16="http://schemas.microsoft.com/office/drawing/2014/main" val="2887771844"/>
                    </a:ext>
                  </a:extLst>
                </a:gridCol>
                <a:gridCol w="875975">
                  <a:extLst>
                    <a:ext uri="{9D8B030D-6E8A-4147-A177-3AD203B41FA5}">
                      <a16:colId xmlns="" xmlns:a16="http://schemas.microsoft.com/office/drawing/2014/main" val="60766024"/>
                    </a:ext>
                  </a:extLst>
                </a:gridCol>
                <a:gridCol w="875975">
                  <a:extLst>
                    <a:ext uri="{9D8B030D-6E8A-4147-A177-3AD203B41FA5}">
                      <a16:colId xmlns="" xmlns:a16="http://schemas.microsoft.com/office/drawing/2014/main" val="4265816403"/>
                    </a:ext>
                  </a:extLst>
                </a:gridCol>
              </a:tblGrid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2019:Q3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3029209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3046117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Belgium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1742553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3087861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3432016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314624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Greece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845421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Ireland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7984108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135,4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151,2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147,9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154,0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168,5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190,6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211,4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883958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162,4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222,0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254,8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264,0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289,7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1968600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3508304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5141986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168,9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183,7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207,5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7698439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8480752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314,5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321,4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318,6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336,6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408,3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447,3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501,5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1140053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2628696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PanEurope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4015528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Multinational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 </a:t>
                      </a:r>
                      <a:endParaRPr lang="tr-TR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 </a:t>
                      </a:r>
                      <a:endParaRPr lang="tr-TR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528129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European</a:t>
                      </a:r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1.190,7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1.241,7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1.217,2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1.262,5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1.301,7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1.443,4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1.534,3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1.745,0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0527281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 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836749"/>
                  </a:ext>
                </a:extLst>
              </a:tr>
              <a:tr h="21009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Total</a:t>
                      </a:r>
                      <a:endParaRPr lang="tr-TR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8.978,4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8.077,2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8.851,5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8.406,9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7.424,7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6.473,3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6.682,4 </a:t>
                      </a:r>
                      <a:endParaRPr lang="tr-TR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899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34143" y="2420888"/>
            <a:ext cx="7801363" cy="1008112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40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908720"/>
            <a:ext cx="8449434" cy="5112568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Arz Tarafı: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Ticari faaliyetlerden doğmuş varlıklar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Varlıkların nakde dönüşmesinin zaman alması</a:t>
            </a:r>
            <a:endParaRPr lang="tr-TR" alt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 ihtiyacı: Likidite Sağlama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Donuk varlıkların likidite kazandırılması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Vade tarihini beklemeyi ortadan kaldırma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Önemli fon kaynağı olması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Düşük maliyetli fon sağlama imkanı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Mevduatın piyasa faizlerinden etkilenmesi ve TCMB karşılıkları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908720"/>
            <a:ext cx="8449434" cy="3888432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Arz Tarafı: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Uzun vadeli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 sağlama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 vadeli </a:t>
            </a: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varlıkları (kredilerin) </a:t>
            </a:r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kıymetleştirilmesi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Finansal yapı oranlarını iyileştirme (Özellikle bilanço dışı menkul kıymetleştirme)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Sermaye yeterlilik oranını sağlama (Basel </a:t>
            </a:r>
            <a:r>
              <a:rPr lang="tr-TR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kriterleri en az %8 sermaye)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Likidite oranlarını iyileştirme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Karlılık oranlarını iyileştirme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908720"/>
            <a:ext cx="8449434" cy="1512168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finansal kuruluş, aktifindeki 200 milyon TL’lik kredi kartı alacaklarını;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Senaryoya göre menkul kıymetleştirip, borçlarını kapatıyor.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Senaryoya göre menkul kıymetleştirip, yeniden aynı türde kredi kullandırıyor.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79964"/>
              </p:ext>
            </p:extLst>
          </p:nvPr>
        </p:nvGraphicFramePr>
        <p:xfrm>
          <a:off x="711060" y="2462029"/>
          <a:ext cx="7988370" cy="329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2207">
                  <a:extLst>
                    <a:ext uri="{9D8B030D-6E8A-4147-A177-3AD203B41FA5}">
                      <a16:colId xmlns="" xmlns:a16="http://schemas.microsoft.com/office/drawing/2014/main" val="3665835932"/>
                    </a:ext>
                  </a:extLst>
                </a:gridCol>
                <a:gridCol w="2586163">
                  <a:extLst>
                    <a:ext uri="{9D8B030D-6E8A-4147-A177-3AD203B41FA5}">
                      <a16:colId xmlns="" xmlns:a16="http://schemas.microsoft.com/office/drawing/2014/main" val="3084490111"/>
                    </a:ext>
                  </a:extLst>
                </a:gridCol>
              </a:tblGrid>
              <a:tr h="3298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Varsayımlar: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784029"/>
                  </a:ext>
                </a:extLst>
              </a:tr>
              <a:tr h="32986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Kredi</a:t>
                      </a:r>
                      <a:r>
                        <a:rPr lang="tr-TR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Kartı</a:t>
                      </a:r>
                      <a:r>
                        <a:rPr lang="tr-TR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Alacaklarının Satışı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Milyon TL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8770524"/>
                  </a:ext>
                </a:extLst>
              </a:tr>
              <a:tr h="32986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K.V. Yatırımların Getirisi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7757967"/>
                  </a:ext>
                </a:extLst>
              </a:tr>
              <a:tr h="32986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Kredi Kartı </a:t>
                      </a:r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Alacaklarının Getirisi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2516727"/>
                  </a:ext>
                </a:extLst>
              </a:tr>
              <a:tr h="32986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 Alacakların Getirisi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2731252"/>
                  </a:ext>
                </a:extLst>
              </a:tr>
              <a:tr h="32986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Menkul </a:t>
                      </a:r>
                      <a:r>
                        <a:rPr lang="tr-TR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Kıymetleştirmenin</a:t>
                      </a:r>
                      <a:r>
                        <a:rPr lang="tr-TR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Getiri </a:t>
                      </a:r>
                      <a:r>
                        <a:rPr lang="tr-TR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Oranı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1299656"/>
                  </a:ext>
                </a:extLst>
              </a:tr>
              <a:tr h="32986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Mevduat Faizi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6289126"/>
                  </a:ext>
                </a:extLst>
              </a:tr>
              <a:tr h="32986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Borçların Faizi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5514593"/>
                  </a:ext>
                </a:extLst>
              </a:tr>
              <a:tr h="32986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İşlem Giderleri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9744777"/>
                  </a:ext>
                </a:extLst>
              </a:tr>
              <a:tr h="32986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Vergi Oranı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9394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9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7245"/>
              </p:ext>
            </p:extLst>
          </p:nvPr>
        </p:nvGraphicFramePr>
        <p:xfrm>
          <a:off x="338386" y="1139465"/>
          <a:ext cx="8496944" cy="466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139529336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42737856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64752714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97660271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3137763356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986630150"/>
                    </a:ext>
                  </a:extLst>
                </a:gridCol>
              </a:tblGrid>
              <a:tr h="4637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 Durum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Bilanço Dışı Menkul Kıymetleştirme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5769207"/>
                  </a:ext>
                </a:extLst>
              </a:tr>
              <a:tr h="29768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Senaryo </a:t>
                      </a:r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Senaryo </a:t>
                      </a:r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Senaryo </a:t>
                      </a:r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7795480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Varlıklar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9613044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Nakit ve Benzerleri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9216071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Kısa Vadeli Yatırımlar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5840516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Kredi Kartı Alacakları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3078277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Krediler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5234867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9380110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Yükümlülükler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3153075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Mevduat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7103429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Borçlar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677144"/>
                  </a:ext>
                </a:extLst>
              </a:tr>
              <a:tr h="29899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tr-TR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Menkul </a:t>
                      </a:r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Kıymetleştirme Borçları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2877569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Diğer Yükümlülükler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9893557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Özkaynaklar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337881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121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6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7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80315"/>
              </p:ext>
            </p:extLst>
          </p:nvPr>
        </p:nvGraphicFramePr>
        <p:xfrm>
          <a:off x="460530" y="1234439"/>
          <a:ext cx="8257071" cy="4440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6274">
                  <a:extLst>
                    <a:ext uri="{9D8B030D-6E8A-4147-A177-3AD203B41FA5}">
                      <a16:colId xmlns="" xmlns:a16="http://schemas.microsoft.com/office/drawing/2014/main" val="2746024199"/>
                    </a:ext>
                  </a:extLst>
                </a:gridCol>
                <a:gridCol w="893161">
                  <a:extLst>
                    <a:ext uri="{9D8B030D-6E8A-4147-A177-3AD203B41FA5}">
                      <a16:colId xmlns="" xmlns:a16="http://schemas.microsoft.com/office/drawing/2014/main" val="4051674788"/>
                    </a:ext>
                  </a:extLst>
                </a:gridCol>
                <a:gridCol w="1265312">
                  <a:extLst>
                    <a:ext uri="{9D8B030D-6E8A-4147-A177-3AD203B41FA5}">
                      <a16:colId xmlns="" xmlns:a16="http://schemas.microsoft.com/office/drawing/2014/main" val="2182925382"/>
                    </a:ext>
                  </a:extLst>
                </a:gridCol>
                <a:gridCol w="1042021">
                  <a:extLst>
                    <a:ext uri="{9D8B030D-6E8A-4147-A177-3AD203B41FA5}">
                      <a16:colId xmlns="" xmlns:a16="http://schemas.microsoft.com/office/drawing/2014/main" val="2563865684"/>
                    </a:ext>
                  </a:extLst>
                </a:gridCol>
                <a:gridCol w="1042021">
                  <a:extLst>
                    <a:ext uri="{9D8B030D-6E8A-4147-A177-3AD203B41FA5}">
                      <a16:colId xmlns="" xmlns:a16="http://schemas.microsoft.com/office/drawing/2014/main" val="3803791860"/>
                    </a:ext>
                  </a:extLst>
                </a:gridCol>
                <a:gridCol w="978282">
                  <a:extLst>
                    <a:ext uri="{9D8B030D-6E8A-4147-A177-3AD203B41FA5}">
                      <a16:colId xmlns="" xmlns:a16="http://schemas.microsoft.com/office/drawing/2014/main" val="1679132001"/>
                    </a:ext>
                  </a:extLst>
                </a:gridCol>
              </a:tblGrid>
              <a:tr h="4114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 Durum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Bilanço Dışı Menkul Kıymetleştirme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Bilanço İçi Menkul Kıymetleştirme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4019780"/>
                  </a:ext>
                </a:extLst>
              </a:tr>
              <a:tr h="2355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Senorya A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Senorya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Senorya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Senorya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8636286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 V. Yatırımların Getirisi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7410959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Kredi Kartı Alacaklarının Getirisi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5864803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Kredilerin Getirisi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072554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Mevduat Faiz Giderleri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509776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Borç Faiz Giderleri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0164125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Menkul Kıymetleştirme Faiz Gideri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075701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Faiz Geliri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5547319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İşlem Gelirleri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1242862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İşlem Giderleri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4822145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Vergi Öncesi Gelir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3717338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Vergi (%20)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3824509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Net Karı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5247418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Cari Oran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26,25%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15,71%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26,25%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30,00%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38,75%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8644642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Özkaynak</a:t>
                      </a:r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/Aktif Toplamı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7,28%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7,99%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7,36%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7,50%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6,97%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9403019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2,46%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2,65%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2,54%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2,70%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2,60%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4963743"/>
                  </a:ext>
                </a:extLst>
              </a:tr>
              <a:tr h="235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49,28%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47,68%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50,88%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54,08%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57,28%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651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8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72676" y="1062134"/>
            <a:ext cx="8449434" cy="5921596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Arz Tarafı: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İlgili varlığın finansmanının ve sürekliliğinin sağlanması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Alacaklar için daha fazla alacak yaratan faaliyetler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Yönetimi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Vade uyumsuzluğunu giderme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Aktif-pasif </a:t>
            </a:r>
            <a:r>
              <a:rPr lang="tr-TR" alt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uyumunu sağlama (Bankalar için mevduat-kredi vade uyumluluğu)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Riski </a:t>
            </a:r>
            <a:r>
              <a:rPr lang="tr-TR" alt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 (Kredi riski</a:t>
            </a:r>
            <a:r>
              <a:rPr lang="tr-TR" alt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Borçlunun yükümlülüklerini yerine </a:t>
            </a: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getirmemesi/getirememesi)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 Yöntemler:</a:t>
            </a:r>
          </a:p>
          <a:p>
            <a:pPr lvl="4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Teminatlandırma</a:t>
            </a:r>
          </a:p>
          <a:p>
            <a:pPr lvl="4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Kredilerin satışı</a:t>
            </a:r>
          </a:p>
          <a:p>
            <a:pPr lvl="4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Sigortalama</a:t>
            </a:r>
          </a:p>
          <a:p>
            <a:pPr lvl="4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Menkul Kıymetleştirme</a:t>
            </a:r>
          </a:p>
          <a:p>
            <a:pPr lvl="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Türevleri:</a:t>
            </a:r>
          </a:p>
          <a:p>
            <a:pPr lvl="4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Krediye Dayalı </a:t>
            </a:r>
            <a:r>
              <a:rPr lang="tr-TR" alt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ahviller</a:t>
            </a:r>
          </a:p>
          <a:p>
            <a:pPr lvl="4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Spread Opsiyonları</a:t>
            </a:r>
          </a:p>
          <a:p>
            <a:pPr lvl="4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Toplam Getiri Swapları</a:t>
            </a:r>
          </a:p>
          <a:p>
            <a:pPr lvl="4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Temerrüt Swapları (CDS)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95537" y="908720"/>
            <a:ext cx="8449434" cy="5393210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Arz Tarafı: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Yeterli hukuki ve kurumsal yapı ile kolay ihraç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Düşük maliyetli menkul kıymetleştirme ile maliyetlerin azaltılması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Güçlü finansal kurum ve yapılar yoluyla hızlı menkul kıymetleştirme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İhraçcının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kendi varlıkları (doğrudan) veya başkasının varlıkları (dolaylı)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Rucu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olmaması durumunda risksiz faiz ve hizmet geliri sağlama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Borçlanma için </a:t>
            </a:r>
            <a:r>
              <a:rPr lang="tr-TR" alt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covenantların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olmaması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Faaliyet haline getirilmesi ile gelir elde etme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Ekonomik Unsurlar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25666</TotalTime>
  <Words>1910</Words>
  <Application>Microsoft Office PowerPoint</Application>
  <PresentationFormat>Ekran Gösterisi (4:3)</PresentationFormat>
  <Paragraphs>1040</Paragraphs>
  <Slides>25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ekonomi</vt:lpstr>
      <vt:lpstr>1_Rics</vt:lpstr>
      <vt:lpstr>h.t.</vt:lpstr>
      <vt:lpstr>PowerPoint Sunusu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Temel Ekonomik Unsurlar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939</cp:revision>
  <cp:lastPrinted>2016-10-24T07:53:35Z</cp:lastPrinted>
  <dcterms:created xsi:type="dcterms:W3CDTF">2016-09-18T09:35:24Z</dcterms:created>
  <dcterms:modified xsi:type="dcterms:W3CDTF">2020-03-03T08:13:08Z</dcterms:modified>
</cp:coreProperties>
</file>